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4" r:id="rId5"/>
    <p:sldId id="265" r:id="rId6"/>
    <p:sldId id="270" r:id="rId7"/>
    <p:sldId id="275" r:id="rId8"/>
    <p:sldId id="276" r:id="rId9"/>
    <p:sldId id="277" r:id="rId10"/>
    <p:sldId id="278"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f-String / Formatted String Literal </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pPr marL="0" indent="0">
              <a:buNone/>
            </a:pPr>
            <a:r>
              <a:rPr lang="en-US" sz="1800" dirty="0">
                <a:latin typeface="Times New Roman" pitchFamily="18" charset="0"/>
                <a:cs typeface="Times New Roman" pitchFamily="18" charset="0"/>
              </a:rPr>
              <a:t>A formatted string literal or f-string is a string literal that is prefixed with </a:t>
            </a:r>
            <a:r>
              <a:rPr lang="en-US" sz="1800" i="1" dirty="0" smtClean="0">
                <a:latin typeface="Times New Roman" pitchFamily="18" charset="0"/>
                <a:cs typeface="Times New Roman" pitchFamily="18" charset="0"/>
              </a:rPr>
              <a:t>f</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or </a:t>
            </a:r>
            <a:r>
              <a:rPr lang="en-US" sz="1800" i="1" dirty="0" smtClean="0">
                <a:latin typeface="Times New Roman" pitchFamily="18" charset="0"/>
                <a:cs typeface="Times New Roman" pitchFamily="18" charset="0"/>
              </a:rPr>
              <a:t>F</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These </a:t>
            </a:r>
            <a:r>
              <a:rPr lang="en-US" sz="1800" dirty="0">
                <a:latin typeface="Times New Roman" pitchFamily="18" charset="0"/>
                <a:cs typeface="Times New Roman" pitchFamily="18" charset="0"/>
              </a:rPr>
              <a:t>strings may contain replacement fields, which are expressions delimited by curly braces {}. While other string literals always have a constant value, formatted strings are really expressions evaluated at run time</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Syntax:- </a:t>
            </a:r>
            <a:r>
              <a:rPr lang="en-US" sz="1800" dirty="0">
                <a:latin typeface="Times New Roman" pitchFamily="18" charset="0"/>
                <a:cs typeface="Times New Roman" pitchFamily="18" charset="0"/>
              </a:rPr>
              <a:t>f</a:t>
            </a:r>
            <a:r>
              <a:rPr lang="en-US" sz="1800" dirty="0" smtClean="0">
                <a:latin typeface="Times New Roman" pitchFamily="18" charset="0"/>
                <a:cs typeface="Times New Roman" pitchFamily="18" charset="0"/>
              </a:rPr>
              <a:t>“{index/key/name</a:t>
            </a:r>
            <a:r>
              <a:rPr lang="en-US" sz="1800" dirty="0" smtClean="0">
                <a:cs typeface="Times New Roman" pitchFamily="18" charset="0"/>
              </a:rPr>
              <a:t>:[</a:t>
            </a:r>
            <a:r>
              <a:rPr lang="en-US" sz="1800" dirty="0">
                <a:cs typeface="Times New Roman" pitchFamily="18" charset="0"/>
              </a:rPr>
              <a:t>fill][align][sign][#][0][width][,][.</a:t>
            </a:r>
            <a:r>
              <a:rPr lang="en-US" sz="1800" dirty="0" smtClean="0">
                <a:cs typeface="Times New Roman" pitchFamily="18" charset="0"/>
              </a:rPr>
              <a:t>precision]type</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Ex</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 = 10</a:t>
            </a:r>
          </a:p>
          <a:p>
            <a:pPr marL="0" indent="0">
              <a:buNone/>
            </a:pPr>
            <a:r>
              <a:rPr lang="en-US" sz="1800" dirty="0" smtClean="0">
                <a:latin typeface="Times New Roman" pitchFamily="18" charset="0"/>
                <a:cs typeface="Times New Roman" pitchFamily="18" charset="0"/>
              </a:rPr>
              <a:t>print(f“{a}”)</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Ex</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print(</a:t>
            </a:r>
            <a:r>
              <a:rPr lang="en-US" sz="1800" dirty="0" err="1" smtClean="0">
                <a:latin typeface="Times New Roman" pitchFamily="18" charset="0"/>
                <a:cs typeface="Times New Roman" pitchFamily="18" charset="0"/>
              </a:rPr>
              <a:t>f“My</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age is </a:t>
            </a:r>
            <a:r>
              <a:rPr lang="en-US" sz="1800" dirty="0" smtClean="0">
                <a:latin typeface="Times New Roman" pitchFamily="18" charset="0"/>
                <a:cs typeface="Times New Roman" pitchFamily="18" charset="0"/>
              </a:rPr>
              <a:t>{a}”)</a:t>
            </a:r>
            <a:endParaRPr lang="en-US" sz="18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
        <p:nvSpPr>
          <p:cNvPr id="5" name="Left Brace 4"/>
          <p:cNvSpPr/>
          <p:nvPr/>
        </p:nvSpPr>
        <p:spPr>
          <a:xfrm rot="16200000">
            <a:off x="5181600" y="361950"/>
            <a:ext cx="304800" cy="4419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6" name="TextBox 5"/>
          <p:cNvSpPr txBox="1"/>
          <p:nvPr/>
        </p:nvSpPr>
        <p:spPr>
          <a:xfrm>
            <a:off x="4267200" y="2735818"/>
            <a:ext cx="214385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Times New Roman" pitchFamily="18" charset="0"/>
                <a:cs typeface="Times New Roman" pitchFamily="18" charset="0"/>
              </a:rPr>
              <a:t>Format specification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8061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f-String / Formatted String Literal </a:t>
            </a:r>
          </a:p>
        </p:txBody>
      </p:sp>
      <p:sp>
        <p:nvSpPr>
          <p:cNvPr id="3" name="Content Placeholder 2"/>
          <p:cNvSpPr>
            <a:spLocks noGrp="1"/>
          </p:cNvSpPr>
          <p:nvPr>
            <p:ph idx="1"/>
          </p:nvPr>
        </p:nvSpPr>
        <p:spPr>
          <a:xfrm>
            <a:off x="990600" y="1428750"/>
            <a:ext cx="3505200" cy="3352800"/>
          </a:xfrm>
        </p:spPr>
        <p:txBody>
          <a:bodyPr>
            <a:normAutofit/>
          </a:bodyPr>
          <a:lstStyle/>
          <a:p>
            <a:pPr marL="0" indent="0">
              <a:buNone/>
            </a:pPr>
            <a:endParaRPr lang="en-US" sz="1800" dirty="0" smtClean="0">
              <a:cs typeface="Times New Roman" pitchFamily="18" charset="0"/>
            </a:endParaRPr>
          </a:p>
          <a:p>
            <a:pPr marL="0" indent="0">
              <a:buNone/>
            </a:pPr>
            <a:r>
              <a:rPr lang="en-US" sz="1800" dirty="0">
                <a:cs typeface="Times New Roman" pitchFamily="18" charset="0"/>
              </a:rPr>
              <a:t>print(f“{name:.</a:t>
            </a:r>
            <a:r>
              <a:rPr lang="en-US" sz="1800" dirty="0" smtClean="0">
                <a:cs typeface="Times New Roman" pitchFamily="18" charset="0"/>
              </a:rPr>
              <a:t>3s}”))</a:t>
            </a: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r>
              <a:rPr lang="en-US" sz="1800" dirty="0">
                <a:cs typeface="Times New Roman" pitchFamily="18" charset="0"/>
              </a:rPr>
              <a:t>print(f“{name:8.3</a:t>
            </a:r>
            <a:r>
              <a:rPr lang="en-US" sz="1800" dirty="0" smtClean="0">
                <a:cs typeface="Times New Roman" pitchFamily="18" charset="0"/>
              </a:rPr>
              <a:t>}”)</a:t>
            </a: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endParaRPr lang="en-US" sz="1800" dirty="0">
              <a:cs typeface="Times New Roman" pitchFamily="18" charset="0"/>
            </a:endParaRPr>
          </a:p>
          <a:p>
            <a:pPr marL="0" indent="0">
              <a:buNone/>
            </a:pPr>
            <a:r>
              <a:rPr lang="en-US" sz="1800" dirty="0">
                <a:cs typeface="Times New Roman" pitchFamily="18" charset="0"/>
              </a:rPr>
              <a:t>print(f“{name:*&lt;</a:t>
            </a:r>
            <a:r>
              <a:rPr lang="en-US" sz="1800" dirty="0" smtClean="0">
                <a:cs typeface="Times New Roman" pitchFamily="18" charset="0"/>
              </a:rPr>
              <a:t>8.3}”)</a:t>
            </a:r>
            <a:endParaRPr lang="en-US" sz="1800" dirty="0">
              <a:cs typeface="Times New Roman" pitchFamily="18" charset="0"/>
            </a:endParaRPr>
          </a:p>
          <a:p>
            <a:pPr marL="0" indent="0">
              <a:buNone/>
            </a:pPr>
            <a:endParaRPr lang="en-US" sz="1800" dirty="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30630756"/>
              </p:ext>
            </p:extLst>
          </p:nvPr>
        </p:nvGraphicFramePr>
        <p:xfrm>
          <a:off x="1066800" y="2190750"/>
          <a:ext cx="942975" cy="381000"/>
        </p:xfrm>
        <a:graphic>
          <a:graphicData uri="http://schemas.openxmlformats.org/drawingml/2006/table">
            <a:tbl>
              <a:tblPr firstRow="1" bandRow="1">
                <a:tableStyleId>{5940675A-B579-460E-94D1-54222C63F5DA}</a:tableStyleId>
              </a:tblPr>
              <a:tblGrid>
                <a:gridCol w="314325"/>
                <a:gridCol w="314325"/>
                <a:gridCol w="314325"/>
              </a:tblGrid>
              <a:tr h="381000">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r>
            </a:tbl>
          </a:graphicData>
        </a:graphic>
      </p:graphicFrame>
      <p:sp>
        <p:nvSpPr>
          <p:cNvPr id="7" name="Rectangle 6"/>
          <p:cNvSpPr/>
          <p:nvPr/>
        </p:nvSpPr>
        <p:spPr>
          <a:xfrm>
            <a:off x="904505" y="907018"/>
            <a:ext cx="4581895" cy="646331"/>
          </a:xfrm>
          <a:prstGeom prst="rect">
            <a:avLst/>
          </a:prstGeom>
        </p:spPr>
        <p:txBody>
          <a:bodyPr wrap="none">
            <a:spAutoFit/>
          </a:bodyPr>
          <a:lstStyle/>
          <a:p>
            <a:r>
              <a:rPr lang="en-US" dirty="0">
                <a:cs typeface="Times New Roman" pitchFamily="18" charset="0"/>
              </a:rPr>
              <a:t>:[fill][align][sign][#][0][width][,][.</a:t>
            </a:r>
            <a:r>
              <a:rPr lang="en-US" dirty="0" smtClean="0">
                <a:cs typeface="Times New Roman" pitchFamily="18" charset="0"/>
              </a:rPr>
              <a:t>precision]type</a:t>
            </a:r>
          </a:p>
          <a:p>
            <a:r>
              <a:rPr lang="en-US" dirty="0" smtClean="0">
                <a:cs typeface="Times New Roman" pitchFamily="18" charset="0"/>
              </a:rPr>
              <a:t>name = “</a:t>
            </a:r>
            <a:r>
              <a:rPr lang="en-US" dirty="0" err="1" smtClean="0">
                <a:cs typeface="Times New Roman" pitchFamily="18" charset="0"/>
              </a:rPr>
              <a:t>GeekyShows</a:t>
            </a:r>
            <a:r>
              <a:rPr lang="en-US" dirty="0" smtClean="0">
                <a:cs typeface="Times New Roman" pitchFamily="18" charset="0"/>
              </a:rPr>
              <a:t>”</a:t>
            </a:r>
            <a:endParaRPr lang="en-IN" dirty="0"/>
          </a:p>
        </p:txBody>
      </p:sp>
      <p:sp>
        <p:nvSpPr>
          <p:cNvPr id="9" name="Content Placeholder 2"/>
          <p:cNvSpPr txBox="1">
            <a:spLocks/>
          </p:cNvSpPr>
          <p:nvPr/>
        </p:nvSpPr>
        <p:spPr>
          <a:xfrm>
            <a:off x="5105400" y="1428750"/>
            <a:ext cx="3515095" cy="3276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dirty="0" smtClean="0">
              <a:cs typeface="Times New Roman" pitchFamily="18" charset="0"/>
            </a:endParaRPr>
          </a:p>
          <a:p>
            <a:pPr marL="0" indent="0">
              <a:buNone/>
            </a:pPr>
            <a:r>
              <a:rPr lang="en-US" sz="1800" dirty="0">
                <a:cs typeface="Times New Roman" pitchFamily="18" charset="0"/>
              </a:rPr>
              <a:t>print(f“{name:&gt;</a:t>
            </a:r>
            <a:r>
              <a:rPr lang="en-US" sz="1800" dirty="0" smtClean="0">
                <a:cs typeface="Times New Roman" pitchFamily="18" charset="0"/>
              </a:rPr>
              <a:t>8.3}”)</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None/>
            </a:pPr>
            <a:r>
              <a:rPr lang="en-US" sz="1800" dirty="0">
                <a:cs typeface="Times New Roman" pitchFamily="18" charset="0"/>
              </a:rPr>
              <a:t>print(f“{name</a:t>
            </a:r>
            <a:r>
              <a:rPr lang="en-US" sz="1800">
                <a:cs typeface="Times New Roman" pitchFamily="18" charset="0"/>
              </a:rPr>
              <a:t>:*&gt;</a:t>
            </a:r>
            <a:r>
              <a:rPr lang="en-US" sz="1800" smtClean="0">
                <a:cs typeface="Times New Roman" pitchFamily="18" charset="0"/>
              </a:rPr>
              <a:t>8.3s</a:t>
            </a:r>
            <a:r>
              <a:rPr lang="en-US" sz="1800" dirty="0" smtClean="0">
                <a:cs typeface="Times New Roman" pitchFamily="18" charset="0"/>
              </a:rPr>
              <a:t>}”)</a:t>
            </a:r>
            <a:endParaRPr lang="en-US" sz="1800" dirty="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None/>
            </a:pPr>
            <a:r>
              <a:rPr lang="en-US" sz="1800" dirty="0">
                <a:cs typeface="Times New Roman" pitchFamily="18" charset="0"/>
              </a:rPr>
              <a:t>print(f“{name:^</a:t>
            </a:r>
            <a:r>
              <a:rPr lang="en-US" sz="1800" dirty="0" smtClean="0">
                <a:cs typeface="Times New Roman" pitchFamily="18" charset="0"/>
              </a:rPr>
              <a:t>8.3s}”)</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a:cs typeface="Times New Roman"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694032468"/>
              </p:ext>
            </p:extLst>
          </p:nvPr>
        </p:nvGraphicFramePr>
        <p:xfrm>
          <a:off x="1066800" y="31813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444737682"/>
              </p:ext>
            </p:extLst>
          </p:nvPr>
        </p:nvGraphicFramePr>
        <p:xfrm>
          <a:off x="1066800" y="41719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635965924"/>
              </p:ext>
            </p:extLst>
          </p:nvPr>
        </p:nvGraphicFramePr>
        <p:xfrm>
          <a:off x="5181600" y="21907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379387953"/>
              </p:ext>
            </p:extLst>
          </p:nvPr>
        </p:nvGraphicFramePr>
        <p:xfrm>
          <a:off x="5181600" y="31813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816456510"/>
              </p:ext>
            </p:extLst>
          </p:nvPr>
        </p:nvGraphicFramePr>
        <p:xfrm>
          <a:off x="5181600" y="40957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endParaRPr lang="en-IN" dirty="0"/>
                    </a:p>
                  </a:txBody>
                  <a:tcPr/>
                </a:tc>
                <a:tc>
                  <a:txBody>
                    <a:bodyPr/>
                    <a:lstStyle/>
                    <a:p>
                      <a:pPr algn="ctr"/>
                      <a:endParaRPr lang="en-IN" dirty="0"/>
                    </a:p>
                  </a:txBody>
                  <a:tcPr/>
                </a:tc>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Tree>
    <p:extLst>
      <p:ext uri="{BB962C8B-B14F-4D97-AF65-F5344CB8AC3E}">
        <p14:creationId xmlns:p14="http://schemas.microsoft.com/office/powerpoint/2010/main" val="315191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500"/>
                                        <p:tgtEl>
                                          <p:spTgt spid="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xEl>
                                              <p:pRg st="7" end="7"/>
                                            </p:txEl>
                                          </p:spTgt>
                                        </p:tgtEl>
                                        <p:attrNameLst>
                                          <p:attrName>style.visibility</p:attrName>
                                        </p:attrNameLst>
                                      </p:cBhvr>
                                      <p:to>
                                        <p:strVal val="visible"/>
                                      </p:to>
                                    </p:set>
                                    <p:animEffect transition="in" filter="fade">
                                      <p:cBhvr>
                                        <p:cTn id="57" dur="500"/>
                                        <p:tgtEl>
                                          <p:spTgt spid="9">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f-String / Formatted String Literal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1029103"/>
              </p:ext>
            </p:extLst>
          </p:nvPr>
        </p:nvGraphicFramePr>
        <p:xfrm>
          <a:off x="1447800" y="969854"/>
          <a:ext cx="6019800" cy="3430113"/>
        </p:xfrm>
        <a:graphic>
          <a:graphicData uri="http://schemas.openxmlformats.org/drawingml/2006/table">
            <a:tbl>
              <a:tblPr firstRow="1" firstCol="1" bandRow="1">
                <a:tableStyleId>{5940675A-B579-460E-94D1-54222C63F5DA}</a:tableStyleId>
              </a:tblPr>
              <a:tblGrid>
                <a:gridCol w="1697582"/>
                <a:gridCol w="4322218"/>
              </a:tblGrid>
              <a:tr h="318809">
                <a:tc>
                  <a:txBody>
                    <a:bodyPr/>
                    <a:lstStyle/>
                    <a:p>
                      <a:pPr algn="ctr">
                        <a:lnSpc>
                          <a:spcPct val="115000"/>
                        </a:lnSpc>
                        <a:spcAft>
                          <a:spcPts val="0"/>
                        </a:spcAft>
                      </a:pPr>
                      <a:r>
                        <a:rPr lang="en-IN" sz="1600" b="1" dirty="0">
                          <a:effectLst/>
                          <a:latin typeface="Times New Roman" pitchFamily="18" charset="0"/>
                          <a:cs typeface="Times New Roman" pitchFamily="18" charset="0"/>
                        </a:rPr>
                        <a:t>Conversion Type</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c>
                  <a:txBody>
                    <a:bodyPr/>
                    <a:lstStyle/>
                    <a:p>
                      <a:pPr algn="ctr">
                        <a:lnSpc>
                          <a:spcPct val="115000"/>
                        </a:lnSpc>
                        <a:spcAft>
                          <a:spcPts val="0"/>
                        </a:spcAft>
                      </a:pPr>
                      <a:r>
                        <a:rPr lang="en-IN" sz="1600" b="1" dirty="0">
                          <a:effectLst/>
                          <a:latin typeface="Times New Roman" pitchFamily="18" charset="0"/>
                          <a:cs typeface="Times New Roman" pitchFamily="18" charset="0"/>
                        </a:rPr>
                        <a:t>Meaning </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d</a:t>
                      </a:r>
                      <a:endParaRPr lang="en-IN" sz="1400" dirty="0">
                        <a:effectLst/>
                        <a:latin typeface="Times New Roman" pitchFamily="18" charset="0"/>
                        <a:ea typeface="Calibri"/>
                        <a:cs typeface="Times New Roman" pitchFamily="18" charset="0"/>
                      </a:endParaRPr>
                    </a:p>
                  </a:txBody>
                  <a:tcPr marL="51382" marR="51382" marT="0" marB="0">
                    <a:solidFill>
                      <a:srgbClr val="92D050"/>
                    </a:solidFill>
                  </a:tcPr>
                </a:tc>
                <a:tc>
                  <a:txBody>
                    <a:bodyPr/>
                    <a:lstStyle/>
                    <a:p>
                      <a:pPr>
                        <a:lnSpc>
                          <a:spcPct val="115000"/>
                        </a:lnSpc>
                        <a:spcAft>
                          <a:spcPts val="0"/>
                        </a:spcAft>
                      </a:pPr>
                      <a:r>
                        <a:rPr lang="en-IN" sz="1600" dirty="0">
                          <a:effectLst/>
                          <a:latin typeface="Times New Roman" pitchFamily="18" charset="0"/>
                          <a:cs typeface="Times New Roman" pitchFamily="18" charset="0"/>
                        </a:rPr>
                        <a:t>Signed integer decimal.</a:t>
                      </a:r>
                      <a:endParaRPr lang="en-IN" sz="1400" dirty="0">
                        <a:effectLst/>
                        <a:latin typeface="Times New Roman" pitchFamily="18" charset="0"/>
                        <a:ea typeface="Calibri"/>
                        <a:cs typeface="Times New Roman" pitchFamily="18" charset="0"/>
                      </a:endParaRPr>
                    </a:p>
                  </a:txBody>
                  <a:tcPr marL="51382" marR="51382" marT="0" marB="0">
                    <a:solidFill>
                      <a:srgbClr val="92D050"/>
                    </a:solidFill>
                  </a:tcPr>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o</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IN" sz="1600" dirty="0">
                          <a:effectLst/>
                          <a:latin typeface="Times New Roman" pitchFamily="18" charset="0"/>
                          <a:cs typeface="Times New Roman" pitchFamily="18" charset="0"/>
                        </a:rPr>
                        <a:t>Signed octal value.</a:t>
                      </a:r>
                      <a:endParaRPr lang="en-IN" sz="1400" dirty="0">
                        <a:effectLst/>
                        <a:latin typeface="Times New Roman" pitchFamily="18" charset="0"/>
                        <a:ea typeface="Calibri"/>
                        <a:cs typeface="Times New Roman" pitchFamily="18" charset="0"/>
                      </a:endParaRPr>
                    </a:p>
                  </a:txBody>
                  <a:tcPr marL="51382" marR="51382" marT="0" marB="0"/>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x</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IN" sz="1600">
                          <a:effectLst/>
                          <a:latin typeface="Times New Roman" pitchFamily="18" charset="0"/>
                          <a:cs typeface="Times New Roman" pitchFamily="18" charset="0"/>
                        </a:rPr>
                        <a:t>Signed hexadecimal (lowercase).</a:t>
                      </a:r>
                      <a:endParaRPr lang="en-IN" sz="1400">
                        <a:effectLst/>
                        <a:latin typeface="Times New Roman" pitchFamily="18" charset="0"/>
                        <a:ea typeface="Calibri"/>
                        <a:cs typeface="Times New Roman" pitchFamily="18" charset="0"/>
                      </a:endParaRPr>
                    </a:p>
                  </a:txBody>
                  <a:tcPr marL="51382" marR="51382" marT="0" marB="0"/>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X</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IN" sz="1600" dirty="0">
                          <a:effectLst/>
                          <a:latin typeface="Times New Roman" pitchFamily="18" charset="0"/>
                          <a:cs typeface="Times New Roman" pitchFamily="18" charset="0"/>
                        </a:rPr>
                        <a:t>Signed hexadecimal (uppercase).</a:t>
                      </a:r>
                      <a:endParaRPr lang="en-IN" sz="1400" dirty="0">
                        <a:effectLst/>
                        <a:latin typeface="Times New Roman" pitchFamily="18" charset="0"/>
                        <a:ea typeface="Calibri"/>
                        <a:cs typeface="Times New Roman" pitchFamily="18" charset="0"/>
                      </a:endParaRPr>
                    </a:p>
                  </a:txBody>
                  <a:tcPr marL="51382" marR="51382" marT="0" marB="0"/>
                </a:tc>
              </a:tr>
              <a:tr h="318809">
                <a:tc>
                  <a:txBody>
                    <a:bodyPr/>
                    <a:lstStyle/>
                    <a:p>
                      <a:pPr algn="ctr">
                        <a:lnSpc>
                          <a:spcPct val="115000"/>
                        </a:lnSpc>
                        <a:spcAft>
                          <a:spcPts val="0"/>
                        </a:spcAft>
                      </a:pPr>
                      <a:r>
                        <a:rPr lang="en-US" sz="1400" dirty="0" smtClean="0">
                          <a:effectLst/>
                          <a:latin typeface="Times New Roman" pitchFamily="18" charset="0"/>
                          <a:ea typeface="Calibri"/>
                          <a:cs typeface="Times New Roman" pitchFamily="18" charset="0"/>
                        </a:rPr>
                        <a:t>b</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US" sz="1400" dirty="0" smtClean="0">
                          <a:effectLst/>
                          <a:latin typeface="Times New Roman" pitchFamily="18" charset="0"/>
                          <a:ea typeface="Calibri"/>
                          <a:cs typeface="Times New Roman" pitchFamily="18" charset="0"/>
                        </a:rPr>
                        <a:t>Binary Format</a:t>
                      </a:r>
                      <a:endParaRPr lang="en-IN" sz="1400" dirty="0">
                        <a:effectLst/>
                        <a:latin typeface="Times New Roman" pitchFamily="18" charset="0"/>
                        <a:ea typeface="Calibri"/>
                        <a:cs typeface="Times New Roman" pitchFamily="18" charset="0"/>
                      </a:endParaRPr>
                    </a:p>
                  </a:txBody>
                  <a:tcPr marL="51382" marR="51382" marT="0" marB="0"/>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e</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IN" sz="1600">
                          <a:effectLst/>
                          <a:latin typeface="Times New Roman" pitchFamily="18" charset="0"/>
                          <a:cs typeface="Times New Roman" pitchFamily="18" charset="0"/>
                        </a:rPr>
                        <a:t>Floating point exponential format (lowercase).</a:t>
                      </a:r>
                      <a:endParaRPr lang="en-IN" sz="1400">
                        <a:effectLst/>
                        <a:latin typeface="Times New Roman" pitchFamily="18" charset="0"/>
                        <a:ea typeface="Calibri"/>
                        <a:cs typeface="Times New Roman" pitchFamily="18" charset="0"/>
                      </a:endParaRPr>
                    </a:p>
                  </a:txBody>
                  <a:tcPr marL="51382" marR="51382" marT="0" marB="0"/>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E</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IN" sz="1600" dirty="0">
                          <a:effectLst/>
                          <a:latin typeface="Times New Roman" pitchFamily="18" charset="0"/>
                          <a:cs typeface="Times New Roman" pitchFamily="18" charset="0"/>
                        </a:rPr>
                        <a:t>Floating point exponential format (uppercase).</a:t>
                      </a:r>
                      <a:endParaRPr lang="en-IN" sz="1400" dirty="0">
                        <a:effectLst/>
                        <a:latin typeface="Times New Roman" pitchFamily="18" charset="0"/>
                        <a:ea typeface="Calibri"/>
                        <a:cs typeface="Times New Roman" pitchFamily="18" charset="0"/>
                      </a:endParaRPr>
                    </a:p>
                  </a:txBody>
                  <a:tcPr marL="51382" marR="51382" marT="0" marB="0"/>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f</a:t>
                      </a:r>
                      <a:endParaRPr lang="en-IN" sz="1400" dirty="0">
                        <a:effectLst/>
                        <a:latin typeface="Times New Roman" pitchFamily="18" charset="0"/>
                        <a:ea typeface="Calibri"/>
                        <a:cs typeface="Times New Roman" pitchFamily="18" charset="0"/>
                      </a:endParaRPr>
                    </a:p>
                  </a:txBody>
                  <a:tcPr marL="51382" marR="51382" marT="0" marB="0">
                    <a:solidFill>
                      <a:srgbClr val="92D050"/>
                    </a:solidFill>
                  </a:tcPr>
                </a:tc>
                <a:tc>
                  <a:txBody>
                    <a:bodyPr/>
                    <a:lstStyle/>
                    <a:p>
                      <a:pPr>
                        <a:lnSpc>
                          <a:spcPct val="115000"/>
                        </a:lnSpc>
                        <a:spcAft>
                          <a:spcPts val="0"/>
                        </a:spcAft>
                      </a:pPr>
                      <a:r>
                        <a:rPr lang="en-IN" sz="1600" dirty="0">
                          <a:effectLst/>
                          <a:latin typeface="Times New Roman" pitchFamily="18" charset="0"/>
                          <a:cs typeface="Times New Roman" pitchFamily="18" charset="0"/>
                        </a:rPr>
                        <a:t>Floating point decimal format</a:t>
                      </a:r>
                      <a:r>
                        <a:rPr lang="en-IN" sz="1600" dirty="0" smtClean="0">
                          <a:effectLst/>
                          <a:latin typeface="Times New Roman" pitchFamily="18" charset="0"/>
                          <a:cs typeface="Times New Roman" pitchFamily="18" charset="0"/>
                        </a:rPr>
                        <a:t>. (Default: 6)</a:t>
                      </a:r>
                      <a:endParaRPr lang="en-IN" sz="1400" dirty="0">
                        <a:effectLst/>
                        <a:latin typeface="Times New Roman" pitchFamily="18" charset="0"/>
                        <a:ea typeface="Calibri"/>
                        <a:cs typeface="Times New Roman" pitchFamily="18" charset="0"/>
                      </a:endParaRPr>
                    </a:p>
                  </a:txBody>
                  <a:tcPr marL="51382" marR="51382" marT="0" marB="0">
                    <a:solidFill>
                      <a:srgbClr val="92D050"/>
                    </a:solidFill>
                  </a:tcPr>
                </a:tc>
              </a:tr>
              <a:tr h="318809">
                <a:tc>
                  <a:txBody>
                    <a:bodyPr/>
                    <a:lstStyle/>
                    <a:p>
                      <a:pPr algn="ctr">
                        <a:lnSpc>
                          <a:spcPct val="115000"/>
                        </a:lnSpc>
                        <a:spcAft>
                          <a:spcPts val="0"/>
                        </a:spcAft>
                      </a:pPr>
                      <a:r>
                        <a:rPr lang="en-IN" sz="1600" dirty="0" smtClean="0">
                          <a:effectLst/>
                          <a:latin typeface="Times New Roman" pitchFamily="18" charset="0"/>
                          <a:cs typeface="Times New Roman" pitchFamily="18" charset="0"/>
                        </a:rPr>
                        <a:t>F</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US" sz="1600" dirty="0" smtClean="0">
                          <a:effectLst/>
                          <a:latin typeface="Times New Roman" pitchFamily="18" charset="0"/>
                          <a:cs typeface="Times New Roman" pitchFamily="18" charset="0"/>
                        </a:rPr>
                        <a:t>Same as 'f'. Except displays '</a:t>
                      </a:r>
                      <a:r>
                        <a:rPr lang="en-US" sz="1600" dirty="0" err="1" smtClean="0">
                          <a:effectLst/>
                          <a:latin typeface="Times New Roman" pitchFamily="18" charset="0"/>
                          <a:cs typeface="Times New Roman" pitchFamily="18" charset="0"/>
                        </a:rPr>
                        <a:t>inf</a:t>
                      </a:r>
                      <a:r>
                        <a:rPr lang="en-US" sz="1600" dirty="0" smtClean="0">
                          <a:effectLst/>
                          <a:latin typeface="Times New Roman" pitchFamily="18" charset="0"/>
                          <a:cs typeface="Times New Roman" pitchFamily="18" charset="0"/>
                        </a:rPr>
                        <a:t>' as 'INF' and 'nan' as 'NAN'</a:t>
                      </a:r>
                      <a:endParaRPr lang="en-IN" sz="1400" dirty="0">
                        <a:effectLst/>
                        <a:latin typeface="Times New Roman" pitchFamily="18" charset="0"/>
                        <a:ea typeface="Calibri"/>
                        <a:cs typeface="Times New Roman" pitchFamily="18" charset="0"/>
                      </a:endParaRPr>
                    </a:p>
                  </a:txBody>
                  <a:tcPr marL="51382" marR="51382" marT="0" marB="0"/>
                </a:tc>
              </a:tr>
            </a:tbl>
          </a:graphicData>
        </a:graphic>
      </p:graphicFrame>
    </p:spTree>
    <p:extLst>
      <p:ext uri="{BB962C8B-B14F-4D97-AF65-F5344CB8AC3E}">
        <p14:creationId xmlns:p14="http://schemas.microsoft.com/office/powerpoint/2010/main" val="371831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762000"/>
          </a:xfrm>
        </p:spPr>
        <p:txBody>
          <a:bodyPr>
            <a:normAutofit/>
          </a:bodyPr>
          <a:lstStyle/>
          <a:p>
            <a:r>
              <a:rPr lang="en-US" sz="4000" b="1" u="sng" dirty="0">
                <a:latin typeface="Times New Roman" pitchFamily="18" charset="0"/>
                <a:cs typeface="Times New Roman" pitchFamily="18" charset="0"/>
              </a:rPr>
              <a:t>f-String / Formatted String Literal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6838553"/>
              </p:ext>
            </p:extLst>
          </p:nvPr>
        </p:nvGraphicFramePr>
        <p:xfrm>
          <a:off x="762000" y="971550"/>
          <a:ext cx="7467600" cy="2802556"/>
        </p:xfrm>
        <a:graphic>
          <a:graphicData uri="http://schemas.openxmlformats.org/drawingml/2006/table">
            <a:tbl>
              <a:tblPr firstRow="1" firstCol="1" bandRow="1">
                <a:tableStyleId>{5940675A-B579-460E-94D1-54222C63F5DA}</a:tableStyleId>
              </a:tblPr>
              <a:tblGrid>
                <a:gridCol w="1600200"/>
                <a:gridCol w="5867400"/>
              </a:tblGrid>
              <a:tr h="316591">
                <a:tc>
                  <a:txBody>
                    <a:bodyPr/>
                    <a:lstStyle/>
                    <a:p>
                      <a:pPr algn="ctr">
                        <a:lnSpc>
                          <a:spcPct val="115000"/>
                        </a:lnSpc>
                        <a:spcAft>
                          <a:spcPts val="0"/>
                        </a:spcAft>
                      </a:pPr>
                      <a:r>
                        <a:rPr lang="en-IN" sz="1600" b="1" dirty="0">
                          <a:effectLst/>
                          <a:latin typeface="Times New Roman" pitchFamily="18" charset="0"/>
                          <a:cs typeface="Times New Roman" pitchFamily="18" charset="0"/>
                        </a:rPr>
                        <a:t>Conversion Type</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c>
                  <a:txBody>
                    <a:bodyPr/>
                    <a:lstStyle/>
                    <a:p>
                      <a:pPr algn="ctr">
                        <a:lnSpc>
                          <a:spcPct val="115000"/>
                        </a:lnSpc>
                        <a:spcAft>
                          <a:spcPts val="0"/>
                        </a:spcAft>
                      </a:pPr>
                      <a:r>
                        <a:rPr lang="en-IN" sz="1600" b="1" dirty="0">
                          <a:effectLst/>
                          <a:latin typeface="Times New Roman" pitchFamily="18" charset="0"/>
                          <a:cs typeface="Times New Roman" pitchFamily="18" charset="0"/>
                        </a:rPr>
                        <a:t>Meaning </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r>
              <a:tr h="316591">
                <a:tc>
                  <a:txBody>
                    <a:bodyPr/>
                    <a:lstStyle/>
                    <a:p>
                      <a:pPr algn="ctr">
                        <a:lnSpc>
                          <a:spcPct val="115000"/>
                        </a:lnSpc>
                        <a:spcAft>
                          <a:spcPts val="0"/>
                        </a:spcAft>
                      </a:pPr>
                      <a:r>
                        <a:rPr lang="en-IN" sz="1600" dirty="0" smtClean="0">
                          <a:effectLst/>
                          <a:latin typeface="Times New Roman" pitchFamily="18" charset="0"/>
                          <a:cs typeface="Times New Roman" pitchFamily="18" charset="0"/>
                        </a:rPr>
                        <a:t>c</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Character</a:t>
                      </a:r>
                      <a:r>
                        <a:rPr lang="en-US" sz="1600" baseline="0" dirty="0" smtClean="0">
                          <a:effectLst/>
                          <a:latin typeface="Times New Roman" pitchFamily="18" charset="0"/>
                          <a:ea typeface="Calibri"/>
                          <a:cs typeface="Times New Roman" pitchFamily="18" charset="0"/>
                        </a:rPr>
                        <a:t>. Converts the integer to the corresponding Unicode character before printing</a:t>
                      </a:r>
                      <a:endParaRPr lang="en-IN" sz="1600" dirty="0">
                        <a:effectLst/>
                        <a:latin typeface="Times New Roman" pitchFamily="18" charset="0"/>
                        <a:ea typeface="Calibri"/>
                        <a:cs typeface="Times New Roman" pitchFamily="18" charset="0"/>
                      </a:endParaRPr>
                    </a:p>
                  </a:txBody>
                  <a:tcPr marL="51382" marR="51382" marT="0" marB="0"/>
                </a:tc>
              </a:tr>
              <a:tr h="316591">
                <a:tc>
                  <a:txBody>
                    <a:bodyPr/>
                    <a:lstStyle/>
                    <a:p>
                      <a:pPr algn="ctr">
                        <a:lnSpc>
                          <a:spcPct val="115000"/>
                        </a:lnSpc>
                        <a:spcAft>
                          <a:spcPts val="0"/>
                        </a:spcAft>
                      </a:pPr>
                      <a:r>
                        <a:rPr lang="en-US" sz="1400" dirty="0" smtClean="0">
                          <a:effectLst/>
                          <a:latin typeface="Times New Roman" pitchFamily="18" charset="0"/>
                          <a:ea typeface="Calibri"/>
                          <a:cs typeface="Times New Roman" pitchFamily="18" charset="0"/>
                        </a:rPr>
                        <a:t>g</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General format. Rounds number to p significant digits. (Default precision: 6)</a:t>
                      </a:r>
                      <a:endParaRPr lang="en-IN" sz="1600" dirty="0">
                        <a:effectLst/>
                        <a:latin typeface="Times New Roman" pitchFamily="18" charset="0"/>
                        <a:ea typeface="Calibri"/>
                        <a:cs typeface="Times New Roman" pitchFamily="18" charset="0"/>
                      </a:endParaRPr>
                    </a:p>
                  </a:txBody>
                  <a:tcPr marL="51382" marR="51382" marT="0" marB="0"/>
                </a:tc>
              </a:tr>
              <a:tr h="316591">
                <a:tc>
                  <a:txBody>
                    <a:bodyPr/>
                    <a:lstStyle/>
                    <a:p>
                      <a:pPr algn="ctr">
                        <a:lnSpc>
                          <a:spcPct val="115000"/>
                        </a:lnSpc>
                        <a:spcAft>
                          <a:spcPts val="0"/>
                        </a:spcAft>
                      </a:pPr>
                      <a:r>
                        <a:rPr lang="en-US" sz="1400" dirty="0" smtClean="0">
                          <a:effectLst/>
                          <a:latin typeface="Times New Roman" pitchFamily="18" charset="0"/>
                          <a:ea typeface="Calibri"/>
                          <a:cs typeface="Times New Roman" pitchFamily="18" charset="0"/>
                        </a:rPr>
                        <a:t>G</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Same as 'g'. Except switches to 'E' if the number is large.</a:t>
                      </a:r>
                      <a:endParaRPr lang="en-IN" sz="1600" dirty="0">
                        <a:effectLst/>
                        <a:latin typeface="Times New Roman" pitchFamily="18" charset="0"/>
                        <a:ea typeface="Calibri"/>
                        <a:cs typeface="Times New Roman" pitchFamily="18" charset="0"/>
                      </a:endParaRPr>
                    </a:p>
                  </a:txBody>
                  <a:tcPr marL="51382" marR="51382" marT="0" marB="0"/>
                </a:tc>
              </a:tr>
              <a:tr h="316591">
                <a:tc>
                  <a:txBody>
                    <a:bodyPr/>
                    <a:lstStyle/>
                    <a:p>
                      <a:pPr algn="ctr">
                        <a:lnSpc>
                          <a:spcPct val="115000"/>
                        </a:lnSpc>
                        <a:spcAft>
                          <a:spcPts val="0"/>
                        </a:spcAft>
                      </a:pPr>
                      <a:r>
                        <a:rPr lang="en-US" sz="1400" dirty="0" smtClean="0">
                          <a:effectLst/>
                          <a:latin typeface="Times New Roman" pitchFamily="18" charset="0"/>
                          <a:ea typeface="Calibri"/>
                          <a:cs typeface="Times New Roman" pitchFamily="18" charset="0"/>
                        </a:rPr>
                        <a:t>n</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Same as 'd'. Except it uses current locale setting for number separator</a:t>
                      </a:r>
                      <a:endParaRPr lang="en-IN" sz="1600" dirty="0">
                        <a:effectLst/>
                        <a:latin typeface="Times New Roman" pitchFamily="18" charset="0"/>
                        <a:ea typeface="Calibri"/>
                        <a:cs typeface="Times New Roman" pitchFamily="18" charset="0"/>
                      </a:endParaRPr>
                    </a:p>
                  </a:txBody>
                  <a:tcPr marL="51382" marR="51382" marT="0" marB="0"/>
                </a:tc>
              </a:tr>
              <a:tr h="316591">
                <a:tc>
                  <a:txBody>
                    <a:bodyPr/>
                    <a:lstStyle/>
                    <a:p>
                      <a:pPr algn="ctr">
                        <a:lnSpc>
                          <a:spcPct val="115000"/>
                        </a:lnSpc>
                        <a:spcAft>
                          <a:spcPts val="0"/>
                        </a:spcAft>
                      </a:pPr>
                      <a:r>
                        <a:rPr lang="en-IN" sz="1600" dirty="0" smtClean="0">
                          <a:effectLst/>
                          <a:latin typeface="Times New Roman" pitchFamily="18" charset="0"/>
                          <a:cs typeface="Times New Roman" pitchFamily="18" charset="0"/>
                        </a:rPr>
                        <a:t>s</a:t>
                      </a:r>
                      <a:endParaRPr lang="en-IN" sz="1400" dirty="0">
                        <a:effectLst/>
                        <a:latin typeface="Times New Roman" pitchFamily="18" charset="0"/>
                        <a:ea typeface="Calibri"/>
                        <a:cs typeface="Times New Roman" pitchFamily="18" charset="0"/>
                      </a:endParaRPr>
                    </a:p>
                  </a:txBody>
                  <a:tcPr marL="51382" marR="51382" marT="0" marB="0">
                    <a:solidFill>
                      <a:srgbClr val="92D050"/>
                    </a:solidFill>
                  </a:tcPr>
                </a:tc>
                <a:tc>
                  <a:txBody>
                    <a:bodyPr/>
                    <a:lstStyle/>
                    <a:p>
                      <a:pPr>
                        <a:lnSpc>
                          <a:spcPct val="115000"/>
                        </a:lnSpc>
                        <a:spcAft>
                          <a:spcPts val="0"/>
                        </a:spcAft>
                      </a:pPr>
                      <a:r>
                        <a:rPr lang="en-IN" sz="1600" dirty="0">
                          <a:effectLst/>
                          <a:latin typeface="Times New Roman" pitchFamily="18" charset="0"/>
                          <a:cs typeface="Times New Roman" pitchFamily="18" charset="0"/>
                        </a:rPr>
                        <a:t>String (converts any Python object using </a:t>
                      </a:r>
                      <a:r>
                        <a:rPr lang="en-IN" sz="1600" dirty="0" err="1">
                          <a:effectLst/>
                          <a:latin typeface="Times New Roman" pitchFamily="18" charset="0"/>
                          <a:cs typeface="Times New Roman" pitchFamily="18" charset="0"/>
                        </a:rPr>
                        <a:t>str</a:t>
                      </a:r>
                      <a:r>
                        <a:rPr lang="en-IN" sz="1600" dirty="0">
                          <a:effectLst/>
                          <a:latin typeface="Times New Roman" pitchFamily="18" charset="0"/>
                          <a:cs typeface="Times New Roman" pitchFamily="18" charset="0"/>
                        </a:rPr>
                        <a:t>()).</a:t>
                      </a:r>
                      <a:endParaRPr lang="en-IN" sz="1400" dirty="0">
                        <a:effectLst/>
                        <a:latin typeface="Times New Roman" pitchFamily="18" charset="0"/>
                        <a:ea typeface="Calibri"/>
                        <a:cs typeface="Times New Roman" pitchFamily="18" charset="0"/>
                      </a:endParaRPr>
                    </a:p>
                  </a:txBody>
                  <a:tcPr marL="51382" marR="51382" marT="0" marB="0">
                    <a:solidFill>
                      <a:srgbClr val="92D050"/>
                    </a:solidFill>
                  </a:tcPr>
                </a:tc>
              </a:tr>
              <a:tr h="316591">
                <a:tc>
                  <a:txBody>
                    <a:bodyPr/>
                    <a:lstStyle/>
                    <a:p>
                      <a:pPr algn="ctr">
                        <a:lnSpc>
                          <a:spcPct val="115000"/>
                        </a:lnSpc>
                        <a:spcAft>
                          <a:spcPts val="0"/>
                        </a:spcAft>
                      </a:pPr>
                      <a:r>
                        <a:rPr lang="en-IN" sz="1600" dirty="0" smtClean="0">
                          <a:effectLst/>
                          <a:latin typeface="Times New Roman" pitchFamily="18" charset="0"/>
                          <a:cs typeface="Times New Roman" pitchFamily="18" charset="0"/>
                        </a:rPr>
                        <a:t>%</a:t>
                      </a:r>
                      <a:endParaRPr lang="en-IN" sz="1400" dirty="0">
                        <a:effectLst/>
                        <a:latin typeface="Times New Roman" pitchFamily="18" charset="0"/>
                        <a:ea typeface="Calibri"/>
                        <a:cs typeface="Times New Roman" pitchFamily="18" charset="0"/>
                      </a:endParaRPr>
                    </a:p>
                  </a:txBody>
                  <a:tcPr marL="51382" marR="51382" marT="0" marB="0"/>
                </a:tc>
                <a:tc>
                  <a:txBody>
                    <a:bodyPr/>
                    <a:lstStyle/>
                    <a:p>
                      <a:pPr>
                        <a:lnSpc>
                          <a:spcPct val="115000"/>
                        </a:lnSpc>
                        <a:spcAft>
                          <a:spcPts val="0"/>
                        </a:spcAft>
                      </a:pPr>
                      <a:r>
                        <a:rPr lang="en-IN" sz="1600" dirty="0" smtClean="0">
                          <a:effectLst/>
                          <a:latin typeface="Times New Roman" pitchFamily="18" charset="0"/>
                          <a:cs typeface="Times New Roman" pitchFamily="18" charset="0"/>
                        </a:rPr>
                        <a:t>Percentage. </a:t>
                      </a:r>
                      <a:r>
                        <a:rPr lang="en-US" sz="1600" dirty="0" smtClean="0">
                          <a:effectLst/>
                          <a:latin typeface="Times New Roman" pitchFamily="18" charset="0"/>
                          <a:cs typeface="Times New Roman" pitchFamily="18" charset="0"/>
                        </a:rPr>
                        <a:t>Multiplies the number by 100 and displays in fixed ('f') format, followed by a percent sign.</a:t>
                      </a:r>
                      <a:endParaRPr lang="en-IN" sz="1400" dirty="0">
                        <a:effectLst/>
                        <a:latin typeface="Times New Roman" pitchFamily="18" charset="0"/>
                        <a:ea typeface="Calibri"/>
                        <a:cs typeface="Times New Roman" pitchFamily="18" charset="0"/>
                      </a:endParaRPr>
                    </a:p>
                  </a:txBody>
                  <a:tcPr marL="51382" marR="51382" marT="0" marB="0"/>
                </a:tc>
              </a:tr>
            </a:tbl>
          </a:graphicData>
        </a:graphic>
      </p:graphicFrame>
    </p:spTree>
    <p:extLst>
      <p:ext uri="{BB962C8B-B14F-4D97-AF65-F5344CB8AC3E}">
        <p14:creationId xmlns:p14="http://schemas.microsoft.com/office/powerpoint/2010/main" val="47755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762000"/>
          </a:xfrm>
        </p:spPr>
        <p:txBody>
          <a:bodyPr>
            <a:normAutofit/>
          </a:bodyPr>
          <a:lstStyle/>
          <a:p>
            <a:r>
              <a:rPr lang="en-US" sz="4000" b="1" u="sng" dirty="0">
                <a:latin typeface="Times New Roman" pitchFamily="18" charset="0"/>
                <a:cs typeface="Times New Roman" pitchFamily="18" charset="0"/>
              </a:rPr>
              <a:t>f-String / Formatted String Literal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1795682"/>
              </p:ext>
            </p:extLst>
          </p:nvPr>
        </p:nvGraphicFramePr>
        <p:xfrm>
          <a:off x="762000" y="971550"/>
          <a:ext cx="7467600" cy="2971800"/>
        </p:xfrm>
        <a:graphic>
          <a:graphicData uri="http://schemas.openxmlformats.org/drawingml/2006/table">
            <a:tbl>
              <a:tblPr firstRow="1" firstCol="1" bandRow="1">
                <a:tableStyleId>{5940675A-B579-460E-94D1-54222C63F5DA}</a:tableStyleId>
              </a:tblPr>
              <a:tblGrid>
                <a:gridCol w="1600200"/>
                <a:gridCol w="5867400"/>
              </a:tblGrid>
              <a:tr h="364118">
                <a:tc>
                  <a:txBody>
                    <a:bodyPr/>
                    <a:lstStyle/>
                    <a:p>
                      <a:pPr algn="ctr">
                        <a:lnSpc>
                          <a:spcPct val="115000"/>
                        </a:lnSpc>
                        <a:spcAft>
                          <a:spcPts val="0"/>
                        </a:spcAft>
                      </a:pPr>
                      <a:r>
                        <a:rPr lang="en-IN" sz="1600" b="1" dirty="0" smtClean="0">
                          <a:effectLst/>
                          <a:latin typeface="Times New Roman" pitchFamily="18" charset="0"/>
                          <a:cs typeface="Times New Roman" pitchFamily="18" charset="0"/>
                        </a:rPr>
                        <a:t>Alignment Type</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c>
                  <a:txBody>
                    <a:bodyPr/>
                    <a:lstStyle/>
                    <a:p>
                      <a:pPr algn="ctr">
                        <a:lnSpc>
                          <a:spcPct val="115000"/>
                        </a:lnSpc>
                        <a:spcAft>
                          <a:spcPts val="0"/>
                        </a:spcAft>
                      </a:pPr>
                      <a:r>
                        <a:rPr lang="en-IN" sz="1600" b="1" dirty="0">
                          <a:effectLst/>
                          <a:latin typeface="Times New Roman" pitchFamily="18" charset="0"/>
                          <a:cs typeface="Times New Roman" pitchFamily="18" charset="0"/>
                        </a:rPr>
                        <a:t>Meaning </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r>
              <a:tr h="560891">
                <a:tc>
                  <a:txBody>
                    <a:bodyPr/>
                    <a:lstStyle/>
                    <a:p>
                      <a:pPr algn="ctr">
                        <a:lnSpc>
                          <a:spcPct val="115000"/>
                        </a:lnSpc>
                        <a:spcAft>
                          <a:spcPts val="0"/>
                        </a:spcAft>
                      </a:pPr>
                      <a:r>
                        <a:rPr lang="en-IN" sz="2000" b="1" dirty="0" smtClean="0">
                          <a:effectLst/>
                          <a:latin typeface="+mn-lt"/>
                          <a:cs typeface="Times New Roman" pitchFamily="18" charset="0"/>
                        </a:rPr>
                        <a:t>&lt;</a:t>
                      </a:r>
                      <a:endParaRPr lang="en-IN" sz="1800" b="1" dirty="0">
                        <a:effectLst/>
                        <a:latin typeface="+mn-lt"/>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Forces the field to be left-aligned within the available space (This is default for most objects)</a:t>
                      </a:r>
                      <a:endParaRPr lang="en-IN" sz="1600" dirty="0">
                        <a:effectLst/>
                        <a:latin typeface="Times New Roman" pitchFamily="18" charset="0"/>
                        <a:ea typeface="Calibri"/>
                        <a:cs typeface="Times New Roman" pitchFamily="18" charset="0"/>
                      </a:endParaRPr>
                    </a:p>
                  </a:txBody>
                  <a:tcPr marL="51382" marR="51382" marT="0" marB="0"/>
                </a:tc>
              </a:tr>
              <a:tr h="364118">
                <a:tc>
                  <a:txBody>
                    <a:bodyPr/>
                    <a:lstStyle/>
                    <a:p>
                      <a:pPr algn="ctr">
                        <a:lnSpc>
                          <a:spcPct val="115000"/>
                        </a:lnSpc>
                        <a:spcAft>
                          <a:spcPts val="0"/>
                        </a:spcAft>
                      </a:pPr>
                      <a:r>
                        <a:rPr lang="en-US" sz="1800" b="1" dirty="0" smtClean="0">
                          <a:effectLst/>
                          <a:latin typeface="+mn-lt"/>
                          <a:ea typeface="Calibri"/>
                          <a:cs typeface="Times New Roman" pitchFamily="18" charset="0"/>
                        </a:rPr>
                        <a:t>^</a:t>
                      </a:r>
                      <a:endParaRPr lang="en-IN" sz="1800" b="1" dirty="0">
                        <a:effectLst/>
                        <a:latin typeface="+mn-lt"/>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Forces the field to be centered within the available space.</a:t>
                      </a:r>
                      <a:endParaRPr lang="en-IN" sz="1600" dirty="0">
                        <a:effectLst/>
                        <a:latin typeface="Times New Roman" pitchFamily="18" charset="0"/>
                        <a:ea typeface="Calibri"/>
                        <a:cs typeface="Times New Roman" pitchFamily="18" charset="0"/>
                      </a:endParaRPr>
                    </a:p>
                  </a:txBody>
                  <a:tcPr marL="51382" marR="51382" marT="0" marB="0"/>
                </a:tc>
              </a:tr>
              <a:tr h="560891">
                <a:tc>
                  <a:txBody>
                    <a:bodyPr/>
                    <a:lstStyle/>
                    <a:p>
                      <a:pPr algn="ctr">
                        <a:lnSpc>
                          <a:spcPct val="115000"/>
                        </a:lnSpc>
                        <a:spcAft>
                          <a:spcPts val="0"/>
                        </a:spcAft>
                      </a:pPr>
                      <a:r>
                        <a:rPr lang="en-US" sz="1800" b="1" dirty="0" smtClean="0">
                          <a:effectLst/>
                          <a:latin typeface="+mn-lt"/>
                          <a:ea typeface="Calibri"/>
                          <a:cs typeface="Times New Roman" pitchFamily="18" charset="0"/>
                        </a:rPr>
                        <a:t>&gt;</a:t>
                      </a:r>
                      <a:endParaRPr lang="en-IN" sz="1800" b="1" dirty="0">
                        <a:effectLst/>
                        <a:latin typeface="+mn-lt"/>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Forces the field to be right-aligned within the available space (This is default for Numbers)</a:t>
                      </a:r>
                      <a:endParaRPr lang="en-IN" sz="1600" dirty="0">
                        <a:effectLst/>
                        <a:latin typeface="Times New Roman" pitchFamily="18" charset="0"/>
                        <a:ea typeface="Calibri"/>
                        <a:cs typeface="Times New Roman" pitchFamily="18" charset="0"/>
                      </a:endParaRPr>
                    </a:p>
                  </a:txBody>
                  <a:tcPr marL="51382" marR="51382" marT="0" marB="0"/>
                </a:tc>
              </a:tr>
              <a:tr h="1121782">
                <a:tc>
                  <a:txBody>
                    <a:bodyPr/>
                    <a:lstStyle/>
                    <a:p>
                      <a:pPr algn="ctr">
                        <a:lnSpc>
                          <a:spcPct val="115000"/>
                        </a:lnSpc>
                        <a:spcAft>
                          <a:spcPts val="0"/>
                        </a:spcAft>
                      </a:pPr>
                      <a:endParaRPr lang="en-US" sz="1800" b="1" dirty="0" smtClean="0">
                        <a:effectLst/>
                        <a:latin typeface="+mn-lt"/>
                        <a:ea typeface="Calibri"/>
                        <a:cs typeface="Times New Roman" pitchFamily="18" charset="0"/>
                      </a:endParaRPr>
                    </a:p>
                    <a:p>
                      <a:pPr algn="ctr">
                        <a:lnSpc>
                          <a:spcPct val="115000"/>
                        </a:lnSpc>
                        <a:spcAft>
                          <a:spcPts val="0"/>
                        </a:spcAft>
                      </a:pPr>
                      <a:r>
                        <a:rPr lang="en-US" sz="1800" b="1" dirty="0" smtClean="0">
                          <a:effectLst/>
                          <a:latin typeface="+mn-lt"/>
                          <a:ea typeface="Calibri"/>
                          <a:cs typeface="Times New Roman" pitchFamily="18" charset="0"/>
                        </a:rPr>
                        <a:t>=</a:t>
                      </a:r>
                      <a:endParaRPr lang="en-IN" sz="1800" b="1" dirty="0">
                        <a:effectLst/>
                        <a:latin typeface="+mn-lt"/>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Forces the padding to be placed after the sign (if any) but before the digits. This is used for printing fields in the form ‘+000000120’. This alignment option is only valid for numeric types. It becomes the default when ‘0’ immediately precedes the field width.</a:t>
                      </a:r>
                      <a:endParaRPr lang="en-IN" sz="1600" dirty="0">
                        <a:effectLst/>
                        <a:latin typeface="Times New Roman" pitchFamily="18" charset="0"/>
                        <a:ea typeface="Calibri"/>
                        <a:cs typeface="Times New Roman" pitchFamily="18" charset="0"/>
                      </a:endParaRPr>
                    </a:p>
                  </a:txBody>
                  <a:tcPr marL="51382" marR="51382" marT="0" marB="0"/>
                </a:tc>
              </a:tr>
            </a:tbl>
          </a:graphicData>
        </a:graphic>
      </p:graphicFrame>
    </p:spTree>
    <p:extLst>
      <p:ext uri="{BB962C8B-B14F-4D97-AF65-F5344CB8AC3E}">
        <p14:creationId xmlns:p14="http://schemas.microsoft.com/office/powerpoint/2010/main" val="326100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762000"/>
          </a:xfrm>
        </p:spPr>
        <p:txBody>
          <a:bodyPr>
            <a:normAutofit/>
          </a:bodyPr>
          <a:lstStyle/>
          <a:p>
            <a:r>
              <a:rPr lang="en-US" sz="4000" b="1" u="sng" dirty="0">
                <a:latin typeface="Times New Roman" pitchFamily="18" charset="0"/>
                <a:cs typeface="Times New Roman" pitchFamily="18" charset="0"/>
              </a:rPr>
              <a:t>f-String / Formatted String Literal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198351"/>
              </p:ext>
            </p:extLst>
          </p:nvPr>
        </p:nvGraphicFramePr>
        <p:xfrm>
          <a:off x="762000" y="971550"/>
          <a:ext cx="7467600" cy="1973580"/>
        </p:xfrm>
        <a:graphic>
          <a:graphicData uri="http://schemas.openxmlformats.org/drawingml/2006/table">
            <a:tbl>
              <a:tblPr firstRow="1" firstCol="1" bandRow="1">
                <a:tableStyleId>{5940675A-B579-460E-94D1-54222C63F5DA}</a:tableStyleId>
              </a:tblPr>
              <a:tblGrid>
                <a:gridCol w="1600200"/>
                <a:gridCol w="5867400"/>
              </a:tblGrid>
              <a:tr h="364118">
                <a:tc>
                  <a:txBody>
                    <a:bodyPr/>
                    <a:lstStyle/>
                    <a:p>
                      <a:pPr algn="ctr">
                        <a:lnSpc>
                          <a:spcPct val="115000"/>
                        </a:lnSpc>
                        <a:spcAft>
                          <a:spcPts val="0"/>
                        </a:spcAft>
                      </a:pPr>
                      <a:r>
                        <a:rPr lang="en-IN" sz="1600" b="1" dirty="0" smtClean="0">
                          <a:effectLst/>
                          <a:latin typeface="Times New Roman" pitchFamily="18" charset="0"/>
                          <a:cs typeface="Times New Roman" pitchFamily="18" charset="0"/>
                        </a:rPr>
                        <a:t>Sign</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c>
                  <a:txBody>
                    <a:bodyPr/>
                    <a:lstStyle/>
                    <a:p>
                      <a:pPr algn="ctr">
                        <a:lnSpc>
                          <a:spcPct val="115000"/>
                        </a:lnSpc>
                        <a:spcAft>
                          <a:spcPts val="0"/>
                        </a:spcAft>
                      </a:pPr>
                      <a:r>
                        <a:rPr lang="en-IN" sz="1600" b="1" dirty="0">
                          <a:effectLst/>
                          <a:latin typeface="Times New Roman" pitchFamily="18" charset="0"/>
                          <a:cs typeface="Times New Roman" pitchFamily="18" charset="0"/>
                        </a:rPr>
                        <a:t>Meaning </a:t>
                      </a:r>
                      <a:endParaRPr lang="en-IN" sz="1400" b="1" dirty="0">
                        <a:effectLst/>
                        <a:latin typeface="Times New Roman" pitchFamily="18" charset="0"/>
                        <a:ea typeface="Calibri"/>
                        <a:cs typeface="Times New Roman" pitchFamily="18" charset="0"/>
                      </a:endParaRPr>
                    </a:p>
                  </a:txBody>
                  <a:tcPr marL="51382" marR="51382" marT="0" marB="0">
                    <a:solidFill>
                      <a:schemeClr val="accent6">
                        <a:lumMod val="40000"/>
                        <a:lumOff val="60000"/>
                      </a:schemeClr>
                    </a:solidFill>
                  </a:tcPr>
                </a:tc>
              </a:tr>
              <a:tr h="560891">
                <a:tc>
                  <a:txBody>
                    <a:bodyPr/>
                    <a:lstStyle/>
                    <a:p>
                      <a:pPr algn="ctr">
                        <a:lnSpc>
                          <a:spcPct val="115000"/>
                        </a:lnSpc>
                        <a:spcAft>
                          <a:spcPts val="0"/>
                        </a:spcAft>
                      </a:pPr>
                      <a:r>
                        <a:rPr lang="en-IN" sz="2000" b="1" dirty="0" smtClean="0">
                          <a:effectLst/>
                          <a:latin typeface="+mn-lt"/>
                          <a:cs typeface="Times New Roman" pitchFamily="18" charset="0"/>
                        </a:rPr>
                        <a:t>+</a:t>
                      </a:r>
                      <a:endParaRPr lang="en-IN" sz="1800" b="1" dirty="0">
                        <a:effectLst/>
                        <a:latin typeface="+mn-lt"/>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indicates that a sign should be used for both positive as well as negative numbers.</a:t>
                      </a:r>
                      <a:endParaRPr lang="en-IN" sz="1600" dirty="0">
                        <a:effectLst/>
                        <a:latin typeface="Times New Roman" pitchFamily="18" charset="0"/>
                        <a:ea typeface="Calibri"/>
                        <a:cs typeface="Times New Roman" pitchFamily="18" charset="0"/>
                      </a:endParaRPr>
                    </a:p>
                  </a:txBody>
                  <a:tcPr marL="51382" marR="51382" marT="0" marB="0"/>
                </a:tc>
              </a:tr>
              <a:tr h="364118">
                <a:tc>
                  <a:txBody>
                    <a:bodyPr/>
                    <a:lstStyle/>
                    <a:p>
                      <a:pPr algn="ctr">
                        <a:lnSpc>
                          <a:spcPct val="115000"/>
                        </a:lnSpc>
                        <a:spcAft>
                          <a:spcPts val="0"/>
                        </a:spcAft>
                      </a:pPr>
                      <a:r>
                        <a:rPr lang="en-US" sz="1800" b="1" dirty="0" smtClean="0">
                          <a:effectLst/>
                          <a:latin typeface="+mn-lt"/>
                          <a:ea typeface="Calibri"/>
                          <a:cs typeface="Times New Roman" pitchFamily="18" charset="0"/>
                        </a:rPr>
                        <a:t>-</a:t>
                      </a:r>
                      <a:endParaRPr lang="en-IN" sz="1800" b="1" dirty="0">
                        <a:effectLst/>
                        <a:latin typeface="+mn-lt"/>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indicates that a sign should be used only for negative numbers (this is the default behavior).</a:t>
                      </a:r>
                      <a:endParaRPr lang="en-IN" sz="1600" dirty="0">
                        <a:effectLst/>
                        <a:latin typeface="Times New Roman" pitchFamily="18" charset="0"/>
                        <a:ea typeface="Calibri"/>
                        <a:cs typeface="Times New Roman" pitchFamily="18" charset="0"/>
                      </a:endParaRPr>
                    </a:p>
                  </a:txBody>
                  <a:tcPr marL="51382" marR="51382" marT="0" marB="0"/>
                </a:tc>
              </a:tr>
              <a:tr h="560891">
                <a:tc>
                  <a:txBody>
                    <a:bodyPr/>
                    <a:lstStyle/>
                    <a:p>
                      <a:pPr algn="ctr">
                        <a:lnSpc>
                          <a:spcPct val="115000"/>
                        </a:lnSpc>
                        <a:spcAft>
                          <a:spcPts val="0"/>
                        </a:spcAft>
                      </a:pPr>
                      <a:endParaRPr lang="en-IN" sz="1800" b="1" dirty="0">
                        <a:effectLst/>
                        <a:latin typeface="+mn-lt"/>
                        <a:ea typeface="Calibri"/>
                        <a:cs typeface="Times New Roman" pitchFamily="18" charset="0"/>
                      </a:endParaRPr>
                    </a:p>
                  </a:txBody>
                  <a:tcPr marL="51382" marR="51382" marT="0" marB="0"/>
                </a:tc>
                <a:tc>
                  <a:txBody>
                    <a:bodyPr/>
                    <a:lstStyle/>
                    <a:p>
                      <a:pPr>
                        <a:lnSpc>
                          <a:spcPct val="100000"/>
                        </a:lnSpc>
                        <a:spcAft>
                          <a:spcPts val="0"/>
                        </a:spcAft>
                      </a:pPr>
                      <a:r>
                        <a:rPr lang="en-US" sz="1600" dirty="0" smtClean="0">
                          <a:effectLst/>
                          <a:latin typeface="Times New Roman" pitchFamily="18" charset="0"/>
                          <a:ea typeface="Calibri"/>
                          <a:cs typeface="Times New Roman" pitchFamily="18" charset="0"/>
                        </a:rPr>
                        <a:t>(a space) indicates that a leading space should be used on positive numbers, and a minus sign on negative numbers.</a:t>
                      </a:r>
                      <a:endParaRPr lang="en-IN" sz="1600" dirty="0">
                        <a:effectLst/>
                        <a:latin typeface="Times New Roman" pitchFamily="18" charset="0"/>
                        <a:ea typeface="Calibri"/>
                        <a:cs typeface="Times New Roman" pitchFamily="18" charset="0"/>
                      </a:endParaRPr>
                    </a:p>
                  </a:txBody>
                  <a:tcPr marL="51382" marR="51382" marT="0" marB="0"/>
                </a:tc>
              </a:tr>
            </a:tbl>
          </a:graphicData>
        </a:graphic>
      </p:graphicFrame>
      <p:sp>
        <p:nvSpPr>
          <p:cNvPr id="5" name="Rectangle 4"/>
          <p:cNvSpPr/>
          <p:nvPr/>
        </p:nvSpPr>
        <p:spPr>
          <a:xfrm>
            <a:off x="1524000" y="2495550"/>
            <a:ext cx="92202" cy="228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501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762000"/>
          </a:xfrm>
        </p:spPr>
        <p:txBody>
          <a:bodyPr>
            <a:normAutofit/>
          </a:bodyPr>
          <a:lstStyle/>
          <a:p>
            <a:r>
              <a:rPr lang="en-US" sz="4000" b="1" u="sng" dirty="0">
                <a:latin typeface="Times New Roman" pitchFamily="18" charset="0"/>
                <a:cs typeface="Times New Roman" pitchFamily="18" charset="0"/>
              </a:rPr>
              <a:t>f-String / Formatted String Literal </a:t>
            </a:r>
          </a:p>
        </p:txBody>
      </p:sp>
      <p:sp>
        <p:nvSpPr>
          <p:cNvPr id="3" name="Content Placeholder 2"/>
          <p:cNvSpPr>
            <a:spLocks noGrp="1"/>
          </p:cNvSpPr>
          <p:nvPr>
            <p:ph idx="1"/>
          </p:nvPr>
        </p:nvSpPr>
        <p:spPr>
          <a:xfrm>
            <a:off x="533400" y="971550"/>
            <a:ext cx="8229600" cy="3810000"/>
          </a:xfrm>
        </p:spPr>
        <p:txBody>
          <a:bodyPr>
            <a:normAutofit/>
          </a:bodyPr>
          <a:lstStyle/>
          <a:p>
            <a:r>
              <a:rPr lang="en-US" sz="1800" dirty="0">
                <a:latin typeface="Times New Roman" pitchFamily="18" charset="0"/>
                <a:cs typeface="Times New Roman" pitchFamily="18" charset="0"/>
              </a:rPr>
              <a:t>The </a:t>
            </a:r>
            <a:r>
              <a:rPr lang="en-US" sz="1800" dirty="0">
                <a:cs typeface="Times New Roman" pitchFamily="18" charset="0"/>
              </a:rPr>
              <a:t>'</a:t>
            </a:r>
            <a:r>
              <a:rPr lang="en-US" sz="1800" b="1" dirty="0">
                <a:cs typeface="Times New Roman" pitchFamily="18" charset="0"/>
              </a:rPr>
              <a:t>#</a:t>
            </a:r>
            <a:r>
              <a:rPr lang="en-US" sz="1800" dirty="0">
                <a:cs typeface="Times New Roman" pitchFamily="18" charset="0"/>
              </a:rPr>
              <a:t>'</a:t>
            </a:r>
            <a:r>
              <a:rPr lang="en-US" sz="1800" dirty="0">
                <a:latin typeface="Times New Roman" pitchFamily="18" charset="0"/>
                <a:cs typeface="Times New Roman" pitchFamily="18" charset="0"/>
              </a:rPr>
              <a:t> option causes the “alternate form” to be used for the conversion. The alternate form is defined differently for different types. This option is only valid for integer, float, complex and Decimal types. For integers, when binary, octal, or hexadecimal output is used, this option adds the prefix respective '0b', '0o', or '0x' to the output value.</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a:t>
            </a:r>
            <a:r>
              <a:rPr lang="en-US" sz="1800" dirty="0">
                <a:latin typeface="Times New Roman" pitchFamily="18" charset="0"/>
                <a:cs typeface="Times New Roman" pitchFamily="18" charset="0"/>
              </a:rPr>
              <a:t>' option signals the use of a comma for a thousands separator. For a locale aware separator, use the 'n' integer presentation type instead.</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_</a:t>
            </a:r>
            <a:r>
              <a:rPr lang="en-US" sz="1800" dirty="0">
                <a:latin typeface="Times New Roman" pitchFamily="18" charset="0"/>
                <a:cs typeface="Times New Roman" pitchFamily="18" charset="0"/>
              </a:rPr>
              <a:t>' option signals the use of an underscore for a thousands separator for floating point presentation types and for integer presentation type 'd'.</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12490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f-String / Formatted String Literal </a:t>
            </a:r>
          </a:p>
        </p:txBody>
      </p:sp>
      <p:sp>
        <p:nvSpPr>
          <p:cNvPr id="3" name="Content Placeholder 2"/>
          <p:cNvSpPr>
            <a:spLocks noGrp="1"/>
          </p:cNvSpPr>
          <p:nvPr>
            <p:ph idx="1"/>
          </p:nvPr>
        </p:nvSpPr>
        <p:spPr>
          <a:xfrm>
            <a:off x="1066800" y="971550"/>
            <a:ext cx="3505200" cy="4114800"/>
          </a:xfrm>
        </p:spPr>
        <p:txBody>
          <a:bodyPr>
            <a:normAutofit/>
          </a:bodyPr>
          <a:lstStyle/>
          <a:p>
            <a:pPr marL="0" indent="0">
              <a:buNone/>
            </a:pPr>
            <a:endParaRPr lang="en-US" sz="1800" dirty="0" smtClean="0">
              <a:cs typeface="Times New Roman" pitchFamily="18" charset="0"/>
            </a:endParaRPr>
          </a:p>
          <a:p>
            <a:pPr marL="0" indent="0">
              <a:buNone/>
            </a:pPr>
            <a:r>
              <a:rPr lang="en-US" sz="1800" dirty="0" smtClean="0">
                <a:cs typeface="Times New Roman" pitchFamily="18" charset="0"/>
              </a:rPr>
              <a:t>print(f“{num:5d}”)</a:t>
            </a: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r>
              <a:rPr lang="en-US" sz="1800" dirty="0" smtClean="0">
                <a:cs typeface="Times New Roman" pitchFamily="18" charset="0"/>
              </a:rPr>
              <a:t>print(f“{num:05d}”)</a:t>
            </a: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r>
              <a:rPr lang="en-US" sz="1800" dirty="0" smtClean="0">
                <a:cs typeface="Times New Roman" pitchFamily="18" charset="0"/>
              </a:rPr>
              <a:t>print(f“{</a:t>
            </a:r>
            <a:r>
              <a:rPr lang="en-US" sz="1800" dirty="0" err="1" smtClean="0">
                <a:cs typeface="Times New Roman" pitchFamily="18" charset="0"/>
              </a:rPr>
              <a:t>num</a:t>
            </a:r>
            <a:r>
              <a:rPr lang="en-US" sz="1800" dirty="0" smtClean="0">
                <a:cs typeface="Times New Roman" pitchFamily="18" charset="0"/>
              </a:rPr>
              <a:t>:+5d}”)</a:t>
            </a: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endParaRPr lang="en-US" sz="1800" dirty="0">
              <a:cs typeface="Times New Roman" pitchFamily="18" charset="0"/>
            </a:endParaRPr>
          </a:p>
          <a:p>
            <a:pPr marL="0" indent="0">
              <a:buNone/>
            </a:pPr>
            <a:r>
              <a:rPr lang="en-US" sz="1800" dirty="0" smtClean="0">
                <a:cs typeface="Times New Roman" pitchFamily="18" charset="0"/>
              </a:rPr>
              <a:t>print(f“{</a:t>
            </a:r>
            <a:r>
              <a:rPr lang="en-US" sz="1800" dirty="0" err="1" smtClean="0">
                <a:cs typeface="Times New Roman" pitchFamily="18" charset="0"/>
              </a:rPr>
              <a:t>num</a:t>
            </a:r>
            <a:r>
              <a:rPr lang="en-US" sz="1800" dirty="0" smtClean="0">
                <a:cs typeface="Times New Roman" pitchFamily="18" charset="0"/>
              </a:rPr>
              <a:t>:&lt;5d}”)</a:t>
            </a: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07865886"/>
              </p:ext>
            </p:extLst>
          </p:nvPr>
        </p:nvGraphicFramePr>
        <p:xfrm>
          <a:off x="1066800" y="1733550"/>
          <a:ext cx="2514600" cy="381000"/>
        </p:xfrm>
        <a:graphic>
          <a:graphicData uri="http://schemas.openxmlformats.org/drawingml/2006/table">
            <a:tbl>
              <a:tblPr firstRow="1" bandRow="1">
                <a:tableStyleId>{5940675A-B579-460E-94D1-54222C63F5DA}</a:tableStyleId>
              </a:tblPr>
              <a:tblGrid>
                <a:gridCol w="502920"/>
                <a:gridCol w="502920"/>
                <a:gridCol w="502920"/>
                <a:gridCol w="502920"/>
                <a:gridCol w="502920"/>
              </a:tblGrid>
              <a:tr h="38100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85882675"/>
              </p:ext>
            </p:extLst>
          </p:nvPr>
        </p:nvGraphicFramePr>
        <p:xfrm>
          <a:off x="1066800" y="2724150"/>
          <a:ext cx="2514600" cy="381000"/>
        </p:xfrm>
        <a:graphic>
          <a:graphicData uri="http://schemas.openxmlformats.org/drawingml/2006/table">
            <a:tbl>
              <a:tblPr firstRow="1" bandRow="1">
                <a:tableStyleId>{5940675A-B579-460E-94D1-54222C63F5DA}</a:tableStyleId>
              </a:tblPr>
              <a:tblGrid>
                <a:gridCol w="502920"/>
                <a:gridCol w="502920"/>
                <a:gridCol w="502920"/>
                <a:gridCol w="502920"/>
                <a:gridCol w="502920"/>
              </a:tblGrid>
              <a:tr h="38100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98344312"/>
              </p:ext>
            </p:extLst>
          </p:nvPr>
        </p:nvGraphicFramePr>
        <p:xfrm>
          <a:off x="1066800" y="3714750"/>
          <a:ext cx="2514600" cy="381000"/>
        </p:xfrm>
        <a:graphic>
          <a:graphicData uri="http://schemas.openxmlformats.org/drawingml/2006/table">
            <a:tbl>
              <a:tblPr firstRow="1" bandRow="1">
                <a:tableStyleId>{5940675A-B579-460E-94D1-54222C63F5DA}</a:tableStyleId>
              </a:tblPr>
              <a:tblGrid>
                <a:gridCol w="502920"/>
                <a:gridCol w="502920"/>
                <a:gridCol w="502920"/>
                <a:gridCol w="502920"/>
                <a:gridCol w="502920"/>
              </a:tblGrid>
              <a:tr h="381000">
                <a:tc>
                  <a:txBody>
                    <a:bodyPr/>
                    <a:lstStyle/>
                    <a:p>
                      <a:pPr algn="ctr"/>
                      <a:endParaRPr lang="en-IN" dirty="0"/>
                    </a:p>
                  </a:txBody>
                  <a:tcPr/>
                </a:tc>
                <a:tc>
                  <a:txBody>
                    <a:bodyPr/>
                    <a:lstStyle/>
                    <a:p>
                      <a:pPr algn="ctr"/>
                      <a:endParaRPr lang="en-IN" dirty="0"/>
                    </a:p>
                  </a:txBody>
                  <a:tcPr/>
                </a:tc>
                <a:tc>
                  <a:txBody>
                    <a:bodyPr/>
                    <a:lstStyle/>
                    <a:p>
                      <a:pPr algn="ctr"/>
                      <a:r>
                        <a:rPr lang="en-US" dirty="0" smtClean="0"/>
                        <a:t>+</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bl>
          </a:graphicData>
        </a:graphic>
      </p:graphicFrame>
      <p:sp>
        <p:nvSpPr>
          <p:cNvPr id="7" name="Rectangle 6"/>
          <p:cNvSpPr/>
          <p:nvPr/>
        </p:nvSpPr>
        <p:spPr>
          <a:xfrm>
            <a:off x="457200" y="907018"/>
            <a:ext cx="4581895" cy="369332"/>
          </a:xfrm>
          <a:prstGeom prst="rect">
            <a:avLst/>
          </a:prstGeom>
        </p:spPr>
        <p:txBody>
          <a:bodyPr wrap="none">
            <a:spAutoFit/>
          </a:bodyPr>
          <a:lstStyle/>
          <a:p>
            <a:r>
              <a:rPr lang="en-US" dirty="0">
                <a:cs typeface="Times New Roman" pitchFamily="18" charset="0"/>
              </a:rPr>
              <a:t>:[fill][align][sign][#][0][width][,][.precision]type</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869481217"/>
              </p:ext>
            </p:extLst>
          </p:nvPr>
        </p:nvGraphicFramePr>
        <p:xfrm>
          <a:off x="1066800" y="4629150"/>
          <a:ext cx="2514600" cy="381000"/>
        </p:xfrm>
        <a:graphic>
          <a:graphicData uri="http://schemas.openxmlformats.org/drawingml/2006/table">
            <a:tbl>
              <a:tblPr firstRow="1" bandRow="1">
                <a:tableStyleId>{5940675A-B579-460E-94D1-54222C63F5DA}</a:tableStyleId>
              </a:tblPr>
              <a:tblGrid>
                <a:gridCol w="502920"/>
                <a:gridCol w="502920"/>
                <a:gridCol w="502920"/>
                <a:gridCol w="502920"/>
                <a:gridCol w="502920"/>
              </a:tblGrid>
              <a:tr h="381000">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
        <p:nvSpPr>
          <p:cNvPr id="9" name="Content Placeholder 2"/>
          <p:cNvSpPr txBox="1">
            <a:spLocks/>
          </p:cNvSpPr>
          <p:nvPr/>
        </p:nvSpPr>
        <p:spPr>
          <a:xfrm>
            <a:off x="5095505" y="971550"/>
            <a:ext cx="3515095"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print(f“{</a:t>
            </a:r>
            <a:r>
              <a:rPr lang="en-US" sz="1800" dirty="0" err="1" smtClean="0">
                <a:cs typeface="Times New Roman" pitchFamily="18" charset="0"/>
              </a:rPr>
              <a:t>num</a:t>
            </a:r>
            <a:r>
              <a:rPr lang="en-US" sz="1800" dirty="0" smtClean="0">
                <a:cs typeface="Times New Roman" pitchFamily="18" charset="0"/>
              </a:rPr>
              <a:t>:*&lt;5d}”)</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print(f“{</a:t>
            </a:r>
            <a:r>
              <a:rPr lang="en-US" sz="1800" dirty="0" err="1" smtClean="0">
                <a:cs typeface="Times New Roman" pitchFamily="18" charset="0"/>
              </a:rPr>
              <a:t>num</a:t>
            </a:r>
            <a:r>
              <a:rPr lang="en-US" sz="1800" dirty="0" smtClean="0">
                <a:cs typeface="Times New Roman" pitchFamily="18" charset="0"/>
              </a:rPr>
              <a:t>:*&gt;5d}”)</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print(f“{</a:t>
            </a:r>
            <a:r>
              <a:rPr lang="en-US" sz="1800" dirty="0" err="1" smtClean="0">
                <a:cs typeface="Times New Roman" pitchFamily="18" charset="0"/>
              </a:rPr>
              <a:t>num</a:t>
            </a:r>
            <a:r>
              <a:rPr lang="en-US" sz="1800" dirty="0" smtClean="0">
                <a:cs typeface="Times New Roman" pitchFamily="18" charset="0"/>
              </a:rPr>
              <a:t>:^5d}”)</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a:cs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63157995"/>
              </p:ext>
            </p:extLst>
          </p:nvPr>
        </p:nvGraphicFramePr>
        <p:xfrm>
          <a:off x="5095505" y="1733550"/>
          <a:ext cx="2514600" cy="381000"/>
        </p:xfrm>
        <a:graphic>
          <a:graphicData uri="http://schemas.openxmlformats.org/drawingml/2006/table">
            <a:tbl>
              <a:tblPr firstRow="1" bandRow="1">
                <a:tableStyleId>{5940675A-B579-460E-94D1-54222C63F5DA}</a:tableStyleId>
              </a:tblPr>
              <a:tblGrid>
                <a:gridCol w="502920"/>
                <a:gridCol w="502920"/>
                <a:gridCol w="502920"/>
                <a:gridCol w="502920"/>
                <a:gridCol w="502920"/>
              </a:tblGrid>
              <a:tr h="381000">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47649002"/>
              </p:ext>
            </p:extLst>
          </p:nvPr>
        </p:nvGraphicFramePr>
        <p:xfrm>
          <a:off x="5095505" y="2724150"/>
          <a:ext cx="2514600" cy="381000"/>
        </p:xfrm>
        <a:graphic>
          <a:graphicData uri="http://schemas.openxmlformats.org/drawingml/2006/table">
            <a:tbl>
              <a:tblPr firstRow="1" bandRow="1">
                <a:tableStyleId>{5940675A-B579-460E-94D1-54222C63F5DA}</a:tableStyleId>
              </a:tblPr>
              <a:tblGrid>
                <a:gridCol w="502920"/>
                <a:gridCol w="502920"/>
                <a:gridCol w="502920"/>
                <a:gridCol w="502920"/>
                <a:gridCol w="502920"/>
              </a:tblGrid>
              <a:tr h="381000">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90706046"/>
              </p:ext>
            </p:extLst>
          </p:nvPr>
        </p:nvGraphicFramePr>
        <p:xfrm>
          <a:off x="5095505" y="3714750"/>
          <a:ext cx="2514600" cy="381000"/>
        </p:xfrm>
        <a:graphic>
          <a:graphicData uri="http://schemas.openxmlformats.org/drawingml/2006/table">
            <a:tbl>
              <a:tblPr firstRow="1" bandRow="1">
                <a:tableStyleId>{5940675A-B579-460E-94D1-54222C63F5DA}</a:tableStyleId>
              </a:tblPr>
              <a:tblGrid>
                <a:gridCol w="502920"/>
                <a:gridCol w="502920"/>
                <a:gridCol w="502920"/>
                <a:gridCol w="502920"/>
                <a:gridCol w="502920"/>
              </a:tblGrid>
              <a:tr h="381000">
                <a:tc>
                  <a:txBody>
                    <a:bodyPr/>
                    <a:lstStyle/>
                    <a:p>
                      <a:pPr algn="ct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Tree>
    <p:extLst>
      <p:ext uri="{BB962C8B-B14F-4D97-AF65-F5344CB8AC3E}">
        <p14:creationId xmlns:p14="http://schemas.microsoft.com/office/powerpoint/2010/main" val="206165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animEffect transition="in" filter="fade">
                                      <p:cBhvr>
                                        <p:cTn id="47" dur="500"/>
                                        <p:tgtEl>
                                          <p:spTgt spid="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xEl>
                                              <p:pRg st="4" end="4"/>
                                            </p:txEl>
                                          </p:spTgt>
                                        </p:tgtEl>
                                        <p:attrNameLst>
                                          <p:attrName>style.visibility</p:attrName>
                                        </p:attrNameLst>
                                      </p:cBhvr>
                                      <p:to>
                                        <p:strVal val="visible"/>
                                      </p:to>
                                    </p:set>
                                    <p:animEffect transition="in" filter="fade">
                                      <p:cBhvr>
                                        <p:cTn id="57" dur="500"/>
                                        <p:tgtEl>
                                          <p:spTgt spid="9">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animEffect transition="in" filter="fade">
                                      <p:cBhvr>
                                        <p:cTn id="67" dur="500"/>
                                        <p:tgtEl>
                                          <p:spTgt spid="9">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f-String / Formatted String Literal </a:t>
            </a:r>
          </a:p>
        </p:txBody>
      </p:sp>
      <p:sp>
        <p:nvSpPr>
          <p:cNvPr id="3" name="Content Placeholder 2"/>
          <p:cNvSpPr>
            <a:spLocks noGrp="1"/>
          </p:cNvSpPr>
          <p:nvPr>
            <p:ph idx="1"/>
          </p:nvPr>
        </p:nvSpPr>
        <p:spPr>
          <a:xfrm>
            <a:off x="1066800" y="971550"/>
            <a:ext cx="3429000" cy="4114800"/>
          </a:xfrm>
        </p:spPr>
        <p:txBody>
          <a:bodyPr>
            <a:normAutofit/>
          </a:bodyPr>
          <a:lstStyle/>
          <a:p>
            <a:pPr marL="0" indent="0">
              <a:buNone/>
            </a:pPr>
            <a:endParaRPr lang="en-US" sz="1800" dirty="0" smtClean="0">
              <a:cs typeface="Times New Roman" pitchFamily="18" charset="0"/>
            </a:endParaRPr>
          </a:p>
          <a:p>
            <a:pPr marL="0" indent="0">
              <a:buNone/>
            </a:pPr>
            <a:r>
              <a:rPr lang="en-US" sz="1800" dirty="0" smtClean="0">
                <a:cs typeface="Times New Roman" pitchFamily="18" charset="0"/>
              </a:rPr>
              <a:t>print(f“{num:8f}”)</a:t>
            </a: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r>
              <a:rPr lang="en-US" sz="1800" dirty="0" smtClean="0">
                <a:cs typeface="Times New Roman" pitchFamily="18" charset="0"/>
              </a:rPr>
              <a:t>print(f“{num:8.3f}”)</a:t>
            </a: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r>
              <a:rPr lang="en-US" sz="1800" dirty="0" smtClean="0">
                <a:cs typeface="Times New Roman" pitchFamily="18" charset="0"/>
              </a:rPr>
              <a:t>print(f“{</a:t>
            </a:r>
            <a:r>
              <a:rPr lang="en-US" sz="1800" dirty="0" err="1" smtClean="0">
                <a:cs typeface="Times New Roman" pitchFamily="18" charset="0"/>
              </a:rPr>
              <a:t>num</a:t>
            </a:r>
            <a:r>
              <a:rPr lang="en-US" sz="1800" dirty="0" smtClean="0">
                <a:cs typeface="Times New Roman" pitchFamily="18" charset="0"/>
              </a:rPr>
              <a:t>:+8.2f}”)</a:t>
            </a: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endParaRPr lang="en-US" sz="1800" dirty="0">
              <a:cs typeface="Times New Roman" pitchFamily="18" charset="0"/>
            </a:endParaRPr>
          </a:p>
          <a:p>
            <a:pPr marL="0" indent="0">
              <a:buNone/>
            </a:pPr>
            <a:r>
              <a:rPr lang="en-US" sz="1800" dirty="0" smtClean="0">
                <a:cs typeface="Times New Roman" pitchFamily="18" charset="0"/>
              </a:rPr>
              <a:t>print(f“{</a:t>
            </a:r>
            <a:r>
              <a:rPr lang="en-US" sz="1800" dirty="0" err="1" smtClean="0">
                <a:cs typeface="Times New Roman" pitchFamily="18" charset="0"/>
              </a:rPr>
              <a:t>num</a:t>
            </a:r>
            <a:r>
              <a:rPr lang="en-US" sz="1800" dirty="0" smtClean="0">
                <a:cs typeface="Times New Roman" pitchFamily="18" charset="0"/>
              </a:rPr>
              <a:t>:&lt;8.2f}”)</a:t>
            </a: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50834033"/>
              </p:ext>
            </p:extLst>
          </p:nvPr>
        </p:nvGraphicFramePr>
        <p:xfrm>
          <a:off x="1066800" y="1733550"/>
          <a:ext cx="2514600" cy="381000"/>
        </p:xfrm>
        <a:graphic>
          <a:graphicData uri="http://schemas.openxmlformats.org/drawingml/2006/table">
            <a:tbl>
              <a:tblPr firstRow="1" bandRow="1">
                <a:tableStyleId>{5940675A-B579-460E-94D1-54222C63F5DA}</a:tableStyleId>
              </a:tblPr>
              <a:tblGrid>
                <a:gridCol w="279400"/>
                <a:gridCol w="279400"/>
                <a:gridCol w="279400"/>
                <a:gridCol w="279400"/>
                <a:gridCol w="279400"/>
                <a:gridCol w="279400"/>
                <a:gridCol w="279400"/>
                <a:gridCol w="279400"/>
                <a:gridCol w="279400"/>
              </a:tblGrid>
              <a:tr h="381000">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r>
            </a:tbl>
          </a:graphicData>
        </a:graphic>
      </p:graphicFrame>
      <p:sp>
        <p:nvSpPr>
          <p:cNvPr id="7" name="Rectangle 6"/>
          <p:cNvSpPr/>
          <p:nvPr/>
        </p:nvSpPr>
        <p:spPr>
          <a:xfrm>
            <a:off x="457200" y="907018"/>
            <a:ext cx="4581895" cy="369332"/>
          </a:xfrm>
          <a:prstGeom prst="rect">
            <a:avLst/>
          </a:prstGeom>
        </p:spPr>
        <p:txBody>
          <a:bodyPr wrap="none">
            <a:spAutoFit/>
          </a:bodyPr>
          <a:lstStyle/>
          <a:p>
            <a:r>
              <a:rPr lang="en-US" dirty="0">
                <a:cs typeface="Times New Roman" pitchFamily="18" charset="0"/>
              </a:rPr>
              <a:t>:[fill][align][sign][#][0][width][,][.precision]type</a:t>
            </a:r>
            <a:endParaRPr lang="en-IN" dirty="0"/>
          </a:p>
        </p:txBody>
      </p:sp>
      <p:sp>
        <p:nvSpPr>
          <p:cNvPr id="9" name="Content Placeholder 2"/>
          <p:cNvSpPr txBox="1">
            <a:spLocks/>
          </p:cNvSpPr>
          <p:nvPr/>
        </p:nvSpPr>
        <p:spPr>
          <a:xfrm>
            <a:off x="5171705" y="971550"/>
            <a:ext cx="3819895" cy="4038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print(f“{</a:t>
            </a:r>
            <a:r>
              <a:rPr lang="en-US" sz="1800" dirty="0" err="1" smtClean="0">
                <a:cs typeface="Times New Roman" pitchFamily="18" charset="0"/>
              </a:rPr>
              <a:t>num</a:t>
            </a:r>
            <a:r>
              <a:rPr lang="en-US" sz="1800" dirty="0" smtClean="0">
                <a:cs typeface="Times New Roman" pitchFamily="18" charset="0"/>
              </a:rPr>
              <a:t>:*&lt;8.2f}”)</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print(f“{</a:t>
            </a:r>
            <a:r>
              <a:rPr lang="en-US" sz="1800" dirty="0" err="1" smtClean="0">
                <a:cs typeface="Times New Roman" pitchFamily="18" charset="0"/>
              </a:rPr>
              <a:t>num</a:t>
            </a:r>
            <a:r>
              <a:rPr lang="en-US" sz="1800" dirty="0" smtClean="0">
                <a:cs typeface="Times New Roman" pitchFamily="18" charset="0"/>
              </a:rPr>
              <a:t>:*&gt;8.2f}”)</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r>
              <a:rPr lang="en-US" sz="1800" dirty="0" smtClean="0">
                <a:cs typeface="Times New Roman" pitchFamily="18" charset="0"/>
              </a:rPr>
              <a:t>print(f“{</a:t>
            </a:r>
            <a:r>
              <a:rPr lang="en-US" sz="1800" dirty="0" err="1" smtClean="0">
                <a:cs typeface="Times New Roman" pitchFamily="18" charset="0"/>
              </a:rPr>
              <a:t>num</a:t>
            </a:r>
            <a:r>
              <a:rPr lang="en-US" sz="1800" dirty="0" smtClean="0">
                <a:cs typeface="Times New Roman" pitchFamily="18" charset="0"/>
              </a:rPr>
              <a:t>:^8.2f}”)</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a:cs typeface="Times New Roman"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973619303"/>
              </p:ext>
            </p:extLst>
          </p:nvPr>
        </p:nvGraphicFramePr>
        <p:xfrm>
          <a:off x="1066800" y="27241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endParaRPr lang="en-IN" dirty="0"/>
                    </a:p>
                  </a:txBody>
                  <a:tcPr/>
                </a:tc>
                <a:tc>
                  <a:txBody>
                    <a:bodyPr/>
                    <a:lstStyle/>
                    <a:p>
                      <a:pPr algn="ct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c>
                  <a:txBody>
                    <a:bodyPr/>
                    <a:lstStyle/>
                    <a:p>
                      <a:pPr algn="ctr"/>
                      <a:r>
                        <a:rPr lang="en-US" dirty="0" smtClean="0"/>
                        <a:t>0</a:t>
                      </a:r>
                      <a:endParaRPr lang="en-IN"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54130032"/>
              </p:ext>
            </p:extLst>
          </p:nvPr>
        </p:nvGraphicFramePr>
        <p:xfrm>
          <a:off x="1066800" y="37147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endParaRPr lang="en-IN" dirty="0"/>
                    </a:p>
                  </a:txBody>
                  <a:tcPr/>
                </a:tc>
                <a:tc>
                  <a:txBody>
                    <a:bodyPr/>
                    <a:lstStyle/>
                    <a:p>
                      <a:pPr algn="ctr"/>
                      <a:endParaRPr lang="en-IN" dirty="0"/>
                    </a:p>
                  </a:txBody>
                  <a:tcPr/>
                </a:tc>
                <a:tc>
                  <a:txBody>
                    <a:bodyPr/>
                    <a:lstStyle/>
                    <a:p>
                      <a:pPr algn="ctr"/>
                      <a:r>
                        <a:rPr lang="en-US" dirty="0" smtClean="0"/>
                        <a:t>+</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55746629"/>
              </p:ext>
            </p:extLst>
          </p:nvPr>
        </p:nvGraphicFramePr>
        <p:xfrm>
          <a:off x="1066800" y="46291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190244746"/>
              </p:ext>
            </p:extLst>
          </p:nvPr>
        </p:nvGraphicFramePr>
        <p:xfrm>
          <a:off x="5181600" y="17335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72570705"/>
              </p:ext>
            </p:extLst>
          </p:nvPr>
        </p:nvGraphicFramePr>
        <p:xfrm>
          <a:off x="5181600" y="27241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29755012"/>
              </p:ext>
            </p:extLst>
          </p:nvPr>
        </p:nvGraphicFramePr>
        <p:xfrm>
          <a:off x="5181600" y="37147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endParaRPr lang="en-IN" dirty="0"/>
                    </a:p>
                  </a:txBody>
                  <a:tcPr/>
                </a:tc>
                <a:tc>
                  <a:txBody>
                    <a:bodyPr/>
                    <a:lstStyle/>
                    <a:p>
                      <a:pPr algn="ctr"/>
                      <a:r>
                        <a:rPr lang="en-US" dirty="0" smtClean="0"/>
                        <a:t>1</a:t>
                      </a:r>
                      <a:endParaRPr lang="en-IN" dirty="0"/>
                    </a:p>
                  </a:txBody>
                  <a:tcPr/>
                </a:tc>
                <a:tc>
                  <a:txBody>
                    <a:bodyPr/>
                    <a:lstStyle/>
                    <a:p>
                      <a:pPr algn="ctr"/>
                      <a:r>
                        <a:rPr lang="en-US" dirty="0" smtClean="0"/>
                        <a:t>5</a:t>
                      </a:r>
                      <a:endParaRPr lang="en-IN" dirty="0"/>
                    </a:p>
                  </a:txBody>
                  <a:tcPr/>
                </a:tc>
                <a:tc>
                  <a:txBody>
                    <a:bodyPr/>
                    <a:lstStyle/>
                    <a:p>
                      <a:pPr algn="ctr"/>
                      <a:r>
                        <a:rPr lang="en-US" dirty="0" smtClean="0"/>
                        <a:t>.</a:t>
                      </a:r>
                      <a:endParaRPr lang="en-IN" dirty="0"/>
                    </a:p>
                  </a:txBody>
                  <a:tcPr/>
                </a:tc>
                <a:tc>
                  <a:txBody>
                    <a:bodyPr/>
                    <a:lstStyle/>
                    <a:p>
                      <a:pPr algn="ctr"/>
                      <a:r>
                        <a:rPr lang="en-US" dirty="0" smtClean="0"/>
                        <a:t>6</a:t>
                      </a:r>
                      <a:endParaRPr lang="en-IN" dirty="0"/>
                    </a:p>
                  </a:txBody>
                  <a:tcPr/>
                </a:tc>
                <a:tc>
                  <a:txBody>
                    <a:bodyPr/>
                    <a:lstStyle/>
                    <a:p>
                      <a:pPr algn="ctr"/>
                      <a:r>
                        <a:rPr lang="en-US" dirty="0" smtClean="0"/>
                        <a:t>5</a:t>
                      </a: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Tree>
    <p:extLst>
      <p:ext uri="{BB962C8B-B14F-4D97-AF65-F5344CB8AC3E}">
        <p14:creationId xmlns:p14="http://schemas.microsoft.com/office/powerpoint/2010/main" val="126283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animEffect transition="in" filter="fade">
                                      <p:cBhvr>
                                        <p:cTn id="47" dur="500"/>
                                        <p:tgtEl>
                                          <p:spTgt spid="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xEl>
                                              <p:pRg st="4" end="4"/>
                                            </p:txEl>
                                          </p:spTgt>
                                        </p:tgtEl>
                                        <p:attrNameLst>
                                          <p:attrName>style.visibility</p:attrName>
                                        </p:attrNameLst>
                                      </p:cBhvr>
                                      <p:to>
                                        <p:strVal val="visible"/>
                                      </p:to>
                                    </p:set>
                                    <p:animEffect transition="in" filter="fade">
                                      <p:cBhvr>
                                        <p:cTn id="57" dur="500"/>
                                        <p:tgtEl>
                                          <p:spTgt spid="9">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animEffect transition="in" filter="fade">
                                      <p:cBhvr>
                                        <p:cTn id="67" dur="500"/>
                                        <p:tgtEl>
                                          <p:spTgt spid="9">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f-String / Formatted String Literal </a:t>
            </a:r>
          </a:p>
        </p:txBody>
      </p:sp>
      <p:sp>
        <p:nvSpPr>
          <p:cNvPr id="3" name="Content Placeholder 2"/>
          <p:cNvSpPr>
            <a:spLocks noGrp="1"/>
          </p:cNvSpPr>
          <p:nvPr>
            <p:ph idx="1"/>
          </p:nvPr>
        </p:nvSpPr>
        <p:spPr>
          <a:xfrm>
            <a:off x="990600" y="1428750"/>
            <a:ext cx="3276600" cy="3352800"/>
          </a:xfrm>
        </p:spPr>
        <p:txBody>
          <a:bodyPr>
            <a:normAutofit/>
          </a:bodyPr>
          <a:lstStyle/>
          <a:p>
            <a:pPr marL="0" indent="0">
              <a:buNone/>
            </a:pPr>
            <a:endParaRPr lang="en-US" sz="1800" dirty="0" smtClean="0">
              <a:cs typeface="Times New Roman" pitchFamily="18" charset="0"/>
            </a:endParaRPr>
          </a:p>
          <a:p>
            <a:pPr marL="0" indent="0">
              <a:buNone/>
            </a:pPr>
            <a:r>
              <a:rPr lang="en-US" sz="1800" dirty="0" smtClean="0">
                <a:cs typeface="Times New Roman" pitchFamily="18" charset="0"/>
              </a:rPr>
              <a:t>print(f“{name:8s}”)</a:t>
            </a: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r>
              <a:rPr lang="en-US" sz="1800" dirty="0">
                <a:cs typeface="Times New Roman" pitchFamily="18" charset="0"/>
              </a:rPr>
              <a:t>print(f“{name:&lt;</a:t>
            </a:r>
            <a:r>
              <a:rPr lang="en-US" sz="1800" dirty="0" smtClean="0">
                <a:cs typeface="Times New Roman" pitchFamily="18" charset="0"/>
              </a:rPr>
              <a:t>8}”)</a:t>
            </a: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endParaRPr lang="en-US" sz="1800" dirty="0">
              <a:cs typeface="Times New Roman" pitchFamily="18" charset="0"/>
            </a:endParaRPr>
          </a:p>
          <a:p>
            <a:pPr marL="0" indent="0">
              <a:buNone/>
            </a:pPr>
            <a:r>
              <a:rPr lang="en-US" sz="1800" dirty="0">
                <a:cs typeface="Times New Roman" pitchFamily="18" charset="0"/>
              </a:rPr>
              <a:t>print(f“{name:*&lt;</a:t>
            </a:r>
            <a:r>
              <a:rPr lang="en-US" sz="1800" dirty="0" smtClean="0">
                <a:cs typeface="Times New Roman" pitchFamily="18" charset="0"/>
              </a:rPr>
              <a:t>8}”)</a:t>
            </a:r>
            <a:endParaRPr lang="en-US" sz="1800" dirty="0">
              <a:cs typeface="Times New Roman" pitchFamily="18" charset="0"/>
            </a:endParaRPr>
          </a:p>
          <a:p>
            <a:pPr marL="0" indent="0">
              <a:buNone/>
            </a:pPr>
            <a:endParaRPr lang="en-US" sz="1800" dirty="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90937450"/>
              </p:ext>
            </p:extLst>
          </p:nvPr>
        </p:nvGraphicFramePr>
        <p:xfrm>
          <a:off x="1066800" y="21907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r>
                        <a:rPr lang="en-US" dirty="0" smtClean="0"/>
                        <a:t>k</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
        <p:nvSpPr>
          <p:cNvPr id="7" name="Rectangle 6"/>
          <p:cNvSpPr/>
          <p:nvPr/>
        </p:nvSpPr>
        <p:spPr>
          <a:xfrm>
            <a:off x="990600" y="907018"/>
            <a:ext cx="4581895" cy="646331"/>
          </a:xfrm>
          <a:prstGeom prst="rect">
            <a:avLst/>
          </a:prstGeom>
        </p:spPr>
        <p:txBody>
          <a:bodyPr wrap="none">
            <a:spAutoFit/>
          </a:bodyPr>
          <a:lstStyle/>
          <a:p>
            <a:r>
              <a:rPr lang="en-US" dirty="0">
                <a:cs typeface="Times New Roman" pitchFamily="18" charset="0"/>
              </a:rPr>
              <a:t>:[fill][align][sign][#][0][width][,][.</a:t>
            </a:r>
            <a:r>
              <a:rPr lang="en-US" dirty="0" smtClean="0">
                <a:cs typeface="Times New Roman" pitchFamily="18" charset="0"/>
              </a:rPr>
              <a:t>precision]type</a:t>
            </a:r>
          </a:p>
          <a:p>
            <a:r>
              <a:rPr lang="en-US" dirty="0" smtClean="0">
                <a:cs typeface="Times New Roman" pitchFamily="18" charset="0"/>
              </a:rPr>
              <a:t>name = “Geek”</a:t>
            </a:r>
            <a:endParaRPr lang="en-IN" dirty="0"/>
          </a:p>
        </p:txBody>
      </p:sp>
      <p:sp>
        <p:nvSpPr>
          <p:cNvPr id="9" name="Content Placeholder 2"/>
          <p:cNvSpPr txBox="1">
            <a:spLocks/>
          </p:cNvSpPr>
          <p:nvPr/>
        </p:nvSpPr>
        <p:spPr>
          <a:xfrm>
            <a:off x="5171705" y="1428750"/>
            <a:ext cx="3515095" cy="3352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dirty="0" smtClean="0">
              <a:cs typeface="Times New Roman" pitchFamily="18" charset="0"/>
            </a:endParaRPr>
          </a:p>
          <a:p>
            <a:pPr marL="0" indent="0">
              <a:buNone/>
            </a:pPr>
            <a:r>
              <a:rPr lang="en-US" sz="1800" dirty="0">
                <a:cs typeface="Times New Roman" pitchFamily="18" charset="0"/>
              </a:rPr>
              <a:t>print(f“{name:&gt;</a:t>
            </a:r>
            <a:r>
              <a:rPr lang="en-US" sz="1800" dirty="0" smtClean="0">
                <a:cs typeface="Times New Roman" pitchFamily="18" charset="0"/>
              </a:rPr>
              <a:t>8}”)</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None/>
            </a:pPr>
            <a:r>
              <a:rPr lang="en-US" sz="1800" dirty="0">
                <a:cs typeface="Times New Roman" pitchFamily="18" charset="0"/>
              </a:rPr>
              <a:t>print(f“{name:*&gt;</a:t>
            </a:r>
            <a:r>
              <a:rPr lang="en-US" sz="1800" dirty="0" smtClean="0">
                <a:cs typeface="Times New Roman" pitchFamily="18" charset="0"/>
              </a:rPr>
              <a:t>8s}”)</a:t>
            </a:r>
            <a:endParaRPr lang="en-US" sz="1800" dirty="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None/>
            </a:pPr>
            <a:r>
              <a:rPr lang="en-US" sz="1800" dirty="0">
                <a:cs typeface="Times New Roman" pitchFamily="18" charset="0"/>
              </a:rPr>
              <a:t>print(f“{name:^</a:t>
            </a:r>
            <a:r>
              <a:rPr lang="en-US" sz="1800" dirty="0" smtClean="0">
                <a:cs typeface="Times New Roman" pitchFamily="18" charset="0"/>
              </a:rPr>
              <a:t>8s}”)</a:t>
            </a: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smtClean="0">
              <a:cs typeface="Times New Roman" pitchFamily="18" charset="0"/>
            </a:endParaRPr>
          </a:p>
          <a:p>
            <a:pPr marL="0" indent="0">
              <a:buFont typeface="Arial" pitchFamily="34" charset="0"/>
              <a:buNone/>
            </a:pPr>
            <a:endParaRPr lang="en-US" sz="1800" dirty="0">
              <a:cs typeface="Times New Roman"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1136981226"/>
              </p:ext>
            </p:extLst>
          </p:nvPr>
        </p:nvGraphicFramePr>
        <p:xfrm>
          <a:off x="1066800" y="31813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r>
                        <a:rPr lang="en-US" dirty="0" smtClean="0"/>
                        <a:t>k</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996537691"/>
              </p:ext>
            </p:extLst>
          </p:nvPr>
        </p:nvGraphicFramePr>
        <p:xfrm>
          <a:off x="1066800" y="41719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r>
                        <a:rPr lang="en-US" dirty="0" smtClean="0"/>
                        <a:t>k</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87301788"/>
              </p:ext>
            </p:extLst>
          </p:nvPr>
        </p:nvGraphicFramePr>
        <p:xfrm>
          <a:off x="5181600" y="21907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r>
                        <a:rPr lang="en-US" dirty="0" smtClean="0"/>
                        <a:t>k</a:t>
                      </a:r>
                      <a:endParaRPr lang="en-IN"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43824150"/>
              </p:ext>
            </p:extLst>
          </p:nvPr>
        </p:nvGraphicFramePr>
        <p:xfrm>
          <a:off x="5181600" y="31813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a:t>
                      </a:r>
                      <a:endParaRPr lang="en-IN" dirty="0"/>
                    </a:p>
                  </a:txBody>
                  <a:tcPr/>
                </a:tc>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r>
                        <a:rPr lang="en-US" dirty="0" smtClean="0"/>
                        <a:t>k</a:t>
                      </a:r>
                      <a:endParaRPr lang="en-IN"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774151049"/>
              </p:ext>
            </p:extLst>
          </p:nvPr>
        </p:nvGraphicFramePr>
        <p:xfrm>
          <a:off x="5181600" y="4095750"/>
          <a:ext cx="2514600" cy="381000"/>
        </p:xfrm>
        <a:graphic>
          <a:graphicData uri="http://schemas.openxmlformats.org/drawingml/2006/table">
            <a:tbl>
              <a:tblPr firstRow="1" bandRow="1">
                <a:tableStyleId>{5940675A-B579-460E-94D1-54222C63F5DA}</a:tableStyleId>
              </a:tblPr>
              <a:tblGrid>
                <a:gridCol w="314325"/>
                <a:gridCol w="314325"/>
                <a:gridCol w="314325"/>
                <a:gridCol w="314325"/>
                <a:gridCol w="314325"/>
                <a:gridCol w="314325"/>
                <a:gridCol w="314325"/>
                <a:gridCol w="314325"/>
              </a:tblGrid>
              <a:tr h="381000">
                <a:tc>
                  <a:txBody>
                    <a:bodyPr/>
                    <a:lstStyle/>
                    <a:p>
                      <a:pPr algn="ctr"/>
                      <a:endParaRPr lang="en-IN" dirty="0"/>
                    </a:p>
                  </a:txBody>
                  <a:tcPr/>
                </a:tc>
                <a:tc>
                  <a:txBody>
                    <a:bodyPr/>
                    <a:lstStyle/>
                    <a:p>
                      <a:pPr algn="ctr"/>
                      <a:endParaRPr lang="en-IN" dirty="0"/>
                    </a:p>
                  </a:txBody>
                  <a:tcPr/>
                </a:tc>
                <a:tc>
                  <a:txBody>
                    <a:bodyPr/>
                    <a:lstStyle/>
                    <a:p>
                      <a:pPr algn="ctr"/>
                      <a:r>
                        <a:rPr lang="en-US" dirty="0" smtClean="0"/>
                        <a:t>G</a:t>
                      </a:r>
                      <a:endParaRPr lang="en-IN" dirty="0"/>
                    </a:p>
                  </a:txBody>
                  <a:tcPr/>
                </a:tc>
                <a:tc>
                  <a:txBody>
                    <a:bodyPr/>
                    <a:lstStyle/>
                    <a:p>
                      <a:pPr algn="ctr"/>
                      <a:r>
                        <a:rPr lang="en-US" dirty="0" smtClean="0"/>
                        <a:t>e</a:t>
                      </a:r>
                      <a:endParaRPr lang="en-IN" dirty="0"/>
                    </a:p>
                  </a:txBody>
                  <a:tcPr/>
                </a:tc>
                <a:tc>
                  <a:txBody>
                    <a:bodyPr/>
                    <a:lstStyle/>
                    <a:p>
                      <a:pPr algn="ctr"/>
                      <a:r>
                        <a:rPr lang="en-US" dirty="0" smtClean="0"/>
                        <a:t>e</a:t>
                      </a:r>
                      <a:endParaRPr lang="en-IN" dirty="0"/>
                    </a:p>
                  </a:txBody>
                  <a:tcPr/>
                </a:tc>
                <a:tc>
                  <a:txBody>
                    <a:bodyPr/>
                    <a:lstStyle/>
                    <a:p>
                      <a:pPr algn="ctr"/>
                      <a:r>
                        <a:rPr lang="en-US" dirty="0" smtClean="0"/>
                        <a:t>k</a:t>
                      </a: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Tree>
    <p:extLst>
      <p:ext uri="{BB962C8B-B14F-4D97-AF65-F5344CB8AC3E}">
        <p14:creationId xmlns:p14="http://schemas.microsoft.com/office/powerpoint/2010/main" val="246775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500"/>
                                        <p:tgtEl>
                                          <p:spTgt spid="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xEl>
                                              <p:pRg st="7" end="7"/>
                                            </p:txEl>
                                          </p:spTgt>
                                        </p:tgtEl>
                                        <p:attrNameLst>
                                          <p:attrName>style.visibility</p:attrName>
                                        </p:attrNameLst>
                                      </p:cBhvr>
                                      <p:to>
                                        <p:strVal val="visible"/>
                                      </p:to>
                                    </p:set>
                                    <p:animEffect transition="in" filter="fade">
                                      <p:cBhvr>
                                        <p:cTn id="57" dur="500"/>
                                        <p:tgtEl>
                                          <p:spTgt spid="9">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TotalTime>
  <Words>936</Words>
  <Application>Microsoft Office PowerPoint</Application>
  <PresentationFormat>On-screen Show (16:9)</PresentationFormat>
  <Paragraphs>291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f-String / Formatted String Literal </vt:lpstr>
      <vt:lpstr>f-String / Formatted String Literal </vt:lpstr>
      <vt:lpstr>f-String / Formatted String Literal </vt:lpstr>
      <vt:lpstr>f-String / Formatted String Literal </vt:lpstr>
      <vt:lpstr>f-String / Formatted String Literal </vt:lpstr>
      <vt:lpstr>f-String / Formatted String Literal </vt:lpstr>
      <vt:lpstr>f-String / Formatted String Literal </vt:lpstr>
      <vt:lpstr>f-String / Formatted String Literal </vt:lpstr>
      <vt:lpstr>f-String / Formatted String Literal </vt:lpstr>
      <vt:lpstr>f-String / Formatted String Literal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 ( ) Method</dc:title>
  <dc:creator>RK</dc:creator>
  <cp:lastModifiedBy>RK</cp:lastModifiedBy>
  <cp:revision>72</cp:revision>
  <dcterms:created xsi:type="dcterms:W3CDTF">2006-08-16T00:00:00Z</dcterms:created>
  <dcterms:modified xsi:type="dcterms:W3CDTF">2019-07-18T19:04:08Z</dcterms:modified>
</cp:coreProperties>
</file>