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1"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String Functions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Autofit/>
          </a:bodyPr>
          <a:lstStyle/>
          <a:p>
            <a:r>
              <a:rPr lang="en-US" sz="1800" dirty="0" smtClean="0">
                <a:latin typeface="Times New Roman" pitchFamily="18" charset="0"/>
                <a:cs typeface="Times New Roman" pitchFamily="18" charset="0"/>
              </a:rPr>
              <a:t>upper ( ) – This method is used to convert all character of a string into uppercase.</a:t>
            </a:r>
          </a:p>
          <a:p>
            <a:pPr marL="0" indent="0">
              <a:buNone/>
            </a:pPr>
            <a:r>
              <a:rPr lang="en-US" sz="1800" dirty="0" smtClean="0">
                <a:latin typeface="Times New Roman" pitchFamily="18" charset="0"/>
                <a:cs typeface="Times New Roman" pitchFamily="18" charset="0"/>
              </a:rPr>
              <a:t>	Syntax:- </a:t>
            </a:r>
            <a:r>
              <a:rPr lang="en-US" sz="1800" dirty="0" err="1">
                <a:latin typeface="Times New Roman" pitchFamily="18" charset="0"/>
                <a:cs typeface="Times New Roman" pitchFamily="18" charset="0"/>
              </a:rPr>
              <a:t>string.upper</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endParaRPr lang="en-US" sz="1000" dirty="0" smtClean="0">
              <a:latin typeface="Times New Roman" pitchFamily="18" charset="0"/>
              <a:cs typeface="Times New Roman" pitchFamily="18" charset="0"/>
            </a:endParaRPr>
          </a:p>
          <a:p>
            <a:pPr marL="0" indent="0">
              <a:buNone/>
            </a:pPr>
            <a:endParaRPr lang="en-US" sz="10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lower ( ) – This </a:t>
            </a:r>
            <a:r>
              <a:rPr lang="en-US" sz="1800" dirty="0">
                <a:latin typeface="Times New Roman" pitchFamily="18" charset="0"/>
                <a:cs typeface="Times New Roman" pitchFamily="18" charset="0"/>
              </a:rPr>
              <a:t>method is used to convert all character of a string into </a:t>
            </a:r>
            <a:r>
              <a:rPr lang="en-US" sz="1800" dirty="0" smtClean="0">
                <a:latin typeface="Times New Roman" pitchFamily="18" charset="0"/>
                <a:cs typeface="Times New Roman" pitchFamily="18" charset="0"/>
              </a:rPr>
              <a:t>lowercase.</a:t>
            </a:r>
          </a:p>
          <a:p>
            <a:pPr marL="0" indent="0">
              <a:buNone/>
            </a:pPr>
            <a:r>
              <a:rPr lang="en-US" sz="1800" dirty="0" smtClean="0">
                <a:latin typeface="Times New Roman" pitchFamily="18" charset="0"/>
                <a:cs typeface="Times New Roman" pitchFamily="18" charset="0"/>
              </a:rPr>
              <a:t>	Syntax</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string.lower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endParaRPr lang="en-US" sz="1000" dirty="0" smtClean="0">
              <a:latin typeface="Times New Roman" pitchFamily="18" charset="0"/>
              <a:cs typeface="Times New Roman" pitchFamily="18" charset="0"/>
            </a:endParaRPr>
          </a:p>
          <a:p>
            <a:pPr marL="0" indent="0">
              <a:buNone/>
            </a:pPr>
            <a:endParaRPr lang="en-US" sz="10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swapcase</a:t>
            </a:r>
            <a:r>
              <a:rPr lang="en-US" sz="1800" dirty="0" smtClean="0">
                <a:latin typeface="Times New Roman" pitchFamily="18" charset="0"/>
                <a:cs typeface="Times New Roman" pitchFamily="18" charset="0"/>
              </a:rPr>
              <a:t> ( ) – </a:t>
            </a:r>
            <a:r>
              <a:rPr lang="en-US" sz="1800" dirty="0">
                <a:latin typeface="Times New Roman" pitchFamily="18" charset="0"/>
                <a:cs typeface="Times New Roman" pitchFamily="18" charset="0"/>
              </a:rPr>
              <a:t>This method is used to convert all </a:t>
            </a:r>
            <a:r>
              <a:rPr lang="en-US" sz="1800" dirty="0" smtClean="0">
                <a:latin typeface="Times New Roman" pitchFamily="18" charset="0"/>
                <a:cs typeface="Times New Roman" pitchFamily="18" charset="0"/>
              </a:rPr>
              <a:t>lower case character into  uppercase and vice versa.</a:t>
            </a:r>
          </a:p>
          <a:p>
            <a:pPr marL="0" indent="0">
              <a:buNone/>
            </a:pPr>
            <a:r>
              <a:rPr lang="en-US" sz="1800" dirty="0" smtClean="0">
                <a:latin typeface="Times New Roman" pitchFamily="18" charset="0"/>
                <a:cs typeface="Times New Roman" pitchFamily="18" charset="0"/>
              </a:rPr>
              <a:t>	Syntax</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string.swapcase</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0" indent="0">
              <a:buNone/>
            </a:pPr>
            <a:endParaRPr lang="en-US" sz="10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title ( ) – </a:t>
            </a:r>
            <a:r>
              <a:rPr lang="en-US" sz="1800" dirty="0">
                <a:latin typeface="Times New Roman" pitchFamily="18" charset="0"/>
                <a:cs typeface="Times New Roman" pitchFamily="18" charset="0"/>
              </a:rPr>
              <a:t>This method is used to convert </a:t>
            </a:r>
            <a:r>
              <a:rPr lang="en-US" sz="1800" dirty="0" smtClean="0">
                <a:latin typeface="Times New Roman" pitchFamily="18" charset="0"/>
                <a:cs typeface="Times New Roman" pitchFamily="18" charset="0"/>
              </a:rPr>
              <a:t>the string in such that each word in string will start with a capital letter and remaining will be small letter.</a:t>
            </a:r>
          </a:p>
          <a:p>
            <a:pPr marL="0" indent="0">
              <a:buNone/>
            </a:pPr>
            <a:r>
              <a:rPr lang="en-US" sz="1800" dirty="0" smtClean="0">
                <a:latin typeface="Times New Roman" pitchFamily="18" charset="0"/>
                <a:cs typeface="Times New Roman" pitchFamily="18" charset="0"/>
              </a:rPr>
              <a:t>	Syntax</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string.title</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 </a:t>
            </a:r>
          </a:p>
        </p:txBody>
      </p:sp>
    </p:spTree>
    <p:extLst>
      <p:ext uri="{BB962C8B-B14F-4D97-AF65-F5344CB8AC3E}">
        <p14:creationId xmlns:p14="http://schemas.microsoft.com/office/powerpoint/2010/main" val="3558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String Functions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Autofit/>
          </a:bodyPr>
          <a:lstStyle/>
          <a:p>
            <a:r>
              <a:rPr lang="en-US" sz="1600" dirty="0" err="1" smtClean="0">
                <a:latin typeface="Times New Roman" pitchFamily="18" charset="0"/>
                <a:cs typeface="Times New Roman" pitchFamily="18" charset="0"/>
              </a:rPr>
              <a:t>isupper</a:t>
            </a:r>
            <a:r>
              <a:rPr lang="en-US" sz="1600" dirty="0" smtClean="0">
                <a:latin typeface="Times New Roman" pitchFamily="18" charset="0"/>
                <a:cs typeface="Times New Roman" pitchFamily="18" charset="0"/>
              </a:rPr>
              <a:t> ( ) – This method is used to test whether given string is in upper case or not, it returns True if string contains at least one letter and all characters are in upper case else returns False.</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Syntax:- </a:t>
            </a:r>
            <a:r>
              <a:rPr lang="en-US" sz="1600" dirty="0" err="1">
                <a:latin typeface="Times New Roman" pitchFamily="18" charset="0"/>
                <a:cs typeface="Times New Roman" pitchFamily="18" charset="0"/>
              </a:rPr>
              <a:t>string.isupper</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p>
          <a:p>
            <a:pPr marL="0" indent="0">
              <a:buNone/>
            </a:pP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islower</a:t>
            </a:r>
            <a:r>
              <a:rPr lang="en-US" sz="1600" dirty="0" smtClean="0">
                <a:latin typeface="Times New Roman" pitchFamily="18" charset="0"/>
                <a:cs typeface="Times New Roman" pitchFamily="18" charset="0"/>
              </a:rPr>
              <a:t> ( ) – </a:t>
            </a:r>
            <a:r>
              <a:rPr lang="en-US" sz="1600" dirty="0">
                <a:latin typeface="Times New Roman" pitchFamily="18" charset="0"/>
                <a:cs typeface="Times New Roman" pitchFamily="18" charset="0"/>
              </a:rPr>
              <a:t>This method is used to test whether given string is in </a:t>
            </a:r>
            <a:r>
              <a:rPr lang="en-US" sz="1600" dirty="0" smtClean="0">
                <a:latin typeface="Times New Roman" pitchFamily="18" charset="0"/>
                <a:cs typeface="Times New Roman" pitchFamily="18" charset="0"/>
              </a:rPr>
              <a:t>lower </a:t>
            </a:r>
            <a:r>
              <a:rPr lang="en-US" sz="1600" dirty="0">
                <a:latin typeface="Times New Roman" pitchFamily="18" charset="0"/>
                <a:cs typeface="Times New Roman" pitchFamily="18" charset="0"/>
              </a:rPr>
              <a:t>case or not, it returns </a:t>
            </a:r>
            <a:r>
              <a:rPr lang="en-US" sz="1600" dirty="0" smtClean="0">
                <a:latin typeface="Times New Roman" pitchFamily="18" charset="0"/>
                <a:cs typeface="Times New Roman" pitchFamily="18" charset="0"/>
              </a:rPr>
              <a:t>True </a:t>
            </a:r>
            <a:r>
              <a:rPr lang="en-US" sz="1600" dirty="0">
                <a:latin typeface="Times New Roman" pitchFamily="18" charset="0"/>
                <a:cs typeface="Times New Roman" pitchFamily="18" charset="0"/>
              </a:rPr>
              <a:t>if string contains at least one letter and all characters are in </a:t>
            </a:r>
            <a:r>
              <a:rPr lang="en-US" sz="1600" dirty="0" smtClean="0">
                <a:latin typeface="Times New Roman" pitchFamily="18" charset="0"/>
                <a:cs typeface="Times New Roman" pitchFamily="18" charset="0"/>
              </a:rPr>
              <a:t>lower </a:t>
            </a:r>
            <a:r>
              <a:rPr lang="en-US" sz="1600" dirty="0">
                <a:latin typeface="Times New Roman" pitchFamily="18" charset="0"/>
                <a:cs typeface="Times New Roman" pitchFamily="18" charset="0"/>
              </a:rPr>
              <a:t>case else returns False</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	Syntax:- </a:t>
            </a:r>
            <a:r>
              <a:rPr lang="en-US" sz="1600" dirty="0" err="1">
                <a:latin typeface="Times New Roman" pitchFamily="18" charset="0"/>
                <a:cs typeface="Times New Roman" pitchFamily="18" charset="0"/>
              </a:rPr>
              <a:t>string.islower</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istitle</a:t>
            </a:r>
            <a:r>
              <a:rPr lang="en-US" sz="1600" dirty="0" smtClean="0">
                <a:latin typeface="Times New Roman" pitchFamily="18" charset="0"/>
                <a:cs typeface="Times New Roman" pitchFamily="18" charset="0"/>
              </a:rPr>
              <a:t> ( ) – </a:t>
            </a:r>
            <a:r>
              <a:rPr lang="en-US" sz="1600" dirty="0">
                <a:latin typeface="Times New Roman" pitchFamily="18" charset="0"/>
                <a:cs typeface="Times New Roman" pitchFamily="18" charset="0"/>
              </a:rPr>
              <a:t>This method is used to test whether given string is </a:t>
            </a:r>
            <a:r>
              <a:rPr lang="en-US" sz="1600" dirty="0" smtClean="0">
                <a:latin typeface="Times New Roman" pitchFamily="18" charset="0"/>
                <a:cs typeface="Times New Roman" pitchFamily="18" charset="0"/>
              </a:rPr>
              <a:t>in title format or </a:t>
            </a:r>
            <a:r>
              <a:rPr lang="en-US" sz="1600" dirty="0">
                <a:latin typeface="Times New Roman" pitchFamily="18" charset="0"/>
                <a:cs typeface="Times New Roman" pitchFamily="18" charset="0"/>
              </a:rPr>
              <a:t>not, it returns </a:t>
            </a:r>
            <a:r>
              <a:rPr lang="en-US" sz="1600" dirty="0" smtClean="0">
                <a:latin typeface="Times New Roman" pitchFamily="18" charset="0"/>
                <a:cs typeface="Times New Roman" pitchFamily="18" charset="0"/>
              </a:rPr>
              <a:t>True </a:t>
            </a:r>
            <a:r>
              <a:rPr lang="en-US" sz="1600" dirty="0">
                <a:latin typeface="Times New Roman" pitchFamily="18" charset="0"/>
                <a:cs typeface="Times New Roman" pitchFamily="18" charset="0"/>
              </a:rPr>
              <a:t>if string contains at least one letter and </a:t>
            </a:r>
            <a:r>
              <a:rPr lang="en-US" sz="1600" dirty="0" smtClean="0">
                <a:latin typeface="Times New Roman" pitchFamily="18" charset="0"/>
                <a:cs typeface="Times New Roman" pitchFamily="18" charset="0"/>
              </a:rPr>
              <a:t>each word of the string starts with a capital letter </a:t>
            </a:r>
            <a:r>
              <a:rPr lang="en-US" sz="1600" dirty="0">
                <a:latin typeface="Times New Roman" pitchFamily="18" charset="0"/>
                <a:cs typeface="Times New Roman" pitchFamily="18" charset="0"/>
              </a:rPr>
              <a:t>else returns </a:t>
            </a:r>
            <a:r>
              <a:rPr lang="en-US" sz="1600" dirty="0" smtClean="0">
                <a:latin typeface="Times New Roman" pitchFamily="18" charset="0"/>
                <a:cs typeface="Times New Roman" pitchFamily="18" charset="0"/>
              </a:rPr>
              <a:t>False.</a:t>
            </a:r>
          </a:p>
          <a:p>
            <a:pPr marL="0" indent="0">
              <a:buNone/>
            </a:pPr>
            <a:r>
              <a:rPr lang="en-US" sz="1600" dirty="0" smtClean="0">
                <a:latin typeface="Times New Roman" pitchFamily="18" charset="0"/>
                <a:cs typeface="Times New Roman" pitchFamily="18" charset="0"/>
              </a:rPr>
              <a:t>	Syntax:- </a:t>
            </a:r>
            <a:r>
              <a:rPr lang="en-US" sz="1600" dirty="0" err="1" smtClean="0">
                <a:latin typeface="Times New Roman" pitchFamily="18" charset="0"/>
                <a:cs typeface="Times New Roman" pitchFamily="18" charset="0"/>
              </a:rPr>
              <a:t>string.istitle</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22211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String Functions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Autofit/>
          </a:bodyPr>
          <a:lstStyle/>
          <a:p>
            <a:r>
              <a:rPr lang="en-US" sz="1800" dirty="0" err="1" smtClean="0">
                <a:latin typeface="Times New Roman" pitchFamily="18" charset="0"/>
                <a:cs typeface="Times New Roman" pitchFamily="18" charset="0"/>
              </a:rPr>
              <a:t>isdigit</a:t>
            </a:r>
            <a:r>
              <a:rPr lang="en-US" sz="1800" dirty="0" smtClean="0">
                <a:latin typeface="Times New Roman" pitchFamily="18" charset="0"/>
                <a:cs typeface="Times New Roman" pitchFamily="18" charset="0"/>
              </a:rPr>
              <a:t> ( ) – This method returns True if the string contains only numeric digits (0 to 9) else returns False.</a:t>
            </a:r>
          </a:p>
          <a:p>
            <a:pPr marL="0" indent="0">
              <a:buNone/>
            </a:pPr>
            <a:r>
              <a:rPr lang="en-US" sz="20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Syntax:- </a:t>
            </a:r>
            <a:r>
              <a:rPr lang="en-US" sz="1600" dirty="0" err="1" smtClean="0">
                <a:latin typeface="Times New Roman" pitchFamily="18" charset="0"/>
                <a:cs typeface="Times New Roman" pitchFamily="18" charset="0"/>
              </a:rPr>
              <a:t>string.isdigit</a:t>
            </a:r>
            <a:r>
              <a:rPr lang="en-US" sz="1600" dirty="0" smtClean="0">
                <a:latin typeface="Times New Roman" pitchFamily="18" charset="0"/>
                <a:cs typeface="Times New Roman" pitchFamily="18" charset="0"/>
              </a:rPr>
              <a:t>()</a:t>
            </a:r>
          </a:p>
          <a:p>
            <a:pPr marL="457200" lvl="1" indent="0">
              <a:buNone/>
            </a:pPr>
            <a:endParaRPr lang="en-US" sz="14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isalpha</a:t>
            </a:r>
            <a:r>
              <a:rPr lang="en-US" sz="1800" dirty="0" smtClean="0">
                <a:latin typeface="Times New Roman" pitchFamily="18" charset="0"/>
                <a:cs typeface="Times New Roman" pitchFamily="18" charset="0"/>
              </a:rPr>
              <a:t> ( ) – This method returns True if the string has at least one character and all are alphabets ( A to Z and a to z) else returns False</a:t>
            </a:r>
          </a:p>
          <a:p>
            <a:pPr marL="0" lvl="1" indent="0">
              <a:buNone/>
            </a:pPr>
            <a:r>
              <a:rPr lang="en-US" sz="2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Syntax:- </a:t>
            </a:r>
            <a:r>
              <a:rPr lang="en-US" sz="1600" dirty="0" err="1" smtClean="0">
                <a:latin typeface="Times New Roman" pitchFamily="18" charset="0"/>
                <a:cs typeface="Times New Roman" pitchFamily="18" charset="0"/>
              </a:rPr>
              <a:t>string.isalpha</a:t>
            </a:r>
            <a:r>
              <a:rPr lang="en-US" sz="1600" dirty="0" smtClean="0">
                <a:latin typeface="Times New Roman" pitchFamily="18" charset="0"/>
                <a:cs typeface="Times New Roman" pitchFamily="18" charset="0"/>
              </a:rPr>
              <a:t>()</a:t>
            </a:r>
          </a:p>
          <a:p>
            <a:pPr marL="0" lvl="1" indent="0">
              <a:buNone/>
            </a:pPr>
            <a:endParaRPr lang="en-US" sz="1400" dirty="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isalnum</a:t>
            </a:r>
            <a:r>
              <a:rPr lang="en-US" sz="1800" dirty="0" smtClean="0">
                <a:latin typeface="Times New Roman" pitchFamily="18" charset="0"/>
                <a:cs typeface="Times New Roman" pitchFamily="18" charset="0"/>
              </a:rPr>
              <a:t> ( ) – </a:t>
            </a:r>
            <a:r>
              <a:rPr lang="en-US" sz="1800" dirty="0">
                <a:latin typeface="Times New Roman" pitchFamily="18" charset="0"/>
                <a:cs typeface="Times New Roman" pitchFamily="18" charset="0"/>
              </a:rPr>
              <a:t>This method </a:t>
            </a:r>
            <a:r>
              <a:rPr lang="en-US" sz="1800" dirty="0" smtClean="0">
                <a:latin typeface="Times New Roman" pitchFamily="18" charset="0"/>
                <a:cs typeface="Times New Roman" pitchFamily="18" charset="0"/>
              </a:rPr>
              <a:t>returns True if the string has </a:t>
            </a:r>
            <a:r>
              <a:rPr lang="en-US" sz="1800" dirty="0">
                <a:latin typeface="Times New Roman" pitchFamily="18" charset="0"/>
                <a:cs typeface="Times New Roman" pitchFamily="18" charset="0"/>
              </a:rPr>
              <a:t>at least one character and</a:t>
            </a:r>
            <a:r>
              <a:rPr lang="en-US" sz="1800" dirty="0" smtClean="0">
                <a:latin typeface="Times New Roman" pitchFamily="18" charset="0"/>
                <a:cs typeface="Times New Roman" pitchFamily="18" charset="0"/>
              </a:rPr>
              <a:t> all characters in the string are alphanumeric (A to Z, a to z and 0 to 9) else returns False</a:t>
            </a:r>
          </a:p>
          <a:p>
            <a:pPr marL="0" lvl="1" indent="0">
              <a:buNone/>
            </a:pPr>
            <a:r>
              <a:rPr lang="en-US" sz="1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Syntax:- </a:t>
            </a:r>
            <a:r>
              <a:rPr lang="en-US" sz="1600" dirty="0" err="1" smtClean="0">
                <a:latin typeface="Times New Roman" pitchFamily="18" charset="0"/>
                <a:cs typeface="Times New Roman" pitchFamily="18" charset="0"/>
              </a:rPr>
              <a:t>string.isalnum</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60730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String Functions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Autofit/>
          </a:bodyPr>
          <a:lstStyle/>
          <a:p>
            <a:r>
              <a:rPr lang="en-US" sz="1800" dirty="0" err="1" smtClean="0">
                <a:latin typeface="Times New Roman" pitchFamily="18" charset="0"/>
                <a:cs typeface="Times New Roman" pitchFamily="18" charset="0"/>
              </a:rPr>
              <a:t>isspace</a:t>
            </a:r>
            <a:r>
              <a:rPr lang="en-US" sz="1800" dirty="0" smtClean="0">
                <a:latin typeface="Times New Roman" pitchFamily="18" charset="0"/>
                <a:cs typeface="Times New Roman" pitchFamily="18" charset="0"/>
              </a:rPr>
              <a:t> ( ) – This method returns True if the string contains only space else returns False.</a:t>
            </a:r>
          </a:p>
          <a:p>
            <a:pPr marL="0" indent="0">
              <a:buNone/>
            </a:pPr>
            <a:r>
              <a:rPr lang="en-US" sz="20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Syntax:- </a:t>
            </a:r>
            <a:r>
              <a:rPr lang="en-US" sz="1600" dirty="0" err="1" smtClean="0">
                <a:latin typeface="Times New Roman" pitchFamily="18" charset="0"/>
                <a:cs typeface="Times New Roman" pitchFamily="18" charset="0"/>
              </a:rPr>
              <a:t>string.isspace</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1333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String Functions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Autofit/>
          </a:bodyPr>
          <a:lstStyle/>
          <a:p>
            <a:r>
              <a:rPr lang="en-US" sz="1800" dirty="0" err="1" smtClean="0">
                <a:latin typeface="Times New Roman" pitchFamily="18" charset="0"/>
                <a:cs typeface="Times New Roman" pitchFamily="18" charset="0"/>
              </a:rPr>
              <a:t>lstrip</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 – This method </a:t>
            </a:r>
            <a:r>
              <a:rPr lang="en-US" sz="1800" dirty="0" smtClean="0">
                <a:latin typeface="Times New Roman" pitchFamily="18" charset="0"/>
                <a:cs typeface="Times New Roman" pitchFamily="18" charset="0"/>
              </a:rPr>
              <a:t>is used to remove the space which are at left side of the string.</a:t>
            </a:r>
            <a:endParaRPr lang="en-US" sz="18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Syntax:- </a:t>
            </a:r>
            <a:r>
              <a:rPr lang="en-US" sz="1600" dirty="0" err="1" smtClean="0">
                <a:latin typeface="Times New Roman" pitchFamily="18" charset="0"/>
                <a:cs typeface="Times New Roman" pitchFamily="18" charset="0"/>
              </a:rPr>
              <a:t>string.lstrip</a:t>
            </a:r>
            <a:r>
              <a:rPr lang="en-US" sz="1600" dirty="0" smtClean="0">
                <a:latin typeface="Times New Roman" pitchFamily="18" charset="0"/>
                <a:cs typeface="Times New Roman" pitchFamily="18" charset="0"/>
              </a:rPr>
              <a:t>()</a:t>
            </a:r>
          </a:p>
          <a:p>
            <a:pPr marL="0" indent="0">
              <a:buNone/>
            </a:pPr>
            <a:endParaRPr lang="en-US" sz="1600" dirty="0" smtClean="0">
              <a:latin typeface="Times New Roman" pitchFamily="18" charset="0"/>
              <a:cs typeface="Times New Roman" pitchFamily="18" charset="0"/>
            </a:endParaRPr>
          </a:p>
          <a:p>
            <a:r>
              <a:rPr lang="en-US" sz="1800" dirty="0" err="1">
                <a:latin typeface="Times New Roman" pitchFamily="18" charset="0"/>
                <a:cs typeface="Times New Roman" pitchFamily="18" charset="0"/>
              </a:rPr>
              <a:t>rstrip</a:t>
            </a:r>
            <a:r>
              <a:rPr lang="en-US" sz="1800" dirty="0">
                <a:latin typeface="Times New Roman" pitchFamily="18" charset="0"/>
                <a:cs typeface="Times New Roman" pitchFamily="18" charset="0"/>
              </a:rPr>
              <a:t> ( ) – This method is used to remove the space which are at </a:t>
            </a:r>
            <a:r>
              <a:rPr lang="en-US" sz="1800" dirty="0" smtClean="0">
                <a:latin typeface="Times New Roman" pitchFamily="18" charset="0"/>
                <a:cs typeface="Times New Roman" pitchFamily="18" charset="0"/>
              </a:rPr>
              <a:t>right </a:t>
            </a:r>
            <a:r>
              <a:rPr lang="en-US" sz="1800" dirty="0">
                <a:latin typeface="Times New Roman" pitchFamily="18" charset="0"/>
                <a:cs typeface="Times New Roman" pitchFamily="18" charset="0"/>
              </a:rPr>
              <a:t>side of the string.</a:t>
            </a:r>
          </a:p>
          <a:p>
            <a:pPr marL="0" indent="0">
              <a:buNone/>
            </a:pPr>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Syntax:- </a:t>
            </a:r>
            <a:r>
              <a:rPr lang="en-US" sz="1600" dirty="0" err="1">
                <a:latin typeface="Times New Roman" pitchFamily="18" charset="0"/>
                <a:cs typeface="Times New Roman" pitchFamily="18" charset="0"/>
              </a:rPr>
              <a:t>string.rstrip</a:t>
            </a:r>
            <a:r>
              <a:rPr lang="en-US" sz="1600" dirty="0" smtClean="0">
                <a:latin typeface="Times New Roman" pitchFamily="18" charset="0"/>
                <a:cs typeface="Times New Roman" pitchFamily="18" charset="0"/>
              </a:rPr>
              <a:t>()</a:t>
            </a:r>
          </a:p>
          <a:p>
            <a:pPr marL="0" indent="0">
              <a:buNone/>
            </a:pPr>
            <a:endParaRPr lang="en-US" sz="14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strip </a:t>
            </a:r>
            <a:r>
              <a:rPr lang="en-US" sz="1800" dirty="0">
                <a:latin typeface="Times New Roman" pitchFamily="18" charset="0"/>
                <a:cs typeface="Times New Roman" pitchFamily="18" charset="0"/>
              </a:rPr>
              <a:t>( ) – This method is used to remove the space </a:t>
            </a:r>
            <a:r>
              <a:rPr lang="en-US" sz="1800" dirty="0" smtClean="0">
                <a:latin typeface="Times New Roman" pitchFamily="18" charset="0"/>
                <a:cs typeface="Times New Roman" pitchFamily="18" charset="0"/>
              </a:rPr>
              <a:t>from the both </a:t>
            </a:r>
            <a:r>
              <a:rPr lang="en-US" sz="1800" dirty="0">
                <a:latin typeface="Times New Roman" pitchFamily="18" charset="0"/>
                <a:cs typeface="Times New Roman" pitchFamily="18" charset="0"/>
              </a:rPr>
              <a:t>side of the string.</a:t>
            </a:r>
          </a:p>
          <a:p>
            <a:pPr marL="0" indent="0">
              <a:buNone/>
            </a:pPr>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Syntax:- </a:t>
            </a:r>
            <a:r>
              <a:rPr lang="en-US" sz="1600" dirty="0" err="1" smtClean="0">
                <a:latin typeface="Times New Roman" pitchFamily="18" charset="0"/>
                <a:cs typeface="Times New Roman" pitchFamily="18" charset="0"/>
              </a:rPr>
              <a:t>string.strip</a:t>
            </a:r>
            <a:r>
              <a:rPr lang="en-US" sz="16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57507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String Functions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Autofit/>
          </a:bodyPr>
          <a:lstStyle/>
          <a:p>
            <a:r>
              <a:rPr lang="en-US" sz="1800" dirty="0" smtClean="0">
                <a:latin typeface="Times New Roman" pitchFamily="18" charset="0"/>
                <a:cs typeface="Times New Roman" pitchFamily="18" charset="0"/>
              </a:rPr>
              <a:t>replace </a:t>
            </a:r>
            <a:r>
              <a:rPr lang="en-US" sz="1800" dirty="0">
                <a:latin typeface="Times New Roman" pitchFamily="18" charset="0"/>
                <a:cs typeface="Times New Roman" pitchFamily="18" charset="0"/>
              </a:rPr>
              <a:t>( ) – This method </a:t>
            </a:r>
            <a:r>
              <a:rPr lang="en-US" sz="1800" dirty="0" smtClean="0">
                <a:latin typeface="Times New Roman" pitchFamily="18" charset="0"/>
                <a:cs typeface="Times New Roman" pitchFamily="18" charset="0"/>
              </a:rPr>
              <a:t>is used to replace a sub string in a string with another sub string.</a:t>
            </a:r>
            <a:endParaRPr lang="en-US" sz="18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Syntax:- </a:t>
            </a:r>
            <a:r>
              <a:rPr lang="en-US" sz="1600" dirty="0" err="1" smtClean="0">
                <a:latin typeface="Times New Roman" pitchFamily="18" charset="0"/>
                <a:cs typeface="Times New Roman" pitchFamily="18" charset="0"/>
              </a:rPr>
              <a:t>string.replace</a:t>
            </a:r>
            <a:r>
              <a:rPr lang="en-US" sz="1600" dirty="0" smtClean="0">
                <a:latin typeface="Times New Roman" pitchFamily="18" charset="0"/>
                <a:cs typeface="Times New Roman" pitchFamily="18" charset="0"/>
              </a:rPr>
              <a:t>(old, new)</a:t>
            </a:r>
          </a:p>
          <a:p>
            <a:pPr marL="0" indent="0">
              <a:buNone/>
            </a:pPr>
            <a:endParaRPr lang="en-US" sz="10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split </a:t>
            </a:r>
            <a:r>
              <a:rPr lang="en-US" sz="1800" dirty="0">
                <a:latin typeface="Times New Roman" pitchFamily="18" charset="0"/>
                <a:cs typeface="Times New Roman" pitchFamily="18" charset="0"/>
              </a:rPr>
              <a:t>( ) – This method is used to </a:t>
            </a:r>
            <a:r>
              <a:rPr lang="en-US" sz="1800" dirty="0" smtClean="0">
                <a:latin typeface="Times New Roman" pitchFamily="18" charset="0"/>
                <a:cs typeface="Times New Roman" pitchFamily="18" charset="0"/>
              </a:rPr>
              <a:t>split/break a string into pieces. These pieces returns as a list.</a:t>
            </a:r>
            <a:endParaRPr lang="en-US" sz="18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Syntax:- </a:t>
            </a:r>
            <a:r>
              <a:rPr lang="en-US" sz="1600" dirty="0" err="1" smtClean="0">
                <a:latin typeface="Times New Roman" pitchFamily="18" charset="0"/>
                <a:cs typeface="Times New Roman" pitchFamily="18" charset="0"/>
              </a:rPr>
              <a:t>string.split</a:t>
            </a:r>
            <a:r>
              <a:rPr lang="en-US" sz="1600" dirty="0" smtClean="0">
                <a:latin typeface="Times New Roman" pitchFamily="18" charset="0"/>
                <a:cs typeface="Times New Roman" pitchFamily="18" charset="0"/>
              </a:rPr>
              <a:t>(‘separator’)</a:t>
            </a:r>
          </a:p>
          <a:p>
            <a:pPr marL="0" indent="0">
              <a:buNone/>
            </a:pPr>
            <a:endParaRPr lang="en-US" sz="10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join </a:t>
            </a:r>
            <a:r>
              <a:rPr lang="en-US" sz="1800" dirty="0">
                <a:latin typeface="Times New Roman" pitchFamily="18" charset="0"/>
                <a:cs typeface="Times New Roman" pitchFamily="18" charset="0"/>
              </a:rPr>
              <a:t>( ) – This method is used to </a:t>
            </a:r>
            <a:r>
              <a:rPr lang="en-US" sz="1800" dirty="0" smtClean="0">
                <a:latin typeface="Times New Roman" pitchFamily="18" charset="0"/>
                <a:cs typeface="Times New Roman" pitchFamily="18" charset="0"/>
              </a:rPr>
              <a:t>join strings into one string.</a:t>
            </a:r>
            <a:endParaRPr lang="en-US" sz="18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Syntax:- </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separator”.join</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string_list</a:t>
            </a:r>
            <a:r>
              <a:rPr lang="en-US" sz="16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82410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String Functions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Autofit/>
          </a:bodyPr>
          <a:lstStyle/>
          <a:p>
            <a:r>
              <a:rPr lang="en-US" sz="1800" dirty="0" err="1" smtClean="0">
                <a:latin typeface="Times New Roman" pitchFamily="18" charset="0"/>
                <a:cs typeface="Times New Roman" pitchFamily="18" charset="0"/>
              </a:rPr>
              <a:t>startswith</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 – This method </a:t>
            </a:r>
            <a:r>
              <a:rPr lang="en-US" sz="1800" dirty="0" smtClean="0">
                <a:latin typeface="Times New Roman" pitchFamily="18" charset="0"/>
                <a:cs typeface="Times New Roman" pitchFamily="18" charset="0"/>
              </a:rPr>
              <a:t>is used to check whether a string is starting with a substring or not. It returns True if the string starts with specified sub string.</a:t>
            </a:r>
            <a:endParaRPr lang="en-US" sz="18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Syntax:- </a:t>
            </a:r>
            <a:r>
              <a:rPr lang="en-US" sz="1600" dirty="0" err="1" smtClean="0">
                <a:latin typeface="Times New Roman" pitchFamily="18" charset="0"/>
                <a:cs typeface="Times New Roman" pitchFamily="18" charset="0"/>
              </a:rPr>
              <a:t>string.startswith</a:t>
            </a:r>
            <a:r>
              <a:rPr lang="en-US" sz="1600" dirty="0" smtClean="0">
                <a:latin typeface="Times New Roman" pitchFamily="18" charset="0"/>
                <a:cs typeface="Times New Roman" pitchFamily="18" charset="0"/>
              </a:rPr>
              <a:t>(‘</a:t>
            </a:r>
            <a:r>
              <a:rPr lang="en-US" sz="1600" dirty="0" err="1">
                <a:latin typeface="Times New Roman" pitchFamily="18" charset="0"/>
                <a:cs typeface="Times New Roman" pitchFamily="18" charset="0"/>
              </a:rPr>
              <a:t>specified_string</a:t>
            </a:r>
            <a:r>
              <a:rPr lang="en-US" sz="1600" dirty="0" smtClean="0">
                <a:latin typeface="Times New Roman" pitchFamily="18" charset="0"/>
                <a:cs typeface="Times New Roman" pitchFamily="18" charset="0"/>
              </a:rPr>
              <a:t>’)</a:t>
            </a:r>
          </a:p>
          <a:p>
            <a:pPr marL="0" indent="0">
              <a:buNone/>
            </a:pPr>
            <a:endParaRPr lang="en-US" sz="1000" dirty="0" smtClean="0">
              <a:latin typeface="Times New Roman" pitchFamily="18" charset="0"/>
              <a:cs typeface="Times New Roman" pitchFamily="18" charset="0"/>
            </a:endParaRPr>
          </a:p>
          <a:p>
            <a:r>
              <a:rPr lang="en-US" sz="1800" dirty="0" err="1" smtClean="0">
                <a:latin typeface="Times New Roman" pitchFamily="18" charset="0"/>
                <a:cs typeface="Times New Roman" pitchFamily="18" charset="0"/>
              </a:rPr>
              <a:t>endswith</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 – This method is used to check whether a string is </a:t>
            </a:r>
            <a:r>
              <a:rPr lang="en-US" sz="1800" dirty="0" smtClean="0">
                <a:latin typeface="Times New Roman" pitchFamily="18" charset="0"/>
                <a:cs typeface="Times New Roman" pitchFamily="18" charset="0"/>
              </a:rPr>
              <a:t>ending </a:t>
            </a:r>
            <a:r>
              <a:rPr lang="en-US" sz="1800" dirty="0">
                <a:latin typeface="Times New Roman" pitchFamily="18" charset="0"/>
                <a:cs typeface="Times New Roman" pitchFamily="18" charset="0"/>
              </a:rPr>
              <a:t>with a substring or not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returns True if the string </a:t>
            </a:r>
            <a:r>
              <a:rPr lang="en-US" sz="1800" dirty="0" smtClean="0">
                <a:latin typeface="Times New Roman" pitchFamily="18" charset="0"/>
                <a:cs typeface="Times New Roman" pitchFamily="18" charset="0"/>
              </a:rPr>
              <a:t>ends </a:t>
            </a:r>
            <a:r>
              <a:rPr lang="en-US" sz="1800" dirty="0">
                <a:latin typeface="Times New Roman" pitchFamily="18" charset="0"/>
                <a:cs typeface="Times New Roman" pitchFamily="18" charset="0"/>
              </a:rPr>
              <a:t>with specified sub string</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Syntax:- </a:t>
            </a:r>
            <a:r>
              <a:rPr lang="en-US" sz="1600" dirty="0" err="1" smtClean="0">
                <a:latin typeface="Times New Roman" pitchFamily="18" charset="0"/>
                <a:cs typeface="Times New Roman" pitchFamily="18" charset="0"/>
              </a:rPr>
              <a:t>string.startswith</a:t>
            </a:r>
            <a:r>
              <a:rPr lang="en-US" sz="1600" dirty="0" smtClean="0">
                <a:latin typeface="Times New Roman" pitchFamily="18" charset="0"/>
                <a:cs typeface="Times New Roman" pitchFamily="18" charset="0"/>
              </a:rPr>
              <a:t>(‘</a:t>
            </a:r>
            <a:r>
              <a:rPr lang="en-US" sz="1600" dirty="0" err="1">
                <a:latin typeface="Times New Roman" pitchFamily="18" charset="0"/>
                <a:cs typeface="Times New Roman" pitchFamily="18" charset="0"/>
              </a:rPr>
              <a:t>specified_string</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97649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190</Words>
  <Application>Microsoft Office PowerPoint</Application>
  <PresentationFormat>On-screen Show (16:9)</PresentationFormat>
  <Paragraphs>57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String Functions</vt:lpstr>
      <vt:lpstr>String Functions</vt:lpstr>
      <vt:lpstr>String Functions</vt:lpstr>
      <vt:lpstr>String Functions</vt:lpstr>
      <vt:lpstr>String Functions</vt:lpstr>
      <vt:lpstr>String Functions</vt:lpstr>
      <vt:lpstr>String Functions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Functions</dc:title>
  <dc:creator>RK</dc:creator>
  <cp:lastModifiedBy>RK</cp:lastModifiedBy>
  <cp:revision>16</cp:revision>
  <dcterms:created xsi:type="dcterms:W3CDTF">2006-08-16T00:00:00Z</dcterms:created>
  <dcterms:modified xsi:type="dcterms:W3CDTF">2019-07-18T18:45:45Z</dcterms:modified>
</cp:coreProperties>
</file>