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i1MlwoV9oov0byxuSMXBw4KJO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8" y="-12"/>
      </p:cViewPr>
      <p:guideLst>
        <p:guide orient="horz" pos="2160"/>
        <p:guide pos="3840"/>
      </p:guideLst>
    </p:cSldViewPr>
  </p:slideViewPr>
  <p:notesTextViewPr>
    <p:cViewPr>
      <p:scale>
        <a:sx n="1" d="1"/>
        <a:sy n="1" d="1"/>
      </p:scale>
      <p:origin x="0" y="0"/>
    </p:cViewPr>
  </p:notesTextViewPr>
  <p:sorterViewPr>
    <p:cViewPr>
      <p:scale>
        <a:sx n="100" d="100"/>
        <a:sy n="100" d="100"/>
      </p:scale>
      <p:origin x="0" y="-54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00" name="Google Shape;100;p10: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07" name="Google Shape;107;p11: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1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15" name="Google Shape;115;p1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22" name="Google Shape;122;p13: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1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31" name="Google Shape;131;p14: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1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40" name="Google Shape;140;p15: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1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48" name="Google Shape;148;p16: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1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55" name="Google Shape;155;p17: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63" name="Google Shape;163;p18: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1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171" name="Google Shape;171;p19: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39" name="Google Shape;39;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45" name="Google Shape;45;p3: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p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52" name="Google Shape;52;p4: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59" name="Google Shape;59;p5: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67" name="Google Shape;67;p6: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74" name="Google Shape;74;p7: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82" name="Google Shape;82;p8: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92" name="Google Shape;92;p9: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3"/>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3"/>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7"/>
          <p:cNvSpPr txBox="1">
            <a:spLocks noGrp="1"/>
          </p:cNvSpPr>
          <p:nvPr>
            <p:ph type="ctrTitle"/>
          </p:nvPr>
        </p:nvSpPr>
        <p:spPr>
          <a:xfrm>
            <a:off x="914400" y="1122363"/>
            <a:ext cx="103632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Google Shape;20;p2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7"/>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26"/>
        <p:cNvGrpSpPr/>
        <p:nvPr/>
      </p:nvGrpSpPr>
      <p:grpSpPr>
        <a:xfrm>
          <a:off x="0" y="0"/>
          <a:ext cx="0" cy="0"/>
          <a:chOff x="0" y="0"/>
          <a:chExt cx="0" cy="0"/>
        </a:xfrm>
      </p:grpSpPr>
      <p:sp>
        <p:nvSpPr>
          <p:cNvPr id="27" name="Google Shape;27;p26"/>
          <p:cNvSpPr txBox="1">
            <a:spLocks noGrp="1"/>
          </p:cNvSpPr>
          <p:nvPr>
            <p:ph type="ctrTitle"/>
          </p:nvPr>
        </p:nvSpPr>
        <p:spPr>
          <a:xfrm>
            <a:off x="914400" y="1122363"/>
            <a:ext cx="103632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9" name="Google Shape;29;p2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26"/>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4">
            <a:alphaModFix/>
          </a:blip>
          <a:srcRect/>
          <a:stretch/>
        </p:blipFill>
        <p:spPr>
          <a:xfrm>
            <a:off x="1"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pic>
        <p:nvPicPr>
          <p:cNvPr id="24" name="Google Shape;24;p24"/>
          <p:cNvPicPr preferRelativeResize="0"/>
          <p:nvPr/>
        </p:nvPicPr>
        <p:blipFill rotWithShape="1">
          <a:blip r:embed="rId4">
            <a:alphaModFix/>
          </a:blip>
          <a:srcRect/>
          <a:stretch/>
        </p:blipFill>
        <p:spPr>
          <a:xfrm>
            <a:off x="1"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2" r:id="rId1"/>
    <p:sldLayoutId id="214748365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vskills.in/certification/tutorial/ms-word-interface-and-editing-document/" TargetMode="External"/><Relationship Id="rId3" Type="http://schemas.openxmlformats.org/officeDocument/2006/relationships/hyperlink" Target="https://www.pinterest.ph/pin/88594317657692933/?mt=login" TargetMode="External"/><Relationship Id="rId7" Type="http://schemas.openxmlformats.org/officeDocument/2006/relationships/hyperlink" Target="https://www.rapidtables.com/code/text/ascii-table.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s://edu.gcfglobal.org/en/word2016/understanding-onedrive/1/" TargetMode="External"/><Relationship Id="rId5" Type="http://schemas.openxmlformats.org/officeDocument/2006/relationships/hyperlink" Target="https://icon-library.com/icon/computer-software-icon-14.html" TargetMode="External"/><Relationship Id="rId4" Type="http://schemas.openxmlformats.org/officeDocument/2006/relationships/hyperlink" Target="https://sites.google.com/site/davidsbtaportfolio/unit-4---hardware-ergo" TargetMode="External"/><Relationship Id="rId9" Type="http://schemas.openxmlformats.org/officeDocument/2006/relationships/hyperlink" Target="https://itsourcecode.com/ms-word/ms-word-window-explore-its-feature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0"/>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BASIC PARTS OF MS WORD WINDOW AND ITS FUNCTIONS</a:t>
            </a:r>
            <a:endParaRPr/>
          </a:p>
        </p:txBody>
      </p:sp>
      <p:sp>
        <p:nvSpPr>
          <p:cNvPr id="103" name="Google Shape;103;p10"/>
          <p:cNvSpPr txBox="1"/>
          <p:nvPr/>
        </p:nvSpPr>
        <p:spPr>
          <a:xfrm>
            <a:off x="94814" y="2363092"/>
            <a:ext cx="11900262" cy="3880955"/>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3200"/>
              <a:buFont typeface="Noto Sans Symbols"/>
              <a:buChar char="⮚"/>
            </a:pPr>
            <a:r>
              <a:rPr lang="en-US" sz="3200" b="1">
                <a:solidFill>
                  <a:schemeClr val="dk1"/>
                </a:solidFill>
                <a:latin typeface="Calibri"/>
                <a:ea typeface="Calibri"/>
                <a:cs typeface="Calibri"/>
                <a:sym typeface="Calibri"/>
              </a:rPr>
              <a:t>Ribbon </a:t>
            </a:r>
            <a:r>
              <a:rPr lang="en-US" sz="3200">
                <a:solidFill>
                  <a:schemeClr val="dk1"/>
                </a:solidFill>
                <a:latin typeface="Calibri"/>
                <a:ea typeface="Calibri"/>
                <a:cs typeface="Calibri"/>
                <a:sym typeface="Calibri"/>
              </a:rPr>
              <a:t>contains multiple tabs, which you can find near the top of the </a:t>
            </a:r>
            <a:r>
              <a:rPr lang="en-US" sz="3200" b="1">
                <a:solidFill>
                  <a:schemeClr val="dk1"/>
                </a:solidFill>
                <a:latin typeface="Calibri"/>
                <a:ea typeface="Calibri"/>
                <a:cs typeface="Calibri"/>
                <a:sym typeface="Calibri"/>
              </a:rPr>
              <a:t>MS Word window</a:t>
            </a:r>
            <a:r>
              <a:rPr lang="en-US" sz="3200">
                <a:solidFill>
                  <a:schemeClr val="dk1"/>
                </a:solidFill>
                <a:latin typeface="Calibri"/>
                <a:ea typeface="Calibri"/>
                <a:cs typeface="Calibri"/>
                <a:sym typeface="Calibri"/>
              </a:rPr>
              <a:t>. Word uses a </a:t>
            </a:r>
            <a:r>
              <a:rPr lang="en-US" sz="3200" b="1">
                <a:solidFill>
                  <a:schemeClr val="dk1"/>
                </a:solidFill>
                <a:latin typeface="Calibri"/>
                <a:ea typeface="Calibri"/>
                <a:cs typeface="Calibri"/>
                <a:sym typeface="Calibri"/>
              </a:rPr>
              <a:t>tabbed Ribbon</a:t>
            </a:r>
            <a:r>
              <a:rPr lang="en-US" sz="3200">
                <a:solidFill>
                  <a:schemeClr val="dk1"/>
                </a:solidFill>
                <a:latin typeface="Calibri"/>
                <a:ea typeface="Calibri"/>
                <a:cs typeface="Calibri"/>
                <a:sym typeface="Calibri"/>
              </a:rPr>
              <a:t> system instead of traditional menus. The Ribbon contains all of the commands you will need to perform common tasks in Word. It has multiple tabs, each with several groups of commands</a:t>
            </a:r>
            <a:endParaRPr sz="3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500"/>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0" end="0"/>
                                            </p:txEl>
                                          </p:spTgt>
                                        </p:tgtEl>
                                        <p:attrNameLst>
                                          <p:attrName>style.visibility</p:attrName>
                                        </p:attrNameLst>
                                      </p:cBhvr>
                                      <p:to>
                                        <p:strVal val="visible"/>
                                      </p:to>
                                    </p:set>
                                    <p:animEffect transition="in" filter="fade">
                                      <p:cBhvr>
                                        <p:cTn id="12" dur="500"/>
                                        <p:tgtEl>
                                          <p:spTgt spid="1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1"/>
          <p:cNvSpPr txBox="1"/>
          <p:nvPr/>
        </p:nvSpPr>
        <p:spPr>
          <a:xfrm>
            <a:off x="94814" y="1815738"/>
            <a:ext cx="11900262" cy="4428310"/>
          </a:xfrm>
          <a:prstGeom prst="rect">
            <a:avLst/>
          </a:prstGeom>
          <a:noFill/>
          <a:ln>
            <a:noFill/>
          </a:ln>
        </p:spPr>
        <p:txBody>
          <a:bodyPr spcFirstLastPara="1" wrap="square" lIns="91425" tIns="45700" rIns="91425" bIns="45700" anchor="t" anchorCtr="0">
            <a:noAutofit/>
          </a:bodyPr>
          <a:lstStyle/>
          <a:p>
            <a:pPr marL="1371600" marR="0" lvl="2" indent="-457200" algn="just" rtl="0">
              <a:spcBef>
                <a:spcPts val="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Tabs</a:t>
            </a:r>
            <a:r>
              <a:rPr lang="en-US" sz="2400" b="0" i="0" u="none" strike="noStrike" cap="none">
                <a:solidFill>
                  <a:schemeClr val="dk1"/>
                </a:solidFill>
                <a:latin typeface="Calibri"/>
                <a:ea typeface="Calibri"/>
                <a:cs typeface="Calibri"/>
                <a:sym typeface="Calibri"/>
              </a:rPr>
              <a:t> − These appear across the top of the Ribbon and contain groups of related commands. Home, Insert, Page Layout are examples of ribbon tabs.</a:t>
            </a:r>
            <a:endParaRPr/>
          </a:p>
          <a:p>
            <a:pPr marL="1371600" marR="0" lvl="2" indent="-304800" algn="just" rtl="0">
              <a:spcBef>
                <a:spcPts val="480"/>
              </a:spcBef>
              <a:spcAft>
                <a:spcPts val="0"/>
              </a:spcAft>
              <a:buClr>
                <a:srgbClr val="888888"/>
              </a:buClr>
              <a:buSzPts val="2400"/>
              <a:buFont typeface="Noto Sans Symbols"/>
              <a:buNone/>
            </a:pPr>
            <a:endParaRPr sz="2400" b="0" i="0" u="none" strike="noStrike" cap="none">
              <a:solidFill>
                <a:schemeClr val="dk1"/>
              </a:solidFill>
              <a:latin typeface="Calibri"/>
              <a:ea typeface="Calibri"/>
              <a:cs typeface="Calibri"/>
              <a:sym typeface="Calibri"/>
            </a:endParaRPr>
          </a:p>
          <a:p>
            <a:pPr marL="1371600" marR="0" lvl="2" indent="-304800" algn="just" rtl="0">
              <a:spcBef>
                <a:spcPts val="480"/>
              </a:spcBef>
              <a:spcAft>
                <a:spcPts val="0"/>
              </a:spcAft>
              <a:buClr>
                <a:srgbClr val="888888"/>
              </a:buClr>
              <a:buSzPts val="2400"/>
              <a:buFont typeface="Noto Sans Symbols"/>
              <a:buNone/>
            </a:pPr>
            <a:endParaRPr sz="2400" b="0" i="0" u="none" strike="noStrike" cap="none">
              <a:solidFill>
                <a:schemeClr val="dk1"/>
              </a:solidFill>
              <a:latin typeface="Calibri"/>
              <a:ea typeface="Calibri"/>
              <a:cs typeface="Calibri"/>
              <a:sym typeface="Calibri"/>
            </a:endParaRPr>
          </a:p>
          <a:p>
            <a:pPr marL="1371600" marR="0" lvl="2" indent="-304800" algn="just" rtl="0">
              <a:spcBef>
                <a:spcPts val="480"/>
              </a:spcBef>
              <a:spcAft>
                <a:spcPts val="0"/>
              </a:spcAft>
              <a:buClr>
                <a:srgbClr val="888888"/>
              </a:buClr>
              <a:buSzPts val="2400"/>
              <a:buFont typeface="Noto Sans Symbols"/>
              <a:buNone/>
            </a:pPr>
            <a:endParaRPr sz="2400" b="0" i="0" u="none" strike="noStrike" cap="none">
              <a:solidFill>
                <a:schemeClr val="dk1"/>
              </a:solidFill>
              <a:latin typeface="Calibri"/>
              <a:ea typeface="Calibri"/>
              <a:cs typeface="Calibri"/>
              <a:sym typeface="Calibri"/>
            </a:endParaRPr>
          </a:p>
          <a:p>
            <a:pPr marL="1371600" marR="0" lvl="2" indent="-457200" algn="just" rtl="0">
              <a:spcBef>
                <a:spcPts val="48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Groups </a:t>
            </a:r>
            <a:r>
              <a:rPr lang="en-US" sz="2400" b="0" i="0" u="none" strike="noStrike" cap="none">
                <a:solidFill>
                  <a:schemeClr val="dk1"/>
                </a:solidFill>
                <a:latin typeface="Calibri"/>
                <a:ea typeface="Calibri"/>
                <a:cs typeface="Calibri"/>
                <a:sym typeface="Calibri"/>
              </a:rPr>
              <a:t>− They organize related commands; each group name appears below the group on the Ribbon. For example, group of commands related to fonts or group of commands related to alignment, etc</a:t>
            </a:r>
            <a:endParaRPr sz="2400" b="0" i="0" u="none" strike="noStrike" cap="none">
              <a:solidFill>
                <a:schemeClr val="dk1"/>
              </a:solidFill>
              <a:latin typeface="Calibri"/>
              <a:ea typeface="Calibri"/>
              <a:cs typeface="Calibri"/>
              <a:sym typeface="Calibri"/>
            </a:endParaRPr>
          </a:p>
          <a:p>
            <a:pPr marL="457200" marR="0" lvl="0" indent="-254000" algn="just" rtl="0">
              <a:spcBef>
                <a:spcPts val="640"/>
              </a:spcBef>
              <a:spcAft>
                <a:spcPts val="0"/>
              </a:spcAft>
              <a:buClr>
                <a:srgbClr val="888888"/>
              </a:buClr>
              <a:buSzPts val="3200"/>
              <a:buFont typeface="Noto Sans Symbols"/>
              <a:buNone/>
            </a:pPr>
            <a:endParaRPr sz="3200">
              <a:solidFill>
                <a:schemeClr val="dk1"/>
              </a:solidFill>
              <a:latin typeface="Calibri"/>
              <a:ea typeface="Calibri"/>
              <a:cs typeface="Calibri"/>
              <a:sym typeface="Calibri"/>
            </a:endParaRPr>
          </a:p>
        </p:txBody>
      </p:sp>
      <p:pic>
        <p:nvPicPr>
          <p:cNvPr id="110" name="Google Shape;110;p11"/>
          <p:cNvPicPr preferRelativeResize="0"/>
          <p:nvPr/>
        </p:nvPicPr>
        <p:blipFill rotWithShape="1">
          <a:blip r:embed="rId3">
            <a:alphaModFix/>
          </a:blip>
          <a:srcRect/>
          <a:stretch/>
        </p:blipFill>
        <p:spPr>
          <a:xfrm>
            <a:off x="1700347" y="2649312"/>
            <a:ext cx="7652657" cy="1230357"/>
          </a:xfrm>
          <a:prstGeom prst="rect">
            <a:avLst/>
          </a:prstGeom>
          <a:noFill/>
          <a:ln>
            <a:noFill/>
          </a:ln>
        </p:spPr>
      </p:pic>
      <p:pic>
        <p:nvPicPr>
          <p:cNvPr id="111" name="Google Shape;111;p11"/>
          <p:cNvPicPr preferRelativeResize="0"/>
          <p:nvPr/>
        </p:nvPicPr>
        <p:blipFill rotWithShape="1">
          <a:blip r:embed="rId4">
            <a:alphaModFix/>
          </a:blip>
          <a:srcRect/>
          <a:stretch/>
        </p:blipFill>
        <p:spPr>
          <a:xfrm>
            <a:off x="1700347" y="5055327"/>
            <a:ext cx="8188235" cy="12409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Effect transition="in" filter="fade">
                                      <p:cBhvr>
                                        <p:cTn id="7" dur="500"/>
                                        <p:tgtEl>
                                          <p:spTgt spid="10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9">
                                            <p:txEl>
                                              <p:pRg st="1" end="1"/>
                                            </p:txEl>
                                          </p:spTgt>
                                        </p:tgtEl>
                                        <p:attrNameLst>
                                          <p:attrName>style.visibility</p:attrName>
                                        </p:attrNameLst>
                                      </p:cBhvr>
                                      <p:to>
                                        <p:strVal val="visible"/>
                                      </p:to>
                                    </p:set>
                                    <p:animEffect transition="in" filter="fade">
                                      <p:cBhvr>
                                        <p:cTn id="10" dur="500"/>
                                        <p:tgtEl>
                                          <p:spTgt spid="10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9">
                                            <p:txEl>
                                              <p:pRg st="2" end="2"/>
                                            </p:txEl>
                                          </p:spTgt>
                                        </p:tgtEl>
                                        <p:attrNameLst>
                                          <p:attrName>style.visibility</p:attrName>
                                        </p:attrNameLst>
                                      </p:cBhvr>
                                      <p:to>
                                        <p:strVal val="visible"/>
                                      </p:to>
                                    </p:set>
                                    <p:animEffect transition="in" filter="fade">
                                      <p:cBhvr>
                                        <p:cTn id="13" dur="500"/>
                                        <p:tgtEl>
                                          <p:spTgt spid="10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9">
                                            <p:txEl>
                                              <p:pRg st="3" end="3"/>
                                            </p:txEl>
                                          </p:spTgt>
                                        </p:tgtEl>
                                        <p:attrNameLst>
                                          <p:attrName>style.visibility</p:attrName>
                                        </p:attrNameLst>
                                      </p:cBhvr>
                                      <p:to>
                                        <p:strVal val="visible"/>
                                      </p:to>
                                    </p:set>
                                    <p:animEffect transition="in" filter="fade">
                                      <p:cBhvr>
                                        <p:cTn id="16" dur="500"/>
                                        <p:tgtEl>
                                          <p:spTgt spid="10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9">
                                            <p:txEl>
                                              <p:pRg st="4" end="4"/>
                                            </p:txEl>
                                          </p:spTgt>
                                        </p:tgtEl>
                                        <p:attrNameLst>
                                          <p:attrName>style.visibility</p:attrName>
                                        </p:attrNameLst>
                                      </p:cBhvr>
                                      <p:to>
                                        <p:strVal val="visible"/>
                                      </p:to>
                                    </p:set>
                                    <p:animEffect transition="in" filter="fade">
                                      <p:cBhvr>
                                        <p:cTn id="19" dur="500"/>
                                        <p:tgtEl>
                                          <p:spTgt spid="10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9">
                                            <p:txEl>
                                              <p:pRg st="5" end="5"/>
                                            </p:txEl>
                                          </p:spTgt>
                                        </p:tgtEl>
                                        <p:attrNameLst>
                                          <p:attrName>style.visibility</p:attrName>
                                        </p:attrNameLst>
                                      </p:cBhvr>
                                      <p:to>
                                        <p:strVal val="visible"/>
                                      </p:to>
                                    </p:set>
                                    <p:animEffect transition="in" filter="fade">
                                      <p:cBhvr>
                                        <p:cTn id="22" dur="500"/>
                                        <p:tgtEl>
                                          <p:spTgt spid="10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animEffect transition="in" filter="fade">
                                      <p:cBhvr>
                                        <p:cTn id="25" dur="500"/>
                                        <p:tgtEl>
                                          <p:spTgt spid="1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fade">
                                      <p:cBhvr>
                                        <p:cTn id="30"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p:nvPr/>
        </p:nvSpPr>
        <p:spPr>
          <a:xfrm>
            <a:off x="94814" y="1709950"/>
            <a:ext cx="6031666" cy="3880955"/>
          </a:xfrm>
          <a:prstGeom prst="rect">
            <a:avLst/>
          </a:prstGeom>
          <a:noFill/>
          <a:ln>
            <a:noFill/>
          </a:ln>
        </p:spPr>
        <p:txBody>
          <a:bodyPr spcFirstLastPara="1" wrap="square" lIns="91425" tIns="45700" rIns="91425" bIns="45700" anchor="t" anchorCtr="0">
            <a:noAutofit/>
          </a:bodyPr>
          <a:lstStyle/>
          <a:p>
            <a:pPr marL="1371600" marR="0" lvl="2" indent="-457200" algn="just" rtl="0">
              <a:spcBef>
                <a:spcPts val="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Commands </a:t>
            </a:r>
            <a:r>
              <a:rPr lang="en-US" sz="2400" b="0" i="0" u="none" strike="noStrike" cap="none">
                <a:solidFill>
                  <a:schemeClr val="dk1"/>
                </a:solidFill>
                <a:latin typeface="Calibri"/>
                <a:ea typeface="Calibri"/>
                <a:cs typeface="Calibri"/>
                <a:sym typeface="Calibri"/>
              </a:rPr>
              <a:t>− Commands appear within each group as mentioned above. Some groups also have a small arrow in the bottom-right corner that you can click for even more options</a:t>
            </a:r>
            <a:endParaRPr sz="2400" b="0" i="0" u="none" strike="noStrike" cap="none">
              <a:solidFill>
                <a:schemeClr val="dk1"/>
              </a:solidFill>
              <a:latin typeface="Calibri"/>
              <a:ea typeface="Calibri"/>
              <a:cs typeface="Calibri"/>
              <a:sym typeface="Calibri"/>
            </a:endParaRPr>
          </a:p>
        </p:txBody>
      </p:sp>
      <p:pic>
        <p:nvPicPr>
          <p:cNvPr id="118" name="Google Shape;118;p12"/>
          <p:cNvPicPr preferRelativeResize="0"/>
          <p:nvPr/>
        </p:nvPicPr>
        <p:blipFill rotWithShape="1">
          <a:blip r:embed="rId3">
            <a:alphaModFix/>
          </a:blip>
          <a:srcRect/>
          <a:stretch/>
        </p:blipFill>
        <p:spPr>
          <a:xfrm>
            <a:off x="6248400" y="2565310"/>
            <a:ext cx="5943600" cy="35039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500"/>
                                        <p:tgtEl>
                                          <p:spTgt spid="1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3"/>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SHOWING AND HIDING RIBBON</a:t>
            </a:r>
            <a:endParaRPr/>
          </a:p>
        </p:txBody>
      </p:sp>
      <p:sp>
        <p:nvSpPr>
          <p:cNvPr id="125" name="Google Shape;125;p13"/>
          <p:cNvSpPr txBox="1"/>
          <p:nvPr/>
        </p:nvSpPr>
        <p:spPr>
          <a:xfrm>
            <a:off x="94814" y="2363092"/>
            <a:ext cx="6031666" cy="3880955"/>
          </a:xfrm>
          <a:prstGeom prst="rect">
            <a:avLst/>
          </a:prstGeom>
          <a:noFill/>
          <a:ln>
            <a:noFill/>
          </a:ln>
        </p:spPr>
        <p:txBody>
          <a:bodyPr spcFirstLastPara="1" wrap="square" lIns="91425" tIns="45700" rIns="91425" bIns="45700" anchor="t" anchorCtr="0">
            <a:noAutofit/>
          </a:bodyPr>
          <a:lstStyle/>
          <a:p>
            <a:pPr marL="914400" marR="0" lvl="2" indent="0" algn="l" rtl="0">
              <a:spcBef>
                <a:spcPts val="0"/>
              </a:spcBef>
              <a:spcAft>
                <a:spcPts val="0"/>
              </a:spcAft>
              <a:buClr>
                <a:srgbClr val="888888"/>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126" name="Google Shape;126;p13"/>
          <p:cNvPicPr preferRelativeResize="0"/>
          <p:nvPr/>
        </p:nvPicPr>
        <p:blipFill rotWithShape="1">
          <a:blip r:embed="rId3">
            <a:alphaModFix/>
          </a:blip>
          <a:srcRect/>
          <a:stretch/>
        </p:blipFill>
        <p:spPr>
          <a:xfrm>
            <a:off x="7102656" y="2644683"/>
            <a:ext cx="4719230" cy="3129099"/>
          </a:xfrm>
          <a:prstGeom prst="rect">
            <a:avLst/>
          </a:prstGeom>
          <a:noFill/>
          <a:ln>
            <a:noFill/>
          </a:ln>
        </p:spPr>
      </p:pic>
      <p:sp>
        <p:nvSpPr>
          <p:cNvPr id="127" name="Google Shape;127;p13"/>
          <p:cNvSpPr txBox="1"/>
          <p:nvPr/>
        </p:nvSpPr>
        <p:spPr>
          <a:xfrm>
            <a:off x="94814" y="2363092"/>
            <a:ext cx="6593369" cy="388095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7000"/>
              </a:lnSpc>
              <a:spcBef>
                <a:spcPts val="0"/>
              </a:spcBef>
              <a:spcAft>
                <a:spcPts val="0"/>
              </a:spcAft>
              <a:buClr>
                <a:srgbClr val="222222"/>
              </a:buClr>
              <a:buSzPts val="1000"/>
              <a:buFont typeface="Noto Sans Symbols"/>
              <a:buChar char="∙"/>
            </a:pPr>
            <a:r>
              <a:rPr lang="en-US" sz="2300" b="1">
                <a:solidFill>
                  <a:srgbClr val="222222"/>
                </a:solidFill>
                <a:latin typeface="Arial"/>
                <a:ea typeface="Arial"/>
                <a:cs typeface="Arial"/>
                <a:sym typeface="Arial"/>
              </a:rPr>
              <a:t>Auto-hide Ribbon</a:t>
            </a:r>
            <a:r>
              <a:rPr lang="en-US" sz="2300">
                <a:solidFill>
                  <a:srgbClr val="222222"/>
                </a:solidFill>
                <a:latin typeface="Arial"/>
                <a:ea typeface="Arial"/>
                <a:cs typeface="Arial"/>
                <a:sym typeface="Arial"/>
              </a:rPr>
              <a:t>: Auto-hide makes your document fill the whole screen and hides the Ribbon completely. </a:t>
            </a:r>
            <a:endParaRPr sz="2300">
              <a:solidFill>
                <a:srgbClr val="222222"/>
              </a:solidFill>
              <a:latin typeface="Arial"/>
              <a:ea typeface="Arial"/>
              <a:cs typeface="Arial"/>
              <a:sym typeface="Arial"/>
            </a:endParaRPr>
          </a:p>
          <a:p>
            <a:pPr marL="342900" marR="0" lvl="0" indent="-342900" algn="just" rtl="0">
              <a:lnSpc>
                <a:spcPct val="107000"/>
              </a:lnSpc>
              <a:spcBef>
                <a:spcPts val="0"/>
              </a:spcBef>
              <a:spcAft>
                <a:spcPts val="0"/>
              </a:spcAft>
              <a:buClr>
                <a:srgbClr val="222222"/>
              </a:buClr>
              <a:buSzPts val="1000"/>
              <a:buFont typeface="Noto Sans Symbols"/>
              <a:buChar char="∙"/>
            </a:pPr>
            <a:r>
              <a:rPr lang="en-US" sz="2300" b="1">
                <a:solidFill>
                  <a:srgbClr val="222222"/>
                </a:solidFill>
                <a:latin typeface="Arial"/>
                <a:ea typeface="Arial"/>
                <a:cs typeface="Arial"/>
                <a:sym typeface="Arial"/>
              </a:rPr>
              <a:t>Show Tabs</a:t>
            </a:r>
            <a:r>
              <a:rPr lang="en-US" sz="2300">
                <a:solidFill>
                  <a:srgbClr val="222222"/>
                </a:solidFill>
                <a:latin typeface="Arial"/>
                <a:ea typeface="Arial"/>
                <a:cs typeface="Arial"/>
                <a:sym typeface="Arial"/>
              </a:rPr>
              <a:t>: When this option is turned on, all command groups will be hidden when they are not being used. Tabs will still be shown. </a:t>
            </a:r>
            <a:endParaRPr sz="2300">
              <a:solidFill>
                <a:srgbClr val="222222"/>
              </a:solidFill>
              <a:latin typeface="Arial"/>
              <a:ea typeface="Arial"/>
              <a:cs typeface="Arial"/>
              <a:sym typeface="Arial"/>
            </a:endParaRPr>
          </a:p>
          <a:p>
            <a:pPr marL="342900" marR="0" lvl="0" indent="-342900" algn="just" rtl="0">
              <a:lnSpc>
                <a:spcPct val="107000"/>
              </a:lnSpc>
              <a:spcBef>
                <a:spcPts val="0"/>
              </a:spcBef>
              <a:spcAft>
                <a:spcPts val="0"/>
              </a:spcAft>
              <a:buClr>
                <a:srgbClr val="222222"/>
              </a:buClr>
              <a:buSzPts val="1000"/>
              <a:buFont typeface="Noto Sans Symbols"/>
              <a:buChar char="∙"/>
            </a:pPr>
            <a:r>
              <a:rPr lang="en-US" sz="2300" b="1">
                <a:solidFill>
                  <a:srgbClr val="222222"/>
                </a:solidFill>
                <a:latin typeface="Arial"/>
                <a:ea typeface="Arial"/>
                <a:cs typeface="Arial"/>
                <a:sym typeface="Arial"/>
              </a:rPr>
              <a:t>Show Tabs and Commands</a:t>
            </a:r>
            <a:r>
              <a:rPr lang="en-US" sz="2300">
                <a:solidFill>
                  <a:srgbClr val="222222"/>
                </a:solidFill>
                <a:latin typeface="Arial"/>
                <a:ea typeface="Arial"/>
                <a:cs typeface="Arial"/>
                <a:sym typeface="Arial"/>
              </a:rPr>
              <a:t>: This option makes the Ribbon bigger. You will be able to see all of the tabs and commands. </a:t>
            </a:r>
            <a:endParaRPr sz="2300">
              <a:solidFill>
                <a:srgbClr val="222222"/>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5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10" presetClass="entr" presetSubtype="0" fill="hold" nodeType="withEffect">
                                  <p:stCondLst>
                                    <p:cond delay="300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RULERS</a:t>
            </a:r>
            <a:endParaRPr sz="3000" b="1">
              <a:solidFill>
                <a:schemeClr val="dk1"/>
              </a:solidFill>
              <a:latin typeface="Federo"/>
              <a:ea typeface="Federo"/>
              <a:cs typeface="Federo"/>
              <a:sym typeface="Federo"/>
            </a:endParaRPr>
          </a:p>
        </p:txBody>
      </p:sp>
      <p:sp>
        <p:nvSpPr>
          <p:cNvPr id="134" name="Google Shape;134;p14"/>
          <p:cNvSpPr txBox="1"/>
          <p:nvPr/>
        </p:nvSpPr>
        <p:spPr>
          <a:xfrm>
            <a:off x="94814" y="2363092"/>
            <a:ext cx="6031666" cy="3880955"/>
          </a:xfrm>
          <a:prstGeom prst="rect">
            <a:avLst/>
          </a:prstGeom>
          <a:noFill/>
          <a:ln>
            <a:noFill/>
          </a:ln>
        </p:spPr>
        <p:txBody>
          <a:bodyPr spcFirstLastPara="1" wrap="square" lIns="91425" tIns="45700" rIns="91425" bIns="45700" anchor="t" anchorCtr="0">
            <a:noAutofit/>
          </a:bodyPr>
          <a:lstStyle/>
          <a:p>
            <a:pPr marL="914400" marR="0" lvl="2" indent="0" algn="l" rtl="0">
              <a:spcBef>
                <a:spcPts val="0"/>
              </a:spcBef>
              <a:spcAft>
                <a:spcPts val="0"/>
              </a:spcAft>
              <a:buClr>
                <a:srgbClr val="888888"/>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35" name="Google Shape;135;p14"/>
          <p:cNvSpPr txBox="1"/>
          <p:nvPr/>
        </p:nvSpPr>
        <p:spPr>
          <a:xfrm>
            <a:off x="94814" y="2363092"/>
            <a:ext cx="6123106" cy="3880955"/>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Word has </a:t>
            </a:r>
            <a:r>
              <a:rPr lang="en-US" sz="3200" b="1">
                <a:solidFill>
                  <a:schemeClr val="dk1"/>
                </a:solidFill>
                <a:latin typeface="Calibri"/>
                <a:ea typeface="Calibri"/>
                <a:cs typeface="Calibri"/>
                <a:sym typeface="Calibri"/>
              </a:rPr>
              <a:t>two rulers</a:t>
            </a:r>
            <a:r>
              <a:rPr lang="en-US" sz="3200">
                <a:solidFill>
                  <a:schemeClr val="dk1"/>
                </a:solidFill>
                <a:latin typeface="Calibri"/>
                <a:ea typeface="Calibri"/>
                <a:cs typeface="Calibri"/>
                <a:sym typeface="Calibri"/>
              </a:rPr>
              <a:t>: </a:t>
            </a:r>
            <a:r>
              <a:rPr lang="en-US" sz="3200" b="1">
                <a:solidFill>
                  <a:schemeClr val="dk1"/>
                </a:solidFill>
                <a:latin typeface="Calibri"/>
                <a:ea typeface="Calibri"/>
                <a:cs typeface="Calibri"/>
                <a:sym typeface="Calibri"/>
              </a:rPr>
              <a:t>one horizontal</a:t>
            </a:r>
            <a:r>
              <a:rPr lang="en-US" sz="3200">
                <a:solidFill>
                  <a:schemeClr val="dk1"/>
                </a:solidFill>
                <a:latin typeface="Calibri"/>
                <a:ea typeface="Calibri"/>
                <a:cs typeface="Calibri"/>
                <a:sym typeface="Calibri"/>
              </a:rPr>
              <a:t> and </a:t>
            </a:r>
            <a:r>
              <a:rPr lang="en-US" sz="3200" b="1">
                <a:solidFill>
                  <a:schemeClr val="dk1"/>
                </a:solidFill>
                <a:latin typeface="Calibri"/>
                <a:ea typeface="Calibri"/>
                <a:cs typeface="Calibri"/>
                <a:sym typeface="Calibri"/>
              </a:rPr>
              <a:t>one vertical</a:t>
            </a: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marL="1371600" marR="0" lvl="2" indent="-457200" algn="just" rtl="0">
              <a:spcBef>
                <a:spcPts val="48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Horizontal ruler</a:t>
            </a:r>
            <a:r>
              <a:rPr lang="en-US" sz="2400" b="0" i="0" u="none" strike="noStrike" cap="none">
                <a:solidFill>
                  <a:schemeClr val="dk1"/>
                </a:solidFill>
                <a:latin typeface="Calibri"/>
                <a:ea typeface="Calibri"/>
                <a:cs typeface="Calibri"/>
                <a:sym typeface="Calibri"/>
              </a:rPr>
              <a:t>, which appears just below the Ribbon, is used to set margins and tab stops. </a:t>
            </a:r>
            <a:endParaRPr sz="2400" b="1" i="0" u="none" strike="noStrike" cap="none">
              <a:solidFill>
                <a:schemeClr val="dk1"/>
              </a:solidFill>
              <a:latin typeface="Calibri"/>
              <a:ea typeface="Calibri"/>
              <a:cs typeface="Calibri"/>
              <a:sym typeface="Calibri"/>
            </a:endParaRPr>
          </a:p>
          <a:p>
            <a:pPr marL="1371600" marR="0" lvl="2" indent="-457200" algn="just" rtl="0">
              <a:spcBef>
                <a:spcPts val="48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Vertical ruler,</a:t>
            </a:r>
            <a:r>
              <a:rPr lang="en-US" sz="2400" b="0" i="0" u="none" strike="noStrike" cap="none">
                <a:solidFill>
                  <a:schemeClr val="dk1"/>
                </a:solidFill>
                <a:latin typeface="Calibri"/>
                <a:ea typeface="Calibri"/>
                <a:cs typeface="Calibri"/>
                <a:sym typeface="Calibri"/>
              </a:rPr>
              <a:t> which can be found on the left edge of the Word window, is used to determine the vertical position of elements on the page</a:t>
            </a:r>
            <a:endParaRPr sz="2400" b="0" i="0" u="none" strike="noStrike" cap="none">
              <a:solidFill>
                <a:schemeClr val="dk1"/>
              </a:solidFill>
              <a:latin typeface="Calibri"/>
              <a:ea typeface="Calibri"/>
              <a:cs typeface="Calibri"/>
              <a:sym typeface="Calibri"/>
            </a:endParaRPr>
          </a:p>
        </p:txBody>
      </p:sp>
      <p:pic>
        <p:nvPicPr>
          <p:cNvPr id="136" name="Google Shape;136;p14"/>
          <p:cNvPicPr preferRelativeResize="0"/>
          <p:nvPr/>
        </p:nvPicPr>
        <p:blipFill rotWithShape="1">
          <a:blip r:embed="rId3">
            <a:alphaModFix/>
          </a:blip>
          <a:srcRect/>
          <a:stretch/>
        </p:blipFill>
        <p:spPr>
          <a:xfrm>
            <a:off x="6248400" y="2390504"/>
            <a:ext cx="5943600" cy="38535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5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fade">
                                      <p:cBhvr>
                                        <p:cTn id="12" dur="500"/>
                                        <p:tgtEl>
                                          <p:spTgt spid="135"/>
                                        </p:tgtEl>
                                      </p:cBhvr>
                                    </p:animEffect>
                                  </p:childTnLst>
                                </p:cTn>
                              </p:par>
                              <p:par>
                                <p:cTn id="13" presetID="10" presetClass="entr" presetSubtype="0" fill="hold" nodeType="withEffect">
                                  <p:stCondLst>
                                    <p:cond delay="3000"/>
                                  </p:stCondLst>
                                  <p:childTnLst>
                                    <p:set>
                                      <p:cBhvr>
                                        <p:cTn id="14" dur="1" fill="hold">
                                          <p:stCondLst>
                                            <p:cond delay="0"/>
                                          </p:stCondLst>
                                        </p:cTn>
                                        <p:tgtEl>
                                          <p:spTgt spid="136"/>
                                        </p:tgtEl>
                                        <p:attrNameLst>
                                          <p:attrName>style.visibility</p:attrName>
                                        </p:attrNameLst>
                                      </p:cBhvr>
                                      <p:to>
                                        <p:strVal val="visible"/>
                                      </p:to>
                                    </p:set>
                                    <p:animEffect transition="in" filter="fade">
                                      <p:cBhvr>
                                        <p:cTn id="15"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BASIC PARTS OF MS WORD WINDOW AND ITS FUNCTIONS</a:t>
            </a:r>
            <a:endParaRPr/>
          </a:p>
        </p:txBody>
      </p:sp>
      <p:sp>
        <p:nvSpPr>
          <p:cNvPr id="143" name="Google Shape;143;p15"/>
          <p:cNvSpPr txBox="1"/>
          <p:nvPr/>
        </p:nvSpPr>
        <p:spPr>
          <a:xfrm>
            <a:off x="94814" y="2284714"/>
            <a:ext cx="9558637" cy="4168337"/>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3000"/>
              <a:buFont typeface="Noto Sans Symbols"/>
              <a:buChar char="⮚"/>
            </a:pPr>
            <a:r>
              <a:rPr lang="en-US" sz="3000" b="1">
                <a:solidFill>
                  <a:schemeClr val="dk1"/>
                </a:solidFill>
                <a:latin typeface="Calibri"/>
                <a:ea typeface="Calibri"/>
                <a:cs typeface="Calibri"/>
                <a:sym typeface="Calibri"/>
              </a:rPr>
              <a:t>Zoom control </a:t>
            </a:r>
            <a:r>
              <a:rPr lang="en-US" sz="3000">
                <a:solidFill>
                  <a:schemeClr val="dk1"/>
                </a:solidFill>
                <a:latin typeface="Calibri"/>
                <a:ea typeface="Calibri"/>
                <a:cs typeface="Calibri"/>
                <a:sym typeface="Calibri"/>
              </a:rPr>
              <a:t>consists of a slider that you can slide left or right to zoom in or out; you can increase or decrease the zoom factor by clicking the + buttons. </a:t>
            </a:r>
            <a:r>
              <a:rPr lang="en-US" sz="3000" b="1">
                <a:solidFill>
                  <a:schemeClr val="dk1"/>
                </a:solidFill>
                <a:latin typeface="Calibri"/>
                <a:ea typeface="Calibri"/>
                <a:cs typeface="Calibri"/>
                <a:sym typeface="Calibri"/>
              </a:rPr>
              <a:t>Zooming </a:t>
            </a:r>
            <a:r>
              <a:rPr lang="en-US" sz="3000">
                <a:solidFill>
                  <a:schemeClr val="dk1"/>
                </a:solidFill>
                <a:latin typeface="Calibri"/>
                <a:ea typeface="Calibri"/>
                <a:cs typeface="Calibri"/>
                <a:sym typeface="Calibri"/>
              </a:rPr>
              <a:t>in allows you to get a better look at your text. </a:t>
            </a:r>
            <a:r>
              <a:rPr lang="en-US" sz="3000" b="1">
                <a:solidFill>
                  <a:schemeClr val="dk1"/>
                </a:solidFill>
                <a:latin typeface="Calibri"/>
                <a:ea typeface="Calibri"/>
                <a:cs typeface="Calibri"/>
                <a:sym typeface="Calibri"/>
              </a:rPr>
              <a:t>To zoom in or out, </a:t>
            </a:r>
            <a:r>
              <a:rPr lang="en-US" sz="3000">
                <a:solidFill>
                  <a:schemeClr val="dk1"/>
                </a:solidFill>
                <a:latin typeface="Calibri"/>
                <a:ea typeface="Calibri"/>
                <a:cs typeface="Calibri"/>
                <a:sym typeface="Calibri"/>
              </a:rPr>
              <a:t>click and drag the </a:t>
            </a:r>
            <a:r>
              <a:rPr lang="en-US" sz="3000" b="1">
                <a:solidFill>
                  <a:schemeClr val="dk1"/>
                </a:solidFill>
                <a:latin typeface="Calibri"/>
                <a:ea typeface="Calibri"/>
                <a:cs typeface="Calibri"/>
                <a:sym typeface="Calibri"/>
              </a:rPr>
              <a:t>zoom control slider</a:t>
            </a:r>
            <a:r>
              <a:rPr lang="en-US" sz="3000">
                <a:solidFill>
                  <a:schemeClr val="dk1"/>
                </a:solidFill>
                <a:latin typeface="Calibri"/>
                <a:ea typeface="Calibri"/>
                <a:cs typeface="Calibri"/>
                <a:sym typeface="Calibri"/>
              </a:rPr>
              <a:t> in the bottom-right corner of the</a:t>
            </a:r>
            <a:r>
              <a:rPr lang="en-US" sz="3000" b="1">
                <a:solidFill>
                  <a:schemeClr val="dk1"/>
                </a:solidFill>
                <a:latin typeface="Calibri"/>
                <a:ea typeface="Calibri"/>
                <a:cs typeface="Calibri"/>
                <a:sym typeface="Calibri"/>
              </a:rPr>
              <a:t> Word window</a:t>
            </a:r>
            <a:r>
              <a:rPr lang="en-US" sz="3000">
                <a:solidFill>
                  <a:schemeClr val="dk1"/>
                </a:solidFill>
                <a:latin typeface="Calibri"/>
                <a:ea typeface="Calibri"/>
                <a:cs typeface="Calibri"/>
                <a:sym typeface="Calibri"/>
              </a:rPr>
              <a:t>. You can also </a:t>
            </a:r>
            <a:r>
              <a:rPr lang="en-US" sz="3000" b="1">
                <a:solidFill>
                  <a:schemeClr val="dk1"/>
                </a:solidFill>
                <a:latin typeface="Calibri"/>
                <a:ea typeface="Calibri"/>
                <a:cs typeface="Calibri"/>
                <a:sym typeface="Calibri"/>
              </a:rPr>
              <a:t>select the + or – commands </a:t>
            </a:r>
            <a:r>
              <a:rPr lang="en-US" sz="3000">
                <a:solidFill>
                  <a:schemeClr val="dk1"/>
                </a:solidFill>
                <a:latin typeface="Calibri"/>
                <a:ea typeface="Calibri"/>
                <a:cs typeface="Calibri"/>
                <a:sym typeface="Calibri"/>
              </a:rPr>
              <a:t>to zoom in or out by smaller increments. The number next to the slider displays the current zoom percentage, also called the zoom level</a:t>
            </a:r>
            <a:endParaRPr sz="3000">
              <a:solidFill>
                <a:schemeClr val="dk1"/>
              </a:solidFill>
              <a:latin typeface="Calibri"/>
              <a:ea typeface="Calibri"/>
              <a:cs typeface="Calibri"/>
              <a:sym typeface="Calibri"/>
            </a:endParaRPr>
          </a:p>
        </p:txBody>
      </p:sp>
      <p:pic>
        <p:nvPicPr>
          <p:cNvPr id="144" name="Google Shape;144;p15"/>
          <p:cNvPicPr preferRelativeResize="0"/>
          <p:nvPr/>
        </p:nvPicPr>
        <p:blipFill rotWithShape="1">
          <a:blip r:embed="rId3">
            <a:alphaModFix/>
          </a:blip>
          <a:srcRect/>
          <a:stretch/>
        </p:blipFill>
        <p:spPr>
          <a:xfrm>
            <a:off x="9757954" y="3060519"/>
            <a:ext cx="2341625" cy="2095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Effect transition="in" filter="fade">
                                      <p:cBhvr>
                                        <p:cTn id="7" dur="500"/>
                                        <p:tgtEl>
                                          <p:spTgt spid="1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500"/>
                                        <p:tgtEl>
                                          <p:spTgt spid="143"/>
                                        </p:tgtEl>
                                      </p:cBhvr>
                                    </p:animEffect>
                                  </p:childTnLst>
                                </p:cTn>
                              </p:par>
                              <p:par>
                                <p:cTn id="13" presetID="10" presetClass="entr" presetSubtype="0" fill="hold" nodeType="withEffect">
                                  <p:stCondLst>
                                    <p:cond delay="3000"/>
                                  </p:stCondLst>
                                  <p:childTnLst>
                                    <p:set>
                                      <p:cBhvr>
                                        <p:cTn id="14" dur="1" fill="hold">
                                          <p:stCondLst>
                                            <p:cond delay="0"/>
                                          </p:stCondLst>
                                        </p:cTn>
                                        <p:tgtEl>
                                          <p:spTgt spid="144"/>
                                        </p:tgtEl>
                                        <p:attrNameLst>
                                          <p:attrName>style.visibility</p:attrName>
                                        </p:attrNameLst>
                                      </p:cBhvr>
                                      <p:to>
                                        <p:strVal val="visible"/>
                                      </p:to>
                                    </p:set>
                                    <p:animEffect transition="in" filter="fade">
                                      <p:cBhvr>
                                        <p:cTn id="15"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BASIC PARTS OF MS WORD WINDOW AND ITS FUNCTIONS</a:t>
            </a:r>
            <a:endParaRPr/>
          </a:p>
        </p:txBody>
      </p:sp>
      <p:sp>
        <p:nvSpPr>
          <p:cNvPr id="151" name="Google Shape;151;p16"/>
          <p:cNvSpPr txBox="1"/>
          <p:nvPr/>
        </p:nvSpPr>
        <p:spPr>
          <a:xfrm>
            <a:off x="94814" y="2441470"/>
            <a:ext cx="11900262" cy="3880955"/>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3200"/>
              <a:buFont typeface="Noto Sans Symbols"/>
              <a:buChar char="⮚"/>
            </a:pPr>
            <a:r>
              <a:rPr lang="en-US" sz="3200" b="1" dirty="0">
                <a:solidFill>
                  <a:schemeClr val="dk1"/>
                </a:solidFill>
                <a:latin typeface="Calibri"/>
                <a:ea typeface="Calibri"/>
                <a:cs typeface="Calibri"/>
                <a:sym typeface="Calibri"/>
              </a:rPr>
              <a:t>View Buttons</a:t>
            </a:r>
            <a:r>
              <a:rPr lang="en-US" sz="3200" dirty="0">
                <a:solidFill>
                  <a:schemeClr val="dk1"/>
                </a:solidFill>
                <a:latin typeface="Calibri"/>
                <a:ea typeface="Calibri"/>
                <a:cs typeface="Calibri"/>
                <a:sym typeface="Calibri"/>
              </a:rPr>
              <a:t>. Word </a:t>
            </a:r>
            <a:r>
              <a:rPr lang="en-US" sz="3200" b="1" dirty="0">
                <a:solidFill>
                  <a:schemeClr val="dk1"/>
                </a:solidFill>
                <a:latin typeface="Calibri"/>
                <a:ea typeface="Calibri"/>
                <a:cs typeface="Calibri"/>
                <a:sym typeface="Calibri"/>
              </a:rPr>
              <a:t>View Buttons</a:t>
            </a:r>
            <a:r>
              <a:rPr lang="en-US" sz="3200" dirty="0">
                <a:solidFill>
                  <a:schemeClr val="dk1"/>
                </a:solidFill>
                <a:latin typeface="Calibri"/>
                <a:ea typeface="Calibri"/>
                <a:cs typeface="Calibri"/>
                <a:sym typeface="Calibri"/>
              </a:rPr>
              <a:t> gives you a number of ways to change how your document is shown. Further, this part of the window allows you to choose and view your document in</a:t>
            </a:r>
            <a:r>
              <a:rPr lang="en-US" sz="3200" b="1" dirty="0">
                <a:solidFill>
                  <a:schemeClr val="dk1"/>
                </a:solidFill>
                <a:latin typeface="Calibri"/>
                <a:ea typeface="Calibri"/>
                <a:cs typeface="Calibri"/>
                <a:sym typeface="Calibri"/>
              </a:rPr>
              <a:t> Read Mode, Print Layout, or Web Layout</a:t>
            </a:r>
            <a:r>
              <a:rPr lang="en-US" sz="3200" dirty="0">
                <a:solidFill>
                  <a:schemeClr val="dk1"/>
                </a:solidFill>
                <a:latin typeface="Calibri"/>
                <a:ea typeface="Calibri"/>
                <a:cs typeface="Calibri"/>
                <a:sym typeface="Calibri"/>
              </a:rPr>
              <a:t>. You can use these views for different tasks, especially if you want to print the document. </a:t>
            </a:r>
            <a:endParaRPr dirty="0"/>
          </a:p>
          <a:p>
            <a:pPr marL="457200" marR="0" lvl="0" indent="-266700" algn="just" rtl="0">
              <a:spcBef>
                <a:spcPts val="600"/>
              </a:spcBef>
              <a:spcAft>
                <a:spcPts val="0"/>
              </a:spcAft>
              <a:buClr>
                <a:srgbClr val="888888"/>
              </a:buClr>
              <a:buSzPts val="3000"/>
              <a:buFont typeface="Noto Sans Symbols"/>
              <a:buNone/>
            </a:pPr>
            <a:endParaRPr sz="3000" b="1"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Effect transition="in" filter="fade">
                                      <p:cBhvr>
                                        <p:cTn id="7" dur="500"/>
                                        <p:tgtEl>
                                          <p:spTgt spid="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VARIOUS WAYS TO VIEW DOCUMENT</a:t>
            </a:r>
            <a:endParaRPr/>
          </a:p>
        </p:txBody>
      </p:sp>
      <p:sp>
        <p:nvSpPr>
          <p:cNvPr id="158" name="Google Shape;158;p17"/>
          <p:cNvSpPr txBox="1"/>
          <p:nvPr/>
        </p:nvSpPr>
        <p:spPr>
          <a:xfrm>
            <a:off x="94814" y="2441470"/>
            <a:ext cx="11900262" cy="3880955"/>
          </a:xfrm>
          <a:prstGeom prst="rect">
            <a:avLst/>
          </a:prstGeom>
          <a:noFill/>
          <a:ln>
            <a:noFill/>
          </a:ln>
        </p:spPr>
        <p:txBody>
          <a:bodyPr spcFirstLastPara="1" wrap="square" lIns="91425" tIns="45700" rIns="91425" bIns="45700" anchor="t" anchorCtr="0">
            <a:noAutofit/>
          </a:bodyPr>
          <a:lstStyle/>
          <a:p>
            <a:pPr marL="514350" marR="0" lvl="0" indent="-514350" algn="just" rtl="0">
              <a:spcBef>
                <a:spcPts val="0"/>
              </a:spcBef>
              <a:spcAft>
                <a:spcPts val="0"/>
              </a:spcAft>
              <a:buClr>
                <a:schemeClr val="dk1"/>
              </a:buClr>
              <a:buSzPts val="3200"/>
              <a:buFont typeface="Calibri"/>
              <a:buAutoNum type="alphaUcPeriod"/>
            </a:pPr>
            <a:r>
              <a:rPr lang="en-US" sz="3200" b="1">
                <a:solidFill>
                  <a:schemeClr val="dk1"/>
                </a:solidFill>
                <a:latin typeface="Calibri"/>
                <a:ea typeface="Calibri"/>
                <a:cs typeface="Calibri"/>
                <a:sym typeface="Calibri"/>
              </a:rPr>
              <a:t>Read Mode</a:t>
            </a:r>
            <a:r>
              <a:rPr lang="en-US" sz="3200">
                <a:solidFill>
                  <a:schemeClr val="dk1"/>
                </a:solidFill>
                <a:latin typeface="Calibri"/>
                <a:ea typeface="Calibri"/>
                <a:cs typeface="Calibri"/>
                <a:sym typeface="Calibri"/>
              </a:rPr>
              <a:t>. This view opens the document to a full screen. This view is great for reading large amounts of text or simply reviewing your work. </a:t>
            </a:r>
            <a:endParaRPr sz="3200">
              <a:solidFill>
                <a:schemeClr val="dk1"/>
              </a:solidFill>
              <a:latin typeface="Calibri"/>
              <a:ea typeface="Calibri"/>
              <a:cs typeface="Calibri"/>
              <a:sym typeface="Calibri"/>
            </a:endParaRPr>
          </a:p>
          <a:p>
            <a:pPr marL="457200" marR="0" lvl="0" indent="-266700" algn="just" rtl="0">
              <a:spcBef>
                <a:spcPts val="600"/>
              </a:spcBef>
              <a:spcAft>
                <a:spcPts val="0"/>
              </a:spcAft>
              <a:buClr>
                <a:srgbClr val="888888"/>
              </a:buClr>
              <a:buSzPts val="3000"/>
              <a:buFont typeface="Noto Sans Symbols"/>
              <a:buNone/>
            </a:pPr>
            <a:endParaRPr sz="3000" b="1">
              <a:solidFill>
                <a:schemeClr val="dk1"/>
              </a:solidFill>
              <a:latin typeface="Calibri"/>
              <a:ea typeface="Calibri"/>
              <a:cs typeface="Calibri"/>
              <a:sym typeface="Calibri"/>
            </a:endParaRPr>
          </a:p>
        </p:txBody>
      </p:sp>
      <p:pic>
        <p:nvPicPr>
          <p:cNvPr id="159" name="Google Shape;159;p17"/>
          <p:cNvPicPr preferRelativeResize="0"/>
          <p:nvPr/>
        </p:nvPicPr>
        <p:blipFill rotWithShape="1">
          <a:blip r:embed="rId3">
            <a:alphaModFix/>
          </a:blip>
          <a:srcRect/>
          <a:stretch/>
        </p:blipFill>
        <p:spPr>
          <a:xfrm>
            <a:off x="448598" y="4381947"/>
            <a:ext cx="11192691" cy="18229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animEffect transition="in" filter="fade">
                                      <p:cBhvr>
                                        <p:cTn id="7" dur="500"/>
                                        <p:tgtEl>
                                          <p:spTgt spid="1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0" end="0"/>
                                            </p:txEl>
                                          </p:spTgt>
                                        </p:tgtEl>
                                        <p:attrNameLst>
                                          <p:attrName>style.visibility</p:attrName>
                                        </p:attrNameLst>
                                      </p:cBhvr>
                                      <p:to>
                                        <p:strVal val="visible"/>
                                      </p:to>
                                    </p:set>
                                    <p:animEffect transition="in" filter="fade">
                                      <p:cBhvr>
                                        <p:cTn id="12" dur="500"/>
                                        <p:tgtEl>
                                          <p:spTgt spid="1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1" end="1"/>
                                            </p:txEl>
                                          </p:spTgt>
                                        </p:tgtEl>
                                        <p:attrNameLst>
                                          <p:attrName>style.visibility</p:attrName>
                                        </p:attrNameLst>
                                      </p:cBhvr>
                                      <p:to>
                                        <p:strVal val="visible"/>
                                      </p:to>
                                    </p:set>
                                    <p:animEffect transition="in" filter="fade">
                                      <p:cBhvr>
                                        <p:cTn id="17" dur="500"/>
                                        <p:tgtEl>
                                          <p:spTgt spid="158">
                                            <p:txEl>
                                              <p:pRg st="1" end="1"/>
                                            </p:txEl>
                                          </p:spTgt>
                                        </p:tgtEl>
                                      </p:cBhvr>
                                    </p:animEffect>
                                  </p:childTnLst>
                                </p:cTn>
                              </p:par>
                              <p:par>
                                <p:cTn id="18" presetID="10" presetClass="entr" presetSubtype="0" fill="hold" nodeType="withEffect">
                                  <p:stCondLst>
                                    <p:cond delay="1000"/>
                                  </p:stCondLst>
                                  <p:childTnLst>
                                    <p:set>
                                      <p:cBhvr>
                                        <p:cTn id="19" dur="1" fill="hold">
                                          <p:stCondLst>
                                            <p:cond delay="0"/>
                                          </p:stCondLst>
                                        </p:cTn>
                                        <p:tgtEl>
                                          <p:spTgt spid="159"/>
                                        </p:tgtEl>
                                        <p:attrNameLst>
                                          <p:attrName>style.visibility</p:attrName>
                                        </p:attrNameLst>
                                      </p:cBhvr>
                                      <p:to>
                                        <p:strVal val="visible"/>
                                      </p:to>
                                    </p:set>
                                    <p:animEffect transition="in" filter="fade">
                                      <p:cBhvr>
                                        <p:cTn id="20"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VARIOUS WAYS TO VIEW DOCUMENT</a:t>
            </a:r>
            <a:endParaRPr/>
          </a:p>
        </p:txBody>
      </p:sp>
      <p:sp>
        <p:nvSpPr>
          <p:cNvPr id="166" name="Google Shape;166;p18"/>
          <p:cNvSpPr txBox="1"/>
          <p:nvPr/>
        </p:nvSpPr>
        <p:spPr>
          <a:xfrm>
            <a:off x="94814" y="2441470"/>
            <a:ext cx="11900262" cy="3880955"/>
          </a:xfrm>
          <a:prstGeom prst="rect">
            <a:avLst/>
          </a:prstGeom>
          <a:noFill/>
          <a:ln>
            <a:noFill/>
          </a:ln>
        </p:spPr>
        <p:txBody>
          <a:bodyPr spcFirstLastPara="1" wrap="square" lIns="91425" tIns="45700" rIns="91425" bIns="45700" anchor="t" anchorCtr="0">
            <a:noAutofit/>
          </a:bodyPr>
          <a:lstStyle/>
          <a:p>
            <a:pPr marL="514350" marR="0" lvl="0" indent="-514350" algn="just" rtl="0">
              <a:spcBef>
                <a:spcPts val="0"/>
              </a:spcBef>
              <a:spcAft>
                <a:spcPts val="0"/>
              </a:spcAft>
              <a:buClr>
                <a:schemeClr val="dk1"/>
              </a:buClr>
              <a:buSzPts val="3200"/>
              <a:buFont typeface="Calibri"/>
              <a:buAutoNum type="alphaUcPeriod" startAt="2"/>
            </a:pPr>
            <a:r>
              <a:rPr lang="en-US" sz="3200" b="1">
                <a:solidFill>
                  <a:schemeClr val="dk1"/>
                </a:solidFill>
                <a:latin typeface="Calibri"/>
                <a:ea typeface="Calibri"/>
                <a:cs typeface="Calibri"/>
                <a:sym typeface="Calibri"/>
              </a:rPr>
              <a:t>Print Layout view</a:t>
            </a:r>
            <a:r>
              <a:rPr lang="en-US" sz="3200">
                <a:solidFill>
                  <a:schemeClr val="dk1"/>
                </a:solidFill>
                <a:latin typeface="Calibri"/>
                <a:ea typeface="Calibri"/>
                <a:cs typeface="Calibri"/>
                <a:sym typeface="Calibri"/>
              </a:rPr>
              <a:t> displays pages exactly as they will appear when printed. This is the default document view in Word. It shows what the document will look like on the printed page. </a:t>
            </a:r>
            <a:endParaRPr sz="3000" b="1">
              <a:solidFill>
                <a:schemeClr val="dk1"/>
              </a:solidFill>
              <a:latin typeface="Calibri"/>
              <a:ea typeface="Calibri"/>
              <a:cs typeface="Calibri"/>
              <a:sym typeface="Calibri"/>
            </a:endParaRPr>
          </a:p>
        </p:txBody>
      </p:sp>
      <p:pic>
        <p:nvPicPr>
          <p:cNvPr id="167" name="Google Shape;167;p18"/>
          <p:cNvPicPr preferRelativeResize="0"/>
          <p:nvPr/>
        </p:nvPicPr>
        <p:blipFill rotWithShape="1">
          <a:blip r:embed="rId3">
            <a:alphaModFix/>
          </a:blip>
          <a:srcRect/>
          <a:stretch/>
        </p:blipFill>
        <p:spPr>
          <a:xfrm>
            <a:off x="655318" y="4381947"/>
            <a:ext cx="9899469" cy="146975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animEffect transition="in" filter="fade">
                                      <p:cBhvr>
                                        <p:cTn id="7" dur="500"/>
                                        <p:tgtEl>
                                          <p:spTgt spid="1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6">
                                            <p:txEl>
                                              <p:pRg st="0" end="0"/>
                                            </p:txEl>
                                          </p:spTgt>
                                        </p:tgtEl>
                                        <p:attrNameLst>
                                          <p:attrName>style.visibility</p:attrName>
                                        </p:attrNameLst>
                                      </p:cBhvr>
                                      <p:to>
                                        <p:strVal val="visible"/>
                                      </p:to>
                                    </p:set>
                                    <p:animEffect transition="in" filter="fade">
                                      <p:cBhvr>
                                        <p:cTn id="12" dur="500"/>
                                        <p:tgtEl>
                                          <p:spTgt spid="166">
                                            <p:txEl>
                                              <p:pRg st="0" end="0"/>
                                            </p:txEl>
                                          </p:spTgt>
                                        </p:tgtEl>
                                      </p:cBhvr>
                                    </p:animEffect>
                                  </p:childTnLst>
                                </p:cTn>
                              </p:par>
                              <p:par>
                                <p:cTn id="13" presetID="10" presetClass="entr" presetSubtype="0" fill="hold" nodeType="withEffect">
                                  <p:stCondLst>
                                    <p:cond delay="1000"/>
                                  </p:stCondLst>
                                  <p:childTnLst>
                                    <p:set>
                                      <p:cBhvr>
                                        <p:cTn id="14" dur="1" fill="hold">
                                          <p:stCondLst>
                                            <p:cond delay="0"/>
                                          </p:stCondLst>
                                        </p:cTn>
                                        <p:tgtEl>
                                          <p:spTgt spid="167"/>
                                        </p:tgtEl>
                                        <p:attrNameLst>
                                          <p:attrName>style.visibility</p:attrName>
                                        </p:attrNameLst>
                                      </p:cBhvr>
                                      <p:to>
                                        <p:strVal val="visible"/>
                                      </p:to>
                                    </p:set>
                                    <p:animEffect transition="in" filter="fade">
                                      <p:cBhvr>
                                        <p:cTn id="15"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VARIOUS WAYS TO VIEW DOCUMENT</a:t>
            </a:r>
            <a:endParaRPr/>
          </a:p>
        </p:txBody>
      </p:sp>
      <p:sp>
        <p:nvSpPr>
          <p:cNvPr id="174" name="Google Shape;174;p19"/>
          <p:cNvSpPr txBox="1"/>
          <p:nvPr/>
        </p:nvSpPr>
        <p:spPr>
          <a:xfrm>
            <a:off x="94814" y="2441470"/>
            <a:ext cx="11900262" cy="3880955"/>
          </a:xfrm>
          <a:prstGeom prst="rect">
            <a:avLst/>
          </a:prstGeom>
          <a:noFill/>
          <a:ln>
            <a:noFill/>
          </a:ln>
        </p:spPr>
        <p:txBody>
          <a:bodyPr spcFirstLastPara="1" wrap="square" lIns="91425" tIns="45700" rIns="91425" bIns="45700" anchor="t" anchorCtr="0">
            <a:noAutofit/>
          </a:bodyPr>
          <a:lstStyle/>
          <a:p>
            <a:pPr marL="514350" marR="0" lvl="0" indent="-514350" algn="just" rtl="0">
              <a:spcBef>
                <a:spcPts val="0"/>
              </a:spcBef>
              <a:spcAft>
                <a:spcPts val="0"/>
              </a:spcAft>
              <a:buClr>
                <a:schemeClr val="dk1"/>
              </a:buClr>
              <a:buSzPts val="3200"/>
              <a:buFont typeface="Calibri"/>
              <a:buAutoNum type="alphaUcPeriod" startAt="3"/>
            </a:pPr>
            <a:r>
              <a:rPr lang="en-US" sz="3200" b="1">
                <a:solidFill>
                  <a:schemeClr val="dk1"/>
                </a:solidFill>
                <a:latin typeface="Calibri"/>
                <a:ea typeface="Calibri"/>
                <a:cs typeface="Calibri"/>
                <a:sym typeface="Calibri"/>
              </a:rPr>
              <a:t>Web Layout view</a:t>
            </a:r>
            <a:r>
              <a:rPr lang="en-US" sz="3200">
                <a:solidFill>
                  <a:schemeClr val="dk1"/>
                </a:solidFill>
                <a:latin typeface="Calibri"/>
                <a:ea typeface="Calibri"/>
                <a:cs typeface="Calibri"/>
                <a:sym typeface="Calibri"/>
              </a:rPr>
              <a:t> shows how a document appears when viewed by a Web browser. This view displays the document as a webpage, which can be helpful if you’re using Word to publish content online.</a:t>
            </a:r>
            <a:endParaRPr sz="3000" b="1">
              <a:solidFill>
                <a:schemeClr val="dk1"/>
              </a:solidFill>
              <a:latin typeface="Calibri"/>
              <a:ea typeface="Calibri"/>
              <a:cs typeface="Calibri"/>
              <a:sym typeface="Calibri"/>
            </a:endParaRPr>
          </a:p>
        </p:txBody>
      </p:sp>
      <p:pic>
        <p:nvPicPr>
          <p:cNvPr id="175" name="Google Shape;175;p19"/>
          <p:cNvPicPr preferRelativeResize="0"/>
          <p:nvPr/>
        </p:nvPicPr>
        <p:blipFill rotWithShape="1">
          <a:blip r:embed="rId3">
            <a:alphaModFix/>
          </a:blip>
          <a:srcRect/>
          <a:stretch/>
        </p:blipFill>
        <p:spPr>
          <a:xfrm>
            <a:off x="951518" y="4564829"/>
            <a:ext cx="10186851" cy="175759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Effect transition="in" filter="fade">
                                      <p:cBhvr>
                                        <p:cTn id="7" dur="500"/>
                                        <p:tgtEl>
                                          <p:spTgt spid="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xEl>
                                              <p:pRg st="0" end="0"/>
                                            </p:txEl>
                                          </p:spTgt>
                                        </p:tgtEl>
                                        <p:attrNameLst>
                                          <p:attrName>style.visibility</p:attrName>
                                        </p:attrNameLst>
                                      </p:cBhvr>
                                      <p:to>
                                        <p:strVal val="visible"/>
                                      </p:to>
                                    </p:set>
                                    <p:animEffect transition="in" filter="fade">
                                      <p:cBhvr>
                                        <p:cTn id="12" dur="500"/>
                                        <p:tgtEl>
                                          <p:spTgt spid="174">
                                            <p:txEl>
                                              <p:pRg st="0" end="0"/>
                                            </p:txEl>
                                          </p:spTgt>
                                        </p:tgtEl>
                                      </p:cBhvr>
                                    </p:animEffect>
                                  </p:childTnLst>
                                </p:cTn>
                              </p:par>
                              <p:par>
                                <p:cTn id="13" presetID="10" presetClass="entr" presetSubtype="0" fill="hold" nodeType="withEffect">
                                  <p:stCondLst>
                                    <p:cond delay="1000"/>
                                  </p:stCondLst>
                                  <p:childTnLst>
                                    <p:set>
                                      <p:cBhvr>
                                        <p:cTn id="14" dur="1" fill="hold">
                                          <p:stCondLst>
                                            <p:cond delay="0"/>
                                          </p:stCondLst>
                                        </p:cTn>
                                        <p:tgtEl>
                                          <p:spTgt spid="175"/>
                                        </p:tgtEl>
                                        <p:attrNameLst>
                                          <p:attrName>style.visibility</p:attrName>
                                        </p:attrNameLst>
                                      </p:cBhvr>
                                      <p:to>
                                        <p:strVal val="visible"/>
                                      </p:to>
                                    </p:set>
                                    <p:animEffect transition="in" filter="fade">
                                      <p:cBhvr>
                                        <p:cTn id="15"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p:nvPr/>
        </p:nvSpPr>
        <p:spPr>
          <a:xfrm>
            <a:off x="94813" y="1853639"/>
            <a:ext cx="11900263" cy="44426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0"/>
              <a:buFont typeface="Arial"/>
              <a:buNone/>
            </a:pPr>
            <a:r>
              <a:rPr lang="en-US" sz="3000" b="1" dirty="0">
                <a:solidFill>
                  <a:schemeClr val="dk1"/>
                </a:solidFill>
                <a:latin typeface="Federo"/>
                <a:ea typeface="Federo"/>
                <a:cs typeface="Federo"/>
                <a:sym typeface="Federo"/>
              </a:rPr>
              <a:t>MICROSOFT WORD</a:t>
            </a:r>
            <a:endParaRPr sz="3000" b="1" dirty="0">
              <a:solidFill>
                <a:schemeClr val="dk1"/>
              </a:solidFill>
              <a:latin typeface="Federo"/>
              <a:ea typeface="Federo"/>
              <a:cs typeface="Federo"/>
              <a:sym typeface="Federo"/>
            </a:endParaRPr>
          </a:p>
          <a:p>
            <a:pPr marL="0" marR="0" lvl="0" indent="0" algn="just" rtl="0">
              <a:spcBef>
                <a:spcPts val="640"/>
              </a:spcBef>
              <a:spcAft>
                <a:spcPts val="0"/>
              </a:spcAft>
              <a:buClr>
                <a:schemeClr val="dk1"/>
              </a:buClr>
              <a:buSzPts val="3200"/>
              <a:buFont typeface="Arial"/>
              <a:buNone/>
            </a:pPr>
            <a:r>
              <a:rPr lang="en-US" sz="3200" dirty="0">
                <a:solidFill>
                  <a:schemeClr val="dk1"/>
                </a:solidFill>
                <a:latin typeface="Calibri"/>
                <a:ea typeface="Calibri"/>
                <a:cs typeface="Calibri"/>
                <a:sym typeface="Calibri"/>
              </a:rPr>
              <a:t>	- Is a word processing program that lets you make letters, resumes, and many other types of documents. </a:t>
            </a:r>
            <a:endParaRPr sz="3200" dirty="0">
              <a:solidFill>
                <a:schemeClr val="dk1"/>
              </a:solidFill>
              <a:latin typeface="Calibri"/>
              <a:ea typeface="Calibri"/>
              <a:cs typeface="Calibri"/>
              <a:sym typeface="Calibri"/>
            </a:endParaRPr>
          </a:p>
          <a:p>
            <a:pPr marL="0" marR="0" lvl="0" indent="0" algn="just" rtl="0">
              <a:spcBef>
                <a:spcPts val="640"/>
              </a:spcBef>
              <a:spcAft>
                <a:spcPts val="0"/>
              </a:spcAft>
              <a:buClr>
                <a:schemeClr val="dk1"/>
              </a:buClr>
              <a:buSzPts val="3200"/>
              <a:buFont typeface="Arial"/>
              <a:buNone/>
            </a:pPr>
            <a:r>
              <a:rPr lang="en-US" sz="3200" dirty="0">
                <a:solidFill>
                  <a:schemeClr val="dk1"/>
                </a:solidFill>
                <a:latin typeface="Calibri"/>
                <a:ea typeface="Calibri"/>
                <a:cs typeface="Calibri"/>
                <a:sym typeface="Calibri"/>
              </a:rPr>
              <a:t>	</a:t>
            </a:r>
            <a:r>
              <a:rPr lang="en-US" sz="3200" b="1" dirty="0">
                <a:solidFill>
                  <a:schemeClr val="dk1"/>
                </a:solidFill>
                <a:latin typeface="Calibri"/>
                <a:ea typeface="Calibri"/>
                <a:cs typeface="Calibri"/>
                <a:sym typeface="Calibri"/>
              </a:rPr>
              <a:t>- </a:t>
            </a:r>
            <a:r>
              <a:rPr lang="en-US" sz="3200" dirty="0">
                <a:solidFill>
                  <a:schemeClr val="dk1"/>
                </a:solidFill>
                <a:latin typeface="Calibri"/>
                <a:ea typeface="Calibri"/>
                <a:cs typeface="Calibri"/>
                <a:sym typeface="Calibri"/>
              </a:rPr>
              <a:t>Part</a:t>
            </a:r>
            <a:r>
              <a:rPr lang="en-US" sz="3200" b="1" dirty="0">
                <a:solidFill>
                  <a:schemeClr val="dk1"/>
                </a:solidFill>
                <a:latin typeface="Calibri"/>
                <a:ea typeface="Calibri"/>
                <a:cs typeface="Calibri"/>
                <a:sym typeface="Calibri"/>
              </a:rPr>
              <a:t> </a:t>
            </a:r>
            <a:r>
              <a:rPr lang="en-US" sz="3200" dirty="0">
                <a:solidFill>
                  <a:schemeClr val="dk1"/>
                </a:solidFill>
                <a:latin typeface="Calibri"/>
                <a:ea typeface="Calibri"/>
                <a:cs typeface="Calibri"/>
                <a:sym typeface="Calibri"/>
              </a:rPr>
              <a:t>of the Microsoft Office productivity software suite. </a:t>
            </a:r>
            <a:endParaRPr sz="3200" dirty="0">
              <a:solidFill>
                <a:schemeClr val="dk1"/>
              </a:solidFill>
              <a:latin typeface="Calibri"/>
              <a:ea typeface="Calibri"/>
              <a:cs typeface="Calibri"/>
              <a:sym typeface="Calibri"/>
            </a:endParaRPr>
          </a:p>
          <a:p>
            <a:pPr marL="0" marR="0" lvl="0" indent="0" algn="just" rtl="0">
              <a:spcBef>
                <a:spcPts val="640"/>
              </a:spcBef>
              <a:spcAft>
                <a:spcPts val="0"/>
              </a:spcAft>
              <a:buClr>
                <a:schemeClr val="dk1"/>
              </a:buClr>
              <a:buSzPts val="3200"/>
              <a:buFont typeface="Arial"/>
              <a:buNone/>
            </a:pPr>
            <a:r>
              <a:rPr lang="en-US" sz="3200" b="1" dirty="0">
                <a:solidFill>
                  <a:schemeClr val="dk1"/>
                </a:solidFill>
                <a:latin typeface="Calibri"/>
                <a:ea typeface="Calibri"/>
                <a:cs typeface="Calibri"/>
                <a:sym typeface="Calibri"/>
              </a:rPr>
              <a:t>	- </a:t>
            </a:r>
            <a:r>
              <a:rPr lang="en-US" sz="3200" dirty="0">
                <a:solidFill>
                  <a:schemeClr val="dk1"/>
                </a:solidFill>
                <a:latin typeface="Calibri"/>
                <a:ea typeface="Calibri"/>
                <a:cs typeface="Calibri"/>
                <a:sym typeface="Calibri"/>
              </a:rPr>
              <a:t>Was first released in 1983, and since then, it has been changed many times.</a:t>
            </a:r>
            <a:endParaRPr sz="32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fade">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fade">
                                      <p:cBhvr>
                                        <p:cTn id="17" dur="500"/>
                                        <p:tgtEl>
                                          <p:spTgt spid="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xEl>
                                              <p:pRg st="3" end="3"/>
                                            </p:txEl>
                                          </p:spTgt>
                                        </p:tgtEl>
                                        <p:attrNameLst>
                                          <p:attrName>style.visibility</p:attrName>
                                        </p:attrNameLst>
                                      </p:cBhvr>
                                      <p:to>
                                        <p:strVal val="visible"/>
                                      </p:to>
                                    </p:set>
                                    <p:animEffect transition="in" filter="fade">
                                      <p:cBhvr>
                                        <p:cTn id="22" dur="500"/>
                                        <p:tgtEl>
                                          <p:spTgt spid="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0" y="1774411"/>
            <a:ext cx="12192000" cy="69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500"/>
              <a:buFont typeface="Arial"/>
              <a:buNone/>
            </a:pPr>
            <a:r>
              <a:rPr lang="en-US" sz="3500" b="1">
                <a:solidFill>
                  <a:schemeClr val="dk1"/>
                </a:solidFill>
                <a:latin typeface="Federo"/>
                <a:ea typeface="Federo"/>
                <a:cs typeface="Federo"/>
                <a:sym typeface="Federo"/>
              </a:rPr>
              <a:t>REFERENCES</a:t>
            </a:r>
            <a:endParaRPr sz="3500" b="1">
              <a:solidFill>
                <a:schemeClr val="dk1"/>
              </a:solidFill>
              <a:latin typeface="Federo"/>
              <a:ea typeface="Federo"/>
              <a:cs typeface="Federo"/>
              <a:sym typeface="Federo"/>
            </a:endParaRPr>
          </a:p>
        </p:txBody>
      </p:sp>
      <p:sp>
        <p:nvSpPr>
          <p:cNvPr id="181" name="Google Shape;181;p20"/>
          <p:cNvSpPr txBox="1"/>
          <p:nvPr/>
        </p:nvSpPr>
        <p:spPr>
          <a:xfrm>
            <a:off x="26125" y="2211151"/>
            <a:ext cx="11965577" cy="371030"/>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3000"/>
              <a:buFont typeface="Arial"/>
              <a:buNone/>
            </a:pPr>
            <a:r>
              <a:rPr lang="en-US" sz="3000" b="1">
                <a:solidFill>
                  <a:schemeClr val="dk1"/>
                </a:solidFill>
                <a:latin typeface="Calibri"/>
                <a:ea typeface="Calibri"/>
                <a:cs typeface="Calibri"/>
                <a:sym typeface="Calibri"/>
              </a:rPr>
              <a:t>Website:</a:t>
            </a:r>
            <a:endParaRPr/>
          </a:p>
          <a:p>
            <a:pPr marL="457200" marR="0" lvl="0" indent="-457200" algn="just" rtl="0">
              <a:spcBef>
                <a:spcPts val="4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Fungsi Motherboard Processor Memori Dan Harddisk | Computer hardware, Computer hardware store, Computer Pinterest. </a:t>
            </a:r>
            <a:r>
              <a:rPr lang="en-US" sz="2000" u="sng">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https://www.pinterest.ph/pin/88594317657692933/?mt=login</a:t>
            </a:r>
            <a:endParaRPr sz="2000">
              <a:solidFill>
                <a:schemeClr val="dk1"/>
              </a:solidFill>
              <a:latin typeface="Calibri"/>
              <a:ea typeface="Calibri"/>
              <a:cs typeface="Calibri"/>
              <a:sym typeface="Calibri"/>
            </a:endParaRPr>
          </a:p>
          <a:p>
            <a:pPr marL="457200" marR="0" lvl="0" indent="-457200" algn="just" rtl="0">
              <a:spcBef>
                <a:spcPts val="4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Unit 4 - Hardware &amp; Ergo - Davids BTA30 Portfolio 2016 Sites.google.com. </a:t>
            </a:r>
            <a:r>
              <a:rPr lang="en-US" sz="2000" u="sng">
                <a:solidFill>
                  <a:schemeClr val="dk1"/>
                </a:solidFill>
                <a:latin typeface="Calibri"/>
                <a:ea typeface="Calibri"/>
                <a:cs typeface="Calibri"/>
                <a:sym typeface="Calib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https://sites.google.com/site/davidsbtaportfolio/unit-4---hardware-ergo</a:t>
            </a:r>
            <a:r>
              <a:rPr lang="en-US" sz="2000">
                <a:solidFill>
                  <a:schemeClr val="dk1"/>
                </a:solidFill>
                <a:latin typeface="Calibri"/>
                <a:ea typeface="Calibri"/>
                <a:cs typeface="Calibri"/>
                <a:sym typeface="Calibri"/>
              </a:rPr>
              <a:t>. </a:t>
            </a:r>
            <a:endParaRPr/>
          </a:p>
          <a:p>
            <a:pPr marL="457200" marR="0" lvl="0" indent="-457200" algn="just" rtl="0">
              <a:spcBef>
                <a:spcPts val="4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Computer Software Icon #229946 - Free Icons Library. Icon-library.com. </a:t>
            </a:r>
            <a:r>
              <a:rPr lang="en-US" sz="2000" u="sng">
                <a:solidFill>
                  <a:schemeClr val="dk1"/>
                </a:solidFill>
                <a:latin typeface="Calibri"/>
                <a:ea typeface="Calibri"/>
                <a:cs typeface="Calibri"/>
                <a:sym typeface="Calibri"/>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https://icon-library.com/icon/computer-software-icon-14.html</a:t>
            </a:r>
            <a:endParaRPr sz="2000">
              <a:solidFill>
                <a:schemeClr val="dk1"/>
              </a:solidFill>
              <a:latin typeface="Calibri"/>
              <a:ea typeface="Calibri"/>
              <a:cs typeface="Calibri"/>
              <a:sym typeface="Calibri"/>
            </a:endParaRPr>
          </a:p>
          <a:p>
            <a:pPr marL="457200" marR="0" lvl="0" indent="-457200" algn="just" rtl="0">
              <a:spcBef>
                <a:spcPts val="400"/>
              </a:spcBef>
              <a:spcAft>
                <a:spcPts val="0"/>
              </a:spcAft>
              <a:buClr>
                <a:srgbClr val="888888"/>
              </a:buClr>
              <a:buSzPts val="2000"/>
              <a:buFont typeface="Noto Sans Symbols"/>
              <a:buChar char="✔"/>
            </a:pPr>
            <a:r>
              <a:rPr lang="en-US" sz="2000" u="sng">
                <a:solidFill>
                  <a:srgbClr val="888888"/>
                </a:solidFill>
                <a:latin typeface="Calibri"/>
                <a:ea typeface="Calibri"/>
                <a:cs typeface="Calibri"/>
                <a:sym typeface="Calibri"/>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https://edu.gcfglobal.org/en/word2016/understanding-onedrive/1/</a:t>
            </a:r>
            <a:endParaRPr sz="2000" u="sng">
              <a:solidFill>
                <a:srgbClr val="888888"/>
              </a:solidFill>
              <a:latin typeface="Calibri"/>
              <a:ea typeface="Calibri"/>
              <a:cs typeface="Calibri"/>
              <a:sym typeface="Calibri"/>
            </a:endParaRPr>
          </a:p>
          <a:p>
            <a:pPr marL="457200" marR="0" lvl="0" indent="-457200" algn="just" rtl="0">
              <a:spcBef>
                <a:spcPts val="400"/>
              </a:spcBef>
              <a:spcAft>
                <a:spcPts val="0"/>
              </a:spcAft>
              <a:buClr>
                <a:schemeClr val="dk1"/>
              </a:buClr>
              <a:buSzPts val="2000"/>
              <a:buFont typeface="Noto Sans Symbols"/>
              <a:buChar char="✔"/>
            </a:pPr>
            <a:r>
              <a:rPr lang="en-US" sz="2000" u="sng">
                <a:solidFill>
                  <a:schemeClr val="dk1"/>
                </a:solidFill>
                <a:latin typeface="Calibri"/>
                <a:ea typeface="Calibri"/>
                <a:cs typeface="Calibri"/>
                <a:sym typeface="Calibri"/>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https://www.rapidtables.com/code/text/ascii-table.html</a:t>
            </a:r>
            <a:endParaRPr sz="2000">
              <a:solidFill>
                <a:schemeClr val="dk1"/>
              </a:solidFill>
              <a:latin typeface="Calibri"/>
              <a:ea typeface="Calibri"/>
              <a:cs typeface="Calibri"/>
              <a:sym typeface="Calibri"/>
            </a:endParaRPr>
          </a:p>
          <a:p>
            <a:pPr marL="457200" marR="0" lvl="0" indent="-457200" algn="just" rtl="0">
              <a:spcBef>
                <a:spcPts val="400"/>
              </a:spcBef>
              <a:spcAft>
                <a:spcPts val="0"/>
              </a:spcAft>
              <a:buClr>
                <a:schemeClr val="dk1"/>
              </a:buClr>
              <a:buSzPts val="2000"/>
              <a:buFont typeface="Noto Sans Symbols"/>
              <a:buChar char="✔"/>
            </a:pPr>
            <a:r>
              <a:rPr lang="en-US" sz="2000" u="sng">
                <a:solidFill>
                  <a:schemeClr val="dk1"/>
                </a:solidFill>
                <a:latin typeface="Calibri"/>
                <a:ea typeface="Calibri"/>
                <a:cs typeface="Calibri"/>
                <a:sym typeface="Calibri"/>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https://www.vskills.in/certification/tutorial/ms-word-interface-and-editing-document/</a:t>
            </a:r>
            <a:endParaRPr sz="2000">
              <a:solidFill>
                <a:schemeClr val="dk1"/>
              </a:solidFill>
              <a:latin typeface="Calibri"/>
              <a:ea typeface="Calibri"/>
              <a:cs typeface="Calibri"/>
              <a:sym typeface="Calibri"/>
            </a:endParaRPr>
          </a:p>
          <a:p>
            <a:pPr marL="457200" marR="0" lvl="0" indent="-457200" algn="just" rtl="0">
              <a:spcBef>
                <a:spcPts val="400"/>
              </a:spcBef>
              <a:spcAft>
                <a:spcPts val="0"/>
              </a:spcAft>
              <a:buClr>
                <a:schemeClr val="dk1"/>
              </a:buClr>
              <a:buSzPts val="2000"/>
              <a:buFont typeface="Noto Sans Symbols"/>
              <a:buChar char="✔"/>
            </a:pPr>
            <a:r>
              <a:rPr lang="en-US" sz="2000" u="sng">
                <a:solidFill>
                  <a:schemeClr val="dk1"/>
                </a:solidFill>
                <a:latin typeface="Calibri"/>
                <a:ea typeface="Calibri"/>
                <a:cs typeface="Calibri"/>
                <a:sym typeface="Calibri"/>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https://itsourcecode.com/ms-word/ms-word-window-explore-its-features/</a:t>
            </a:r>
            <a:endParaRPr sz="2000">
              <a:solidFill>
                <a:schemeClr val="dk1"/>
              </a:solidFill>
              <a:latin typeface="Calibri"/>
              <a:ea typeface="Calibri"/>
              <a:cs typeface="Calibri"/>
              <a:sym typeface="Calibri"/>
            </a:endParaRPr>
          </a:p>
          <a:p>
            <a:pPr marL="0" marR="0" lvl="0" indent="0" algn="just" rtl="0">
              <a:spcBef>
                <a:spcPts val="360"/>
              </a:spcBef>
              <a:spcAft>
                <a:spcPts val="0"/>
              </a:spcAft>
              <a:buClr>
                <a:srgbClr val="888888"/>
              </a:buClr>
              <a:buSzPts val="1800"/>
              <a:buFont typeface="Arial"/>
              <a:buNone/>
            </a:pPr>
            <a:endParaRPr sz="1800">
              <a:solidFill>
                <a:srgbClr val="888888"/>
              </a:solidFill>
              <a:latin typeface="Calibri"/>
              <a:ea typeface="Calibri"/>
              <a:cs typeface="Calibri"/>
              <a:sym typeface="Calibri"/>
            </a:endParaRPr>
          </a:p>
          <a:p>
            <a:pPr marL="457200" marR="0" lvl="0" indent="-342900" algn="just" rtl="0">
              <a:spcBef>
                <a:spcPts val="360"/>
              </a:spcBef>
              <a:spcAft>
                <a:spcPts val="0"/>
              </a:spcAft>
              <a:buClr>
                <a:srgbClr val="888888"/>
              </a:buClr>
              <a:buSzPts val="1800"/>
              <a:buFont typeface="Noto Sans Symbols"/>
              <a:buNone/>
            </a:pPr>
            <a:endParaRPr sz="1800">
              <a:solidFill>
                <a:schemeClr val="dk1"/>
              </a:solidFill>
              <a:latin typeface="Calibri"/>
              <a:ea typeface="Calibri"/>
              <a:cs typeface="Calibri"/>
              <a:sym typeface="Calibri"/>
            </a:endParaRPr>
          </a:p>
          <a:p>
            <a:pPr marL="457200" marR="0" lvl="0" indent="-342900" algn="just" rtl="0">
              <a:spcBef>
                <a:spcPts val="360"/>
              </a:spcBef>
              <a:spcAft>
                <a:spcPts val="0"/>
              </a:spcAft>
              <a:buClr>
                <a:srgbClr val="888888"/>
              </a:buClr>
              <a:buSzPts val="1800"/>
              <a:buFont typeface="Noto Sans Symbols"/>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104133" y="3616274"/>
            <a:ext cx="12296133" cy="69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500"/>
              <a:buFont typeface="Arial"/>
              <a:buNone/>
            </a:pPr>
            <a:r>
              <a:rPr lang="en-US" sz="3500" b="1">
                <a:solidFill>
                  <a:schemeClr val="dk1"/>
                </a:solidFill>
                <a:latin typeface="Federo"/>
                <a:ea typeface="Federo"/>
                <a:cs typeface="Federo"/>
                <a:sym typeface="Federo"/>
              </a:rPr>
              <a:t> --- END ---</a:t>
            </a:r>
            <a:endParaRPr sz="3500" b="1">
              <a:solidFill>
                <a:schemeClr val="dk1"/>
              </a:solidFill>
              <a:latin typeface="Federo"/>
              <a:ea typeface="Federo"/>
              <a:cs typeface="Federo"/>
              <a:sym typeface="Feder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3"/>
          <p:cNvSpPr txBox="1"/>
          <p:nvPr/>
        </p:nvSpPr>
        <p:spPr>
          <a:xfrm>
            <a:off x="94813" y="1853639"/>
            <a:ext cx="11900263" cy="444265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STEPS ON HOW TO START MS WORD</a:t>
            </a:r>
            <a:endParaRPr/>
          </a:p>
          <a:p>
            <a:pPr marL="0" marR="0" lvl="0" indent="0" algn="just" rtl="0">
              <a:spcBef>
                <a:spcPts val="640"/>
              </a:spcBef>
              <a:spcAft>
                <a:spcPts val="0"/>
              </a:spcAft>
              <a:buClr>
                <a:schemeClr val="dk1"/>
              </a:buClr>
              <a:buSzPts val="3200"/>
              <a:buFont typeface="Arial"/>
              <a:buNone/>
            </a:pPr>
            <a:r>
              <a:rPr lang="en-US" sz="3200">
                <a:solidFill>
                  <a:schemeClr val="dk1"/>
                </a:solidFill>
                <a:latin typeface="Calibri"/>
                <a:ea typeface="Calibri"/>
                <a:cs typeface="Calibri"/>
                <a:sym typeface="Calibri"/>
              </a:rPr>
              <a:t>Step 1 − Click the Start button.</a:t>
            </a:r>
            <a:endParaRPr/>
          </a:p>
        </p:txBody>
      </p:sp>
      <p:pic>
        <p:nvPicPr>
          <p:cNvPr id="48" name="Google Shape;48;p3"/>
          <p:cNvPicPr preferRelativeResize="0"/>
          <p:nvPr/>
        </p:nvPicPr>
        <p:blipFill rotWithShape="1">
          <a:blip r:embed="rId3">
            <a:alphaModFix/>
          </a:blip>
          <a:srcRect/>
          <a:stretch/>
        </p:blipFill>
        <p:spPr>
          <a:xfrm>
            <a:off x="1771513" y="3095489"/>
            <a:ext cx="7947253" cy="32008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500"/>
                                        <p:tgtEl>
                                          <p:spTgt spid="4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
                                            <p:txEl>
                                              <p:pRg st="1" end="1"/>
                                            </p:txEl>
                                          </p:spTgt>
                                        </p:tgtEl>
                                        <p:attrNameLst>
                                          <p:attrName>style.visibility</p:attrName>
                                        </p:attrNameLst>
                                      </p:cBhvr>
                                      <p:to>
                                        <p:strVal val="visible"/>
                                      </p:to>
                                    </p:set>
                                    <p:animEffect transition="in" filter="fade">
                                      <p:cBhvr>
                                        <p:cTn id="10" dur="500"/>
                                        <p:tgtEl>
                                          <p:spTgt spid="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txBox="1"/>
          <p:nvPr/>
        </p:nvSpPr>
        <p:spPr>
          <a:xfrm>
            <a:off x="94813" y="1853639"/>
            <a:ext cx="11900263" cy="444265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STEPS ON HOW TO START MS WORD</a:t>
            </a:r>
            <a:endParaRPr/>
          </a:p>
          <a:p>
            <a:pPr marL="0" marR="0" lvl="0" indent="0" algn="l" rtl="0">
              <a:spcBef>
                <a:spcPts val="640"/>
              </a:spcBef>
              <a:spcAft>
                <a:spcPts val="0"/>
              </a:spcAft>
              <a:buClr>
                <a:schemeClr val="dk1"/>
              </a:buClr>
              <a:buSzPts val="3200"/>
              <a:buFont typeface="Arial"/>
              <a:buNone/>
            </a:pPr>
            <a:r>
              <a:rPr lang="en-US" sz="3200">
                <a:solidFill>
                  <a:schemeClr val="dk1"/>
                </a:solidFill>
                <a:latin typeface="Calibri"/>
                <a:ea typeface="Calibri"/>
                <a:cs typeface="Calibri"/>
                <a:sym typeface="Calibri"/>
              </a:rPr>
              <a:t>Step 2− Search for Microsoft Office Word.</a:t>
            </a:r>
            <a:endParaRPr/>
          </a:p>
        </p:txBody>
      </p:sp>
      <p:pic>
        <p:nvPicPr>
          <p:cNvPr id="55" name="Google Shape;55;p4"/>
          <p:cNvPicPr preferRelativeResize="0"/>
          <p:nvPr/>
        </p:nvPicPr>
        <p:blipFill rotWithShape="1">
          <a:blip r:embed="rId3">
            <a:alphaModFix/>
          </a:blip>
          <a:srcRect/>
          <a:stretch/>
        </p:blipFill>
        <p:spPr>
          <a:xfrm>
            <a:off x="889861" y="3066007"/>
            <a:ext cx="9704116" cy="323028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xEl>
                                              <p:pRg st="1" end="1"/>
                                            </p:txEl>
                                          </p:spTgt>
                                        </p:tgtEl>
                                        <p:attrNameLst>
                                          <p:attrName>style.visibility</p:attrName>
                                        </p:attrNameLst>
                                      </p:cBhvr>
                                      <p:to>
                                        <p:strVal val="visible"/>
                                      </p:to>
                                    </p:set>
                                    <p:animEffect transition="in" filter="fade">
                                      <p:cBhvr>
                                        <p:cTn id="10" dur="500"/>
                                        <p:tgtEl>
                                          <p:spTgt spid="5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STEPS ON HOW TO START MS WORD</a:t>
            </a:r>
            <a:endParaRPr/>
          </a:p>
        </p:txBody>
      </p:sp>
      <p:sp>
        <p:nvSpPr>
          <p:cNvPr id="62" name="Google Shape;62;p5"/>
          <p:cNvSpPr txBox="1"/>
          <p:nvPr/>
        </p:nvSpPr>
        <p:spPr>
          <a:xfrm>
            <a:off x="94814" y="1853639"/>
            <a:ext cx="6541118" cy="444265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88888"/>
              </a:buClr>
              <a:buSzPts val="3200"/>
              <a:buFont typeface="Arial"/>
              <a:buNone/>
            </a:pPr>
            <a:endParaRPr sz="3200">
              <a:solidFill>
                <a:schemeClr val="dk1"/>
              </a:solidFill>
              <a:latin typeface="Calibri"/>
              <a:ea typeface="Calibri"/>
              <a:cs typeface="Calibri"/>
              <a:sym typeface="Calibri"/>
            </a:endParaRPr>
          </a:p>
          <a:p>
            <a:pPr marL="0" marR="0" lvl="0" indent="0" algn="just" rtl="0">
              <a:spcBef>
                <a:spcPts val="640"/>
              </a:spcBef>
              <a:spcAft>
                <a:spcPts val="0"/>
              </a:spcAft>
              <a:buClr>
                <a:schemeClr val="dk1"/>
              </a:buClr>
              <a:buSzPts val="3200"/>
              <a:buFont typeface="Arial"/>
              <a:buNone/>
            </a:pPr>
            <a:r>
              <a:rPr lang="en-US" sz="3200">
                <a:solidFill>
                  <a:schemeClr val="dk1"/>
                </a:solidFill>
                <a:latin typeface="Calibri"/>
                <a:ea typeface="Calibri"/>
                <a:cs typeface="Calibri"/>
                <a:sym typeface="Calibri"/>
              </a:rPr>
              <a:t>Step 3– After you see Microsoft Word from menu click it. This will launch the Microsoft Word application and you will see the following window. </a:t>
            </a:r>
            <a:endParaRPr/>
          </a:p>
        </p:txBody>
      </p:sp>
      <p:pic>
        <p:nvPicPr>
          <p:cNvPr id="63" name="Google Shape;63;p5"/>
          <p:cNvPicPr preferRelativeResize="0"/>
          <p:nvPr/>
        </p:nvPicPr>
        <p:blipFill rotWithShape="1">
          <a:blip r:embed="rId3">
            <a:alphaModFix/>
          </a:blip>
          <a:srcRect/>
          <a:stretch/>
        </p:blipFill>
        <p:spPr>
          <a:xfrm>
            <a:off x="6635932" y="2275795"/>
            <a:ext cx="5421085" cy="412500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6"/>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BASIC PARTS OF MS WORD WINDOW</a:t>
            </a:r>
            <a:endParaRPr/>
          </a:p>
        </p:txBody>
      </p:sp>
      <p:pic>
        <p:nvPicPr>
          <p:cNvPr id="70" name="Google Shape;70;p6"/>
          <p:cNvPicPr preferRelativeResize="0"/>
          <p:nvPr/>
        </p:nvPicPr>
        <p:blipFill rotWithShape="1">
          <a:blip r:embed="rId3">
            <a:alphaModFix/>
          </a:blip>
          <a:srcRect/>
          <a:stretch/>
        </p:blipFill>
        <p:spPr>
          <a:xfrm>
            <a:off x="339634" y="2390504"/>
            <a:ext cx="10985863" cy="395804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7"/>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BASIC PARTS OF MS WORD WINDOW AND ITS FUNCTIONS</a:t>
            </a:r>
            <a:endParaRPr/>
          </a:p>
        </p:txBody>
      </p:sp>
      <p:sp>
        <p:nvSpPr>
          <p:cNvPr id="77" name="Google Shape;77;p7"/>
          <p:cNvSpPr txBox="1"/>
          <p:nvPr/>
        </p:nvSpPr>
        <p:spPr>
          <a:xfrm>
            <a:off x="94814" y="2363092"/>
            <a:ext cx="11900262" cy="3880955"/>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3200"/>
              <a:buFont typeface="Noto Sans Symbols"/>
              <a:buChar char="⮚"/>
            </a:pPr>
            <a:r>
              <a:rPr lang="en-US" sz="3200" b="1">
                <a:solidFill>
                  <a:schemeClr val="dk1"/>
                </a:solidFill>
                <a:latin typeface="Calibri"/>
                <a:ea typeface="Calibri"/>
                <a:cs typeface="Calibri"/>
                <a:sym typeface="Calibri"/>
              </a:rPr>
              <a:t>File tab</a:t>
            </a:r>
            <a:r>
              <a:rPr lang="en-US" sz="3200">
                <a:solidFill>
                  <a:schemeClr val="dk1"/>
                </a:solidFill>
                <a:latin typeface="Calibri"/>
                <a:ea typeface="Calibri"/>
                <a:cs typeface="Calibri"/>
                <a:sym typeface="Calibri"/>
              </a:rPr>
              <a:t> is replaced in Office button. You can click it to see the back stage view. This is where you go to open or save a file, make a new document, print a document, or do anything else that has to do with files</a:t>
            </a:r>
            <a:endParaRPr sz="3200">
              <a:solidFill>
                <a:schemeClr val="dk1"/>
              </a:solidFill>
              <a:latin typeface="Calibri"/>
              <a:ea typeface="Calibri"/>
              <a:cs typeface="Calibri"/>
              <a:sym typeface="Calibri"/>
            </a:endParaRPr>
          </a:p>
        </p:txBody>
      </p:sp>
      <p:pic>
        <p:nvPicPr>
          <p:cNvPr id="78" name="Google Shape;78;p7"/>
          <p:cNvPicPr preferRelativeResize="0"/>
          <p:nvPr/>
        </p:nvPicPr>
        <p:blipFill rotWithShape="1">
          <a:blip r:embed="rId3">
            <a:alphaModFix/>
          </a:blip>
          <a:srcRect/>
          <a:stretch/>
        </p:blipFill>
        <p:spPr>
          <a:xfrm>
            <a:off x="2444932" y="3958046"/>
            <a:ext cx="7456714" cy="218149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xEl>
                                              <p:pRg st="0" end="0"/>
                                            </p:txEl>
                                          </p:spTgt>
                                        </p:tgtEl>
                                        <p:attrNameLst>
                                          <p:attrName>style.visibility</p:attrName>
                                        </p:attrNameLst>
                                      </p:cBhvr>
                                      <p:to>
                                        <p:strVal val="visible"/>
                                      </p:to>
                                    </p:set>
                                    <p:animEffect transition="in" filter="fade">
                                      <p:cBhvr>
                                        <p:cTn id="12" dur="500"/>
                                        <p:tgtEl>
                                          <p:spTgt spid="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8"/>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BASIC PARTS OF MS WORD WINDOW AND ITS FUNCTIONS</a:t>
            </a:r>
            <a:endParaRPr/>
          </a:p>
        </p:txBody>
      </p:sp>
      <p:sp>
        <p:nvSpPr>
          <p:cNvPr id="85" name="Google Shape;85;p8"/>
          <p:cNvSpPr txBox="1"/>
          <p:nvPr/>
        </p:nvSpPr>
        <p:spPr>
          <a:xfrm>
            <a:off x="94814" y="2363092"/>
            <a:ext cx="7599209" cy="3880955"/>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3200"/>
              <a:buFont typeface="Noto Sans Symbols"/>
              <a:buChar char="⮚"/>
            </a:pPr>
            <a:r>
              <a:rPr lang="en-US" sz="3200" b="1">
                <a:solidFill>
                  <a:schemeClr val="dk1"/>
                </a:solidFill>
                <a:latin typeface="Calibri"/>
                <a:ea typeface="Calibri"/>
                <a:cs typeface="Calibri"/>
                <a:sym typeface="Calibri"/>
              </a:rPr>
              <a:t>Quick Access Toolbar</a:t>
            </a:r>
            <a:r>
              <a:rPr lang="en-US" sz="3200">
                <a:solidFill>
                  <a:schemeClr val="dk1"/>
                </a:solidFill>
                <a:latin typeface="Calibri"/>
                <a:ea typeface="Calibri"/>
                <a:cs typeface="Calibri"/>
                <a:sym typeface="Calibri"/>
              </a:rPr>
              <a:t> is one of Microsoft most important parts. It is also at the top left corner of the screen, right above the File Tab. It is where the commands you use most often are kept. By default, it includes the Save, Undo, and Redo commands You can change the way this toolbar looks to suit your needs</a:t>
            </a:r>
            <a:endParaRPr sz="3200">
              <a:solidFill>
                <a:schemeClr val="dk1"/>
              </a:solidFill>
              <a:latin typeface="Calibri"/>
              <a:ea typeface="Calibri"/>
              <a:cs typeface="Calibri"/>
              <a:sym typeface="Calibri"/>
            </a:endParaRPr>
          </a:p>
        </p:txBody>
      </p:sp>
      <p:grpSp>
        <p:nvGrpSpPr>
          <p:cNvPr id="86" name="Google Shape;86;p8"/>
          <p:cNvGrpSpPr/>
          <p:nvPr/>
        </p:nvGrpSpPr>
        <p:grpSpPr>
          <a:xfrm>
            <a:off x="7866018" y="2237729"/>
            <a:ext cx="4129058" cy="2987414"/>
            <a:chOff x="7866018" y="2237729"/>
            <a:chExt cx="4129058" cy="2987414"/>
          </a:xfrm>
        </p:grpSpPr>
        <p:pic>
          <p:nvPicPr>
            <p:cNvPr id="87" name="Google Shape;87;p8"/>
            <p:cNvPicPr preferRelativeResize="0"/>
            <p:nvPr/>
          </p:nvPicPr>
          <p:blipFill rotWithShape="1">
            <a:blip r:embed="rId3">
              <a:alphaModFix/>
            </a:blip>
            <a:srcRect/>
            <a:stretch/>
          </p:blipFill>
          <p:spPr>
            <a:xfrm>
              <a:off x="7866018" y="2756264"/>
              <a:ext cx="4129058" cy="2468879"/>
            </a:xfrm>
            <a:prstGeom prst="rect">
              <a:avLst/>
            </a:prstGeom>
            <a:noFill/>
            <a:ln>
              <a:noFill/>
            </a:ln>
          </p:spPr>
        </p:pic>
        <p:sp>
          <p:nvSpPr>
            <p:cNvPr id="88" name="Google Shape;88;p8"/>
            <p:cNvSpPr/>
            <p:nvPr/>
          </p:nvSpPr>
          <p:spPr>
            <a:xfrm rot="1729787">
              <a:off x="9003424" y="2383669"/>
              <a:ext cx="796835" cy="745193"/>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fade">
                                      <p:cBhvr>
                                        <p:cTn id="7" dur="500"/>
                                        <p:tgtEl>
                                          <p:spTgt spid="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0" end="0"/>
                                            </p:txEl>
                                          </p:spTgt>
                                        </p:tgtEl>
                                        <p:attrNameLst>
                                          <p:attrName>style.visibility</p:attrName>
                                        </p:attrNameLst>
                                      </p:cBhvr>
                                      <p:to>
                                        <p:strVal val="visible"/>
                                      </p:to>
                                    </p:set>
                                    <p:animEffect transition="in" filter="fade">
                                      <p:cBhvr>
                                        <p:cTn id="12" dur="500"/>
                                        <p:tgtEl>
                                          <p:spTgt spid="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9"/>
          <p:cNvSpPr txBox="1"/>
          <p:nvPr/>
        </p:nvSpPr>
        <p:spPr>
          <a:xfrm>
            <a:off x="94813" y="1853640"/>
            <a:ext cx="11900263" cy="5368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000"/>
              <a:buFont typeface="Arial"/>
              <a:buNone/>
            </a:pPr>
            <a:r>
              <a:rPr lang="en-US" sz="3000" b="1">
                <a:solidFill>
                  <a:schemeClr val="dk1"/>
                </a:solidFill>
                <a:latin typeface="Federo"/>
                <a:ea typeface="Federo"/>
                <a:cs typeface="Federo"/>
                <a:sym typeface="Federo"/>
              </a:rPr>
              <a:t>BASIC PARTS OF MS WORD WINDOW AND ITS FUNCTIONS</a:t>
            </a:r>
            <a:endParaRPr/>
          </a:p>
        </p:txBody>
      </p:sp>
      <p:sp>
        <p:nvSpPr>
          <p:cNvPr id="95" name="Google Shape;95;p9"/>
          <p:cNvSpPr txBox="1"/>
          <p:nvPr/>
        </p:nvSpPr>
        <p:spPr>
          <a:xfrm>
            <a:off x="94814" y="2363092"/>
            <a:ext cx="6946066" cy="3880955"/>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3200"/>
              <a:buFont typeface="Noto Sans Symbols"/>
              <a:buChar char="⮚"/>
            </a:pPr>
            <a:r>
              <a:rPr lang="en-US" sz="3200" b="1">
                <a:solidFill>
                  <a:schemeClr val="dk1"/>
                </a:solidFill>
                <a:latin typeface="Calibri"/>
                <a:ea typeface="Calibri"/>
                <a:cs typeface="Calibri"/>
                <a:sym typeface="Calibri"/>
              </a:rPr>
              <a:t>Title bar </a:t>
            </a:r>
            <a:r>
              <a:rPr lang="en-US" sz="3200">
                <a:solidFill>
                  <a:schemeClr val="dk1"/>
                </a:solidFill>
                <a:latin typeface="Calibri"/>
                <a:ea typeface="Calibri"/>
                <a:cs typeface="Calibri"/>
                <a:sym typeface="Calibri"/>
              </a:rPr>
              <a:t>is a component of the Word window. It is situated at the top and middle of the document window and displays the program or document’s name. When we save our document, we have the option of giving it a new name that is more appropriately associated with our file.</a:t>
            </a:r>
            <a:endParaRPr/>
          </a:p>
        </p:txBody>
      </p:sp>
      <p:pic>
        <p:nvPicPr>
          <p:cNvPr id="96" name="Google Shape;96;p9"/>
          <p:cNvPicPr preferRelativeResize="0"/>
          <p:nvPr/>
        </p:nvPicPr>
        <p:blipFill rotWithShape="1">
          <a:blip r:embed="rId3">
            <a:alphaModFix/>
          </a:blip>
          <a:srcRect/>
          <a:stretch/>
        </p:blipFill>
        <p:spPr>
          <a:xfrm>
            <a:off x="7118575" y="2687955"/>
            <a:ext cx="5073425" cy="276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5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
                                            <p:txEl>
                                              <p:pRg st="0" end="0"/>
                                            </p:txEl>
                                          </p:spTgt>
                                        </p:tgtEl>
                                        <p:attrNameLst>
                                          <p:attrName>style.visibility</p:attrName>
                                        </p:attrNameLst>
                                      </p:cBhvr>
                                      <p:to>
                                        <p:strVal val="visible"/>
                                      </p:to>
                                    </p:set>
                                    <p:animEffect transition="in" filter="fade">
                                      <p:cBhvr>
                                        <p:cTn id="12" dur="500"/>
                                        <p:tgtEl>
                                          <p:spTgt spid="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fade">
                                      <p:cBhvr>
                                        <p:cTn id="1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1060</Words>
  <Application>Microsoft Office PowerPoint</Application>
  <PresentationFormat>Widescreen</PresentationFormat>
  <Paragraphs>73</Paragraphs>
  <Slides>21</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Federo</vt:lpstr>
      <vt:lpstr>Noto Sans Symbols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Jhun</dc:creator>
  <cp:lastModifiedBy>user</cp:lastModifiedBy>
  <cp:revision>2</cp:revision>
  <dcterms:created xsi:type="dcterms:W3CDTF">2022-01-29T02:58:14Z</dcterms:created>
  <dcterms:modified xsi:type="dcterms:W3CDTF">2023-09-12T03:01:59Z</dcterms:modified>
</cp:coreProperties>
</file>