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51" r:id="rId2"/>
  </p:sldMasterIdLst>
  <p:notesMasterIdLst>
    <p:notesMasterId r:id="rId20"/>
  </p:notesMasterIdLst>
  <p:sldIdLst>
    <p:sldId id="256" r:id="rId3"/>
    <p:sldId id="257" r:id="rId4"/>
    <p:sldId id="277" r:id="rId5"/>
    <p:sldId id="278" r:id="rId6"/>
    <p:sldId id="280" r:id="rId7"/>
    <p:sldId id="281" r:id="rId8"/>
    <p:sldId id="282" r:id="rId9"/>
    <p:sldId id="279" r:id="rId10"/>
    <p:sldId id="283" r:id="rId11"/>
    <p:sldId id="285" r:id="rId12"/>
    <p:sldId id="286" r:id="rId13"/>
    <p:sldId id="287" r:id="rId14"/>
    <p:sldId id="288" r:id="rId15"/>
    <p:sldId id="289" r:id="rId16"/>
    <p:sldId id="284" r:id="rId17"/>
    <p:sldId id="275" r:id="rId18"/>
    <p:sldId id="276" r:id="rId19"/>
  </p:sldIdLst>
  <p:sldSz cx="12192000" cy="6858000"/>
  <p:notesSz cx="9144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8" roundtripDataSignature="AMtx7mgi1MlwoV9oov0byxuSMXBw4KJO7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569" autoAdjust="0"/>
  </p:normalViewPr>
  <p:slideViewPr>
    <p:cSldViewPr snapToGrid="0">
      <p:cViewPr varScale="1">
        <p:scale>
          <a:sx n="58" d="100"/>
          <a:sy n="58" d="100"/>
        </p:scale>
        <p:origin x="964" y="56"/>
      </p:cViewPr>
      <p:guideLst>
        <p:guide orient="horz" pos="2160"/>
        <p:guide pos="3840"/>
      </p:guideLst>
    </p:cSldViewPr>
  </p:slideViewPr>
  <p:notesTextViewPr>
    <p:cViewPr>
      <p:scale>
        <a:sx n="1" d="1"/>
        <a:sy n="1" d="1"/>
      </p:scale>
      <p:origin x="0" y="0"/>
    </p:cViewPr>
  </p:notesTextViewPr>
  <p:sorterViewPr>
    <p:cViewPr>
      <p:scale>
        <a:sx n="100" d="100"/>
        <a:sy n="100" d="100"/>
      </p:scale>
      <p:origin x="0" y="-549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8" Type="http://customschemas.google.com/relationships/presentationmetadata" Target="meta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9624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5180013" y="0"/>
            <a:ext cx="39624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39624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5180013" y="6513513"/>
            <a:ext cx="39624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
        <p:cNvGrpSpPr/>
        <p:nvPr/>
      </p:nvGrpSpPr>
      <p:grpSpPr>
        <a:xfrm>
          <a:off x="0" y="0"/>
          <a:ext cx="0" cy="0"/>
          <a:chOff x="0" y="0"/>
          <a:chExt cx="0" cy="0"/>
        </a:xfrm>
      </p:grpSpPr>
      <p:sp>
        <p:nvSpPr>
          <p:cNvPr id="33" name="Google Shape;33;p1: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 name="Google Shape;34;p1: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Google Shape;37;p2: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 name="Google Shape;38;p2: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dirty="0"/>
          </a:p>
        </p:txBody>
      </p:sp>
      <p:sp>
        <p:nvSpPr>
          <p:cNvPr id="39" name="Google Shape;39;p2:notes"/>
          <p:cNvSpPr txBox="1">
            <a:spLocks noGrp="1"/>
          </p:cNvSpPr>
          <p:nvPr>
            <p:ph type="sldNum" idx="12"/>
          </p:nvPr>
        </p:nvSpPr>
        <p:spPr>
          <a:xfrm>
            <a:off x="5180013" y="6513513"/>
            <a:ext cx="39624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extLst>
      <p:ext uri="{BB962C8B-B14F-4D97-AF65-F5344CB8AC3E}">
        <p14:creationId xmlns:p14="http://schemas.microsoft.com/office/powerpoint/2010/main" val="18196569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Google Shape;37;p2: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 name="Google Shape;38;p2: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dirty="0"/>
          </a:p>
        </p:txBody>
      </p:sp>
      <p:sp>
        <p:nvSpPr>
          <p:cNvPr id="39" name="Google Shape;39;p2:notes"/>
          <p:cNvSpPr txBox="1">
            <a:spLocks noGrp="1"/>
          </p:cNvSpPr>
          <p:nvPr>
            <p:ph type="sldNum" idx="12"/>
          </p:nvPr>
        </p:nvSpPr>
        <p:spPr>
          <a:xfrm>
            <a:off x="5180013" y="6513513"/>
            <a:ext cx="39624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extLst>
      <p:ext uri="{BB962C8B-B14F-4D97-AF65-F5344CB8AC3E}">
        <p14:creationId xmlns:p14="http://schemas.microsoft.com/office/powerpoint/2010/main" val="26995013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Google Shape;37;p2: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 name="Google Shape;38;p2: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dirty="0"/>
          </a:p>
        </p:txBody>
      </p:sp>
      <p:sp>
        <p:nvSpPr>
          <p:cNvPr id="39" name="Google Shape;39;p2:notes"/>
          <p:cNvSpPr txBox="1">
            <a:spLocks noGrp="1"/>
          </p:cNvSpPr>
          <p:nvPr>
            <p:ph type="sldNum" idx="12"/>
          </p:nvPr>
        </p:nvSpPr>
        <p:spPr>
          <a:xfrm>
            <a:off x="5180013" y="6513513"/>
            <a:ext cx="39624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extLst>
      <p:ext uri="{BB962C8B-B14F-4D97-AF65-F5344CB8AC3E}">
        <p14:creationId xmlns:p14="http://schemas.microsoft.com/office/powerpoint/2010/main" val="40864311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Google Shape;37;p2: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 name="Google Shape;38;p2: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dirty="0"/>
          </a:p>
        </p:txBody>
      </p:sp>
      <p:sp>
        <p:nvSpPr>
          <p:cNvPr id="39" name="Google Shape;39;p2:notes"/>
          <p:cNvSpPr txBox="1">
            <a:spLocks noGrp="1"/>
          </p:cNvSpPr>
          <p:nvPr>
            <p:ph type="sldNum" idx="12"/>
          </p:nvPr>
        </p:nvSpPr>
        <p:spPr>
          <a:xfrm>
            <a:off x="5180013" y="6513513"/>
            <a:ext cx="39624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extLst>
      <p:ext uri="{BB962C8B-B14F-4D97-AF65-F5344CB8AC3E}">
        <p14:creationId xmlns:p14="http://schemas.microsoft.com/office/powerpoint/2010/main" val="23508726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Google Shape;37;p2: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 name="Google Shape;38;p2: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dirty="0"/>
          </a:p>
        </p:txBody>
      </p:sp>
      <p:sp>
        <p:nvSpPr>
          <p:cNvPr id="39" name="Google Shape;39;p2:notes"/>
          <p:cNvSpPr txBox="1">
            <a:spLocks noGrp="1"/>
          </p:cNvSpPr>
          <p:nvPr>
            <p:ph type="sldNum" idx="12"/>
          </p:nvPr>
        </p:nvSpPr>
        <p:spPr>
          <a:xfrm>
            <a:off x="5180013" y="6513513"/>
            <a:ext cx="39624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extLst>
      <p:ext uri="{BB962C8B-B14F-4D97-AF65-F5344CB8AC3E}">
        <p14:creationId xmlns:p14="http://schemas.microsoft.com/office/powerpoint/2010/main" val="33038226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Google Shape;37;p2: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 name="Google Shape;38;p2: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dirty="0"/>
          </a:p>
        </p:txBody>
      </p:sp>
      <p:sp>
        <p:nvSpPr>
          <p:cNvPr id="39" name="Google Shape;39;p2:notes"/>
          <p:cNvSpPr txBox="1">
            <a:spLocks noGrp="1"/>
          </p:cNvSpPr>
          <p:nvPr>
            <p:ph type="sldNum" idx="12"/>
          </p:nvPr>
        </p:nvSpPr>
        <p:spPr>
          <a:xfrm>
            <a:off x="5180013" y="6513513"/>
            <a:ext cx="39624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extLst>
      <p:ext uri="{BB962C8B-B14F-4D97-AF65-F5344CB8AC3E}">
        <p14:creationId xmlns:p14="http://schemas.microsoft.com/office/powerpoint/2010/main" val="11209115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20: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p20: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21: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p21: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Google Shape;37;p2: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 name="Google Shape;38;p2: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a:p>
        </p:txBody>
      </p:sp>
      <p:sp>
        <p:nvSpPr>
          <p:cNvPr id="39" name="Google Shape;39;p2:notes"/>
          <p:cNvSpPr txBox="1">
            <a:spLocks noGrp="1"/>
          </p:cNvSpPr>
          <p:nvPr>
            <p:ph type="sldNum" idx="12"/>
          </p:nvPr>
        </p:nvSpPr>
        <p:spPr>
          <a:xfrm>
            <a:off x="5180013" y="6513513"/>
            <a:ext cx="39624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Google Shape;37;p2: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 name="Google Shape;38;p2: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dirty="0"/>
          </a:p>
        </p:txBody>
      </p:sp>
      <p:sp>
        <p:nvSpPr>
          <p:cNvPr id="39" name="Google Shape;39;p2:notes"/>
          <p:cNvSpPr txBox="1">
            <a:spLocks noGrp="1"/>
          </p:cNvSpPr>
          <p:nvPr>
            <p:ph type="sldNum" idx="12"/>
          </p:nvPr>
        </p:nvSpPr>
        <p:spPr>
          <a:xfrm>
            <a:off x="5180013" y="6513513"/>
            <a:ext cx="39624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extLst>
      <p:ext uri="{BB962C8B-B14F-4D97-AF65-F5344CB8AC3E}">
        <p14:creationId xmlns:p14="http://schemas.microsoft.com/office/powerpoint/2010/main" val="24684455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Google Shape;37;p2: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 name="Google Shape;38;p2: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dirty="0"/>
          </a:p>
        </p:txBody>
      </p:sp>
      <p:sp>
        <p:nvSpPr>
          <p:cNvPr id="39" name="Google Shape;39;p2:notes"/>
          <p:cNvSpPr txBox="1">
            <a:spLocks noGrp="1"/>
          </p:cNvSpPr>
          <p:nvPr>
            <p:ph type="sldNum" idx="12"/>
          </p:nvPr>
        </p:nvSpPr>
        <p:spPr>
          <a:xfrm>
            <a:off x="5180013" y="6513513"/>
            <a:ext cx="39624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extLst>
      <p:ext uri="{BB962C8B-B14F-4D97-AF65-F5344CB8AC3E}">
        <p14:creationId xmlns:p14="http://schemas.microsoft.com/office/powerpoint/2010/main" val="12313343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Google Shape;37;p2: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 name="Google Shape;38;p2: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dirty="0"/>
          </a:p>
        </p:txBody>
      </p:sp>
      <p:sp>
        <p:nvSpPr>
          <p:cNvPr id="39" name="Google Shape;39;p2:notes"/>
          <p:cNvSpPr txBox="1">
            <a:spLocks noGrp="1"/>
          </p:cNvSpPr>
          <p:nvPr>
            <p:ph type="sldNum" idx="12"/>
          </p:nvPr>
        </p:nvSpPr>
        <p:spPr>
          <a:xfrm>
            <a:off x="5180013" y="6513513"/>
            <a:ext cx="39624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extLst>
      <p:ext uri="{BB962C8B-B14F-4D97-AF65-F5344CB8AC3E}">
        <p14:creationId xmlns:p14="http://schemas.microsoft.com/office/powerpoint/2010/main" val="1643457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Google Shape;37;p2: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 name="Google Shape;38;p2: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sz="1200" b="1" dirty="0" smtClean="0"/>
              <a:t>Wizard - </a:t>
            </a:r>
            <a:endParaRPr dirty="0"/>
          </a:p>
        </p:txBody>
      </p:sp>
      <p:sp>
        <p:nvSpPr>
          <p:cNvPr id="39" name="Google Shape;39;p2:notes"/>
          <p:cNvSpPr txBox="1">
            <a:spLocks noGrp="1"/>
          </p:cNvSpPr>
          <p:nvPr>
            <p:ph type="sldNum" idx="12"/>
          </p:nvPr>
        </p:nvSpPr>
        <p:spPr>
          <a:xfrm>
            <a:off x="5180013" y="6513513"/>
            <a:ext cx="39624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1380068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Google Shape;37;p2: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 name="Google Shape;38;p2: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dirty="0"/>
          </a:p>
        </p:txBody>
      </p:sp>
      <p:sp>
        <p:nvSpPr>
          <p:cNvPr id="39" name="Google Shape;39;p2:notes"/>
          <p:cNvSpPr txBox="1">
            <a:spLocks noGrp="1"/>
          </p:cNvSpPr>
          <p:nvPr>
            <p:ph type="sldNum" idx="12"/>
          </p:nvPr>
        </p:nvSpPr>
        <p:spPr>
          <a:xfrm>
            <a:off x="5180013" y="6513513"/>
            <a:ext cx="39624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extLst>
      <p:ext uri="{BB962C8B-B14F-4D97-AF65-F5344CB8AC3E}">
        <p14:creationId xmlns:p14="http://schemas.microsoft.com/office/powerpoint/2010/main" val="42197350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Google Shape;37;p2: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 name="Google Shape;38;p2: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dirty="0"/>
          </a:p>
        </p:txBody>
      </p:sp>
      <p:sp>
        <p:nvSpPr>
          <p:cNvPr id="39" name="Google Shape;39;p2:notes"/>
          <p:cNvSpPr txBox="1">
            <a:spLocks noGrp="1"/>
          </p:cNvSpPr>
          <p:nvPr>
            <p:ph type="sldNum" idx="12"/>
          </p:nvPr>
        </p:nvSpPr>
        <p:spPr>
          <a:xfrm>
            <a:off x="5180013" y="6513513"/>
            <a:ext cx="39624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extLst>
      <p:ext uri="{BB962C8B-B14F-4D97-AF65-F5344CB8AC3E}">
        <p14:creationId xmlns:p14="http://schemas.microsoft.com/office/powerpoint/2010/main" val="1697042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Google Shape;37;p2: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 name="Google Shape;38;p2: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dirty="0"/>
          </a:p>
        </p:txBody>
      </p:sp>
      <p:sp>
        <p:nvSpPr>
          <p:cNvPr id="39" name="Google Shape;39;p2:notes"/>
          <p:cNvSpPr txBox="1">
            <a:spLocks noGrp="1"/>
          </p:cNvSpPr>
          <p:nvPr>
            <p:ph type="sldNum" idx="12"/>
          </p:nvPr>
        </p:nvSpPr>
        <p:spPr>
          <a:xfrm>
            <a:off x="5180013" y="6513513"/>
            <a:ext cx="39624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extLst>
      <p:ext uri="{BB962C8B-B14F-4D97-AF65-F5344CB8AC3E}">
        <p14:creationId xmlns:p14="http://schemas.microsoft.com/office/powerpoint/2010/main" val="36309150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3"/>
          <p:cNvSpPr txBox="1">
            <a:spLocks noGrp="1"/>
          </p:cNvSpPr>
          <p:nvPr>
            <p:ph type="title"/>
          </p:nvPr>
        </p:nvSpPr>
        <p:spPr>
          <a:xfrm>
            <a:off x="838200" y="365129"/>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2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 name="Google Shape;14;p23"/>
          <p:cNvSpPr txBox="1">
            <a:spLocks noGrp="1"/>
          </p:cNvSpPr>
          <p:nvPr>
            <p:ph type="dt" idx="10"/>
          </p:nvPr>
        </p:nvSpPr>
        <p:spPr>
          <a:xfrm>
            <a:off x="838200" y="6356354"/>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23"/>
          <p:cNvSpPr txBox="1">
            <a:spLocks noGrp="1"/>
          </p:cNvSpPr>
          <p:nvPr>
            <p:ph type="ftr" idx="11"/>
          </p:nvPr>
        </p:nvSpPr>
        <p:spPr>
          <a:xfrm>
            <a:off x="4038600" y="6356354"/>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23"/>
          <p:cNvSpPr txBox="1">
            <a:spLocks noGrp="1"/>
          </p:cNvSpPr>
          <p:nvPr>
            <p:ph type="sldNum" idx="12"/>
          </p:nvPr>
        </p:nvSpPr>
        <p:spPr>
          <a:xfrm>
            <a:off x="8610600" y="6356354"/>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b="0" i="0" u="none" strike="noStrike" cap="none">
                <a:solidFill>
                  <a:schemeClr val="dk1"/>
                </a:solidFill>
                <a:latin typeface="Calibri"/>
                <a:ea typeface="Calibri"/>
                <a:cs typeface="Calibri"/>
                <a:sym typeface="Calibri"/>
              </a:defRPr>
            </a:lvl1pPr>
            <a:lvl2pPr marL="0" marR="0" lvl="1" indent="0" algn="l" rtl="0">
              <a:spcBef>
                <a:spcPts val="0"/>
              </a:spcBef>
              <a:buNone/>
              <a:defRPr sz="1800" b="0" i="0" u="none" strike="noStrike" cap="none">
                <a:solidFill>
                  <a:schemeClr val="dk1"/>
                </a:solidFill>
                <a:latin typeface="Calibri"/>
                <a:ea typeface="Calibri"/>
                <a:cs typeface="Calibri"/>
                <a:sym typeface="Calibri"/>
              </a:defRPr>
            </a:lvl2pPr>
            <a:lvl3pPr marL="0" marR="0" lvl="2" indent="0" algn="l" rtl="0">
              <a:spcBef>
                <a:spcPts val="0"/>
              </a:spcBef>
              <a:buNone/>
              <a:defRPr sz="1800" b="0" i="0" u="none" strike="noStrike" cap="none">
                <a:solidFill>
                  <a:schemeClr val="dk1"/>
                </a:solidFill>
                <a:latin typeface="Calibri"/>
                <a:ea typeface="Calibri"/>
                <a:cs typeface="Calibri"/>
                <a:sym typeface="Calibri"/>
              </a:defRPr>
            </a:lvl3pPr>
            <a:lvl4pPr marL="0" marR="0" lvl="3" indent="0" algn="l" rtl="0">
              <a:spcBef>
                <a:spcPts val="0"/>
              </a:spcBef>
              <a:buNone/>
              <a:defRPr sz="1800" b="0" i="0" u="none" strike="noStrike" cap="none">
                <a:solidFill>
                  <a:schemeClr val="dk1"/>
                </a:solidFill>
                <a:latin typeface="Calibri"/>
                <a:ea typeface="Calibri"/>
                <a:cs typeface="Calibri"/>
                <a:sym typeface="Calibri"/>
              </a:defRPr>
            </a:lvl4pPr>
            <a:lvl5pPr marL="0" marR="0" lvl="4" indent="0" algn="l" rtl="0">
              <a:spcBef>
                <a:spcPts val="0"/>
              </a:spcBef>
              <a:buNone/>
              <a:defRPr sz="1800" b="0" i="0" u="none" strike="noStrike" cap="none">
                <a:solidFill>
                  <a:schemeClr val="dk1"/>
                </a:solidFill>
                <a:latin typeface="Calibri"/>
                <a:ea typeface="Calibri"/>
                <a:cs typeface="Calibri"/>
                <a:sym typeface="Calibri"/>
              </a:defRPr>
            </a:lvl5pPr>
            <a:lvl6pPr marL="0" marR="0" lvl="5" indent="0" algn="l" rtl="0">
              <a:spcBef>
                <a:spcPts val="0"/>
              </a:spcBef>
              <a:buNone/>
              <a:defRPr sz="1800" b="0" i="0" u="none" strike="noStrike" cap="none">
                <a:solidFill>
                  <a:schemeClr val="dk1"/>
                </a:solidFill>
                <a:latin typeface="Calibri"/>
                <a:ea typeface="Calibri"/>
                <a:cs typeface="Calibri"/>
                <a:sym typeface="Calibri"/>
              </a:defRPr>
            </a:lvl6pPr>
            <a:lvl7pPr marL="0" marR="0" lvl="6" indent="0" algn="l" rtl="0">
              <a:spcBef>
                <a:spcPts val="0"/>
              </a:spcBef>
              <a:buNone/>
              <a:defRPr sz="1800" b="0" i="0" u="none" strike="noStrike" cap="none">
                <a:solidFill>
                  <a:schemeClr val="dk1"/>
                </a:solidFill>
                <a:latin typeface="Calibri"/>
                <a:ea typeface="Calibri"/>
                <a:cs typeface="Calibri"/>
                <a:sym typeface="Calibri"/>
              </a:defRPr>
            </a:lvl7pPr>
            <a:lvl8pPr marL="0" marR="0" lvl="7" indent="0" algn="l" rtl="0">
              <a:spcBef>
                <a:spcPts val="0"/>
              </a:spcBef>
              <a:buNone/>
              <a:defRPr sz="1800" b="0" i="0" u="none" strike="noStrike" cap="none">
                <a:solidFill>
                  <a:schemeClr val="dk1"/>
                </a:solidFill>
                <a:latin typeface="Calibri"/>
                <a:ea typeface="Calibri"/>
                <a:cs typeface="Calibri"/>
                <a:sym typeface="Calibri"/>
              </a:defRPr>
            </a:lvl8pPr>
            <a:lvl9pPr marL="0" marR="0" lvl="8" indent="0" algn="l" rtl="0">
              <a:spcBef>
                <a:spcPts val="0"/>
              </a:spcBef>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27"/>
          <p:cNvSpPr txBox="1">
            <a:spLocks noGrp="1"/>
          </p:cNvSpPr>
          <p:nvPr>
            <p:ph type="ctrTitle"/>
          </p:nvPr>
        </p:nvSpPr>
        <p:spPr>
          <a:xfrm>
            <a:off x="914400" y="1122363"/>
            <a:ext cx="10363200" cy="2387600"/>
          </a:xfrm>
          <a:prstGeom prst="rect">
            <a:avLst/>
          </a:prstGeom>
          <a:noFill/>
          <a:ln>
            <a:noFill/>
          </a:ln>
        </p:spPr>
        <p:txBody>
          <a:bodyPr spcFirstLastPara="1" wrap="square" lIns="91425" tIns="45700" rIns="91425" bIns="45700" anchor="b" anchorCtr="0">
            <a:noAutofit/>
          </a:bodyPr>
          <a:lstStyle>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 name="Google Shape;19;p2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20" name="Google Shape;20;p27"/>
          <p:cNvSpPr txBox="1">
            <a:spLocks noGrp="1"/>
          </p:cNvSpPr>
          <p:nvPr>
            <p:ph type="dt" idx="10"/>
          </p:nvPr>
        </p:nvSpPr>
        <p:spPr>
          <a:xfrm>
            <a:off x="838200" y="6356354"/>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27"/>
          <p:cNvSpPr txBox="1">
            <a:spLocks noGrp="1"/>
          </p:cNvSpPr>
          <p:nvPr>
            <p:ph type="ftr" idx="11"/>
          </p:nvPr>
        </p:nvSpPr>
        <p:spPr>
          <a:xfrm>
            <a:off x="4038600" y="6356354"/>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2" name="Google Shape;22;p27"/>
          <p:cNvSpPr txBox="1">
            <a:spLocks noGrp="1"/>
          </p:cNvSpPr>
          <p:nvPr>
            <p:ph type="sldNum" idx="12"/>
          </p:nvPr>
        </p:nvSpPr>
        <p:spPr>
          <a:xfrm>
            <a:off x="8610600" y="6356354"/>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25"/>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Slide" type="title">
  <p:cSld name="TITLE">
    <p:spTree>
      <p:nvGrpSpPr>
        <p:cNvPr id="1" name="Shape 26"/>
        <p:cNvGrpSpPr/>
        <p:nvPr/>
      </p:nvGrpSpPr>
      <p:grpSpPr>
        <a:xfrm>
          <a:off x="0" y="0"/>
          <a:ext cx="0" cy="0"/>
          <a:chOff x="0" y="0"/>
          <a:chExt cx="0" cy="0"/>
        </a:xfrm>
      </p:grpSpPr>
      <p:sp>
        <p:nvSpPr>
          <p:cNvPr id="27" name="Google Shape;27;p26"/>
          <p:cNvSpPr txBox="1">
            <a:spLocks noGrp="1"/>
          </p:cNvSpPr>
          <p:nvPr>
            <p:ph type="ctrTitle"/>
          </p:nvPr>
        </p:nvSpPr>
        <p:spPr>
          <a:xfrm>
            <a:off x="914400" y="1122363"/>
            <a:ext cx="10363200" cy="2387600"/>
          </a:xfrm>
          <a:prstGeom prst="rect">
            <a:avLst/>
          </a:prstGeom>
          <a:noFill/>
          <a:ln>
            <a:noFill/>
          </a:ln>
        </p:spPr>
        <p:txBody>
          <a:bodyPr spcFirstLastPara="1" wrap="square" lIns="91425" tIns="45700" rIns="91425" bIns="45700" anchor="b" anchorCtr="0">
            <a:noAutofit/>
          </a:bodyPr>
          <a:lstStyle>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8" name="Google Shape;28;p2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29" name="Google Shape;29;p26"/>
          <p:cNvSpPr txBox="1">
            <a:spLocks noGrp="1"/>
          </p:cNvSpPr>
          <p:nvPr>
            <p:ph type="dt" idx="10"/>
          </p:nvPr>
        </p:nvSpPr>
        <p:spPr>
          <a:xfrm>
            <a:off x="838200" y="6356354"/>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0" name="Google Shape;30;p26"/>
          <p:cNvSpPr txBox="1">
            <a:spLocks noGrp="1"/>
          </p:cNvSpPr>
          <p:nvPr>
            <p:ph type="ftr" idx="11"/>
          </p:nvPr>
        </p:nvSpPr>
        <p:spPr>
          <a:xfrm>
            <a:off x="4038600" y="6356354"/>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1" name="Google Shape;31;p26"/>
          <p:cNvSpPr txBox="1">
            <a:spLocks noGrp="1"/>
          </p:cNvSpPr>
          <p:nvPr>
            <p:ph type="sldNum" idx="12"/>
          </p:nvPr>
        </p:nvSpPr>
        <p:spPr>
          <a:xfrm>
            <a:off x="8610600" y="6356354"/>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22"/>
          <p:cNvPicPr preferRelativeResize="0"/>
          <p:nvPr/>
        </p:nvPicPr>
        <p:blipFill rotWithShape="1">
          <a:blip r:embed="rId4">
            <a:alphaModFix/>
          </a:blip>
          <a:srcRect/>
          <a:stretch/>
        </p:blipFill>
        <p:spPr>
          <a:xfrm>
            <a:off x="1" y="0"/>
            <a:ext cx="12192000" cy="6858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
        <p:cNvGrpSpPr/>
        <p:nvPr/>
      </p:nvGrpSpPr>
      <p:grpSpPr>
        <a:xfrm>
          <a:off x="0" y="0"/>
          <a:ext cx="0" cy="0"/>
          <a:chOff x="0" y="0"/>
          <a:chExt cx="0" cy="0"/>
        </a:xfrm>
      </p:grpSpPr>
      <p:pic>
        <p:nvPicPr>
          <p:cNvPr id="24" name="Google Shape;24;p24"/>
          <p:cNvPicPr preferRelativeResize="0"/>
          <p:nvPr/>
        </p:nvPicPr>
        <p:blipFill rotWithShape="1">
          <a:blip r:embed="rId4">
            <a:alphaModFix/>
          </a:blip>
          <a:srcRect/>
          <a:stretch/>
        </p:blipFill>
        <p:spPr>
          <a:xfrm>
            <a:off x="1" y="0"/>
            <a:ext cx="12192000" cy="6858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2" r:id="rId1"/>
    <p:sldLayoutId id="2147483653"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8" Type="http://schemas.openxmlformats.org/officeDocument/2006/relationships/hyperlink" Target="https://www.vskills.in/certification/tutorial/ms-word-interface-and-editing-document/" TargetMode="External"/><Relationship Id="rId3" Type="http://schemas.openxmlformats.org/officeDocument/2006/relationships/hyperlink" Target="https://www.pinterest.ph/pin/88594317657692933/?mt=login" TargetMode="External"/><Relationship Id="rId7" Type="http://schemas.openxmlformats.org/officeDocument/2006/relationships/hyperlink" Target="https://www.rapidtables.com/code/text/ascii-table.html" TargetMode="External"/><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hyperlink" Target="https://edu.gcfglobal.org/en/word2016/understanding-onedrive/1/" TargetMode="External"/><Relationship Id="rId5" Type="http://schemas.openxmlformats.org/officeDocument/2006/relationships/hyperlink" Target="https://icon-library.com/icon/computer-software-icon-14.html" TargetMode="External"/><Relationship Id="rId4" Type="http://schemas.openxmlformats.org/officeDocument/2006/relationships/hyperlink" Target="https://sites.google.com/site/davidsbtaportfolio/unit-4---hardware-ergo" TargetMode="External"/><Relationship Id="rId9" Type="http://schemas.openxmlformats.org/officeDocument/2006/relationships/hyperlink" Target="https://itsourcecode.com/ms-word/ms-word-window-explore-its-features/"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5"/>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3" name="AutoShape 2" descr="https://itsourcecode.com/wp-content/uploads/2022/10/Excel-Window-components.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Rectangle 1"/>
          <p:cNvSpPr/>
          <p:nvPr/>
        </p:nvSpPr>
        <p:spPr>
          <a:xfrm>
            <a:off x="155574" y="1852612"/>
            <a:ext cx="11854915" cy="4031873"/>
          </a:xfrm>
          <a:prstGeom prst="rect">
            <a:avLst/>
          </a:prstGeom>
        </p:spPr>
        <p:txBody>
          <a:bodyPr wrap="square">
            <a:spAutoFit/>
          </a:bodyPr>
          <a:lstStyle/>
          <a:p>
            <a:pPr marL="457200" indent="-457200">
              <a:buFont typeface="Wingdings" panose="05000000000000000000" pitchFamily="2" charset="2"/>
              <a:buChar char="§"/>
            </a:pPr>
            <a:r>
              <a:rPr lang="en-US" sz="3200" b="1" dirty="0">
                <a:solidFill>
                  <a:srgbClr val="222222"/>
                </a:solidFill>
                <a:latin typeface="Open Sans"/>
              </a:rPr>
              <a:t>Title Bar</a:t>
            </a:r>
            <a:r>
              <a:rPr lang="en-US" sz="3200" dirty="0">
                <a:solidFill>
                  <a:srgbClr val="222222"/>
                </a:solidFill>
                <a:latin typeface="Open Sans"/>
              </a:rPr>
              <a:t>: It shows the title name of the workbook together with the application </a:t>
            </a:r>
            <a:r>
              <a:rPr lang="en-US" sz="3200" dirty="0" smtClean="0">
                <a:solidFill>
                  <a:srgbClr val="222222"/>
                </a:solidFill>
                <a:latin typeface="Open Sans"/>
              </a:rPr>
              <a:t>extension.</a:t>
            </a:r>
          </a:p>
          <a:p>
            <a:pPr marL="457200" indent="-457200">
              <a:buFont typeface="Wingdings" panose="05000000000000000000" pitchFamily="2" charset="2"/>
              <a:buChar char="§"/>
            </a:pPr>
            <a:r>
              <a:rPr lang="en-US" sz="3200" b="1" dirty="0" smtClean="0">
                <a:solidFill>
                  <a:srgbClr val="222222"/>
                </a:solidFill>
                <a:latin typeface="Open Sans"/>
              </a:rPr>
              <a:t>Quick </a:t>
            </a:r>
            <a:r>
              <a:rPr lang="en-US" sz="3200" b="1" dirty="0">
                <a:solidFill>
                  <a:srgbClr val="222222"/>
                </a:solidFill>
                <a:latin typeface="Open Sans"/>
              </a:rPr>
              <a:t>Access Toolbar</a:t>
            </a:r>
            <a:r>
              <a:rPr lang="en-US" sz="3200" dirty="0">
                <a:solidFill>
                  <a:srgbClr val="222222"/>
                </a:solidFill>
                <a:latin typeface="Open Sans"/>
              </a:rPr>
              <a:t>: Its feature allows you to customize your frequently used and important </a:t>
            </a:r>
            <a:r>
              <a:rPr lang="en-US" sz="3200" dirty="0" smtClean="0">
                <a:solidFill>
                  <a:srgbClr val="222222"/>
                </a:solidFill>
                <a:latin typeface="Open Sans"/>
              </a:rPr>
              <a:t>tools.</a:t>
            </a:r>
          </a:p>
          <a:p>
            <a:pPr marL="457200" indent="-457200">
              <a:buFont typeface="Wingdings" panose="05000000000000000000" pitchFamily="2" charset="2"/>
              <a:buChar char="§"/>
            </a:pPr>
            <a:r>
              <a:rPr lang="en-US" sz="3200" b="1" dirty="0" smtClean="0"/>
              <a:t>Active </a:t>
            </a:r>
            <a:r>
              <a:rPr lang="en-US" sz="3200" b="1" dirty="0"/>
              <a:t>Cell</a:t>
            </a:r>
            <a:r>
              <a:rPr lang="en-US" sz="3200" dirty="0"/>
              <a:t>: A cell that is currently selected. It will be highlighted by a rectangular box and its address will be shown in the address bar. To edit a cell, you double-click on it or use F2 as </a:t>
            </a:r>
            <a:r>
              <a:rPr lang="en-US" sz="3200" dirty="0" smtClean="0"/>
              <a:t>well.</a:t>
            </a:r>
            <a:endParaRPr lang="en-US" sz="3200" dirty="0" smtClean="0">
              <a:solidFill>
                <a:srgbClr val="222222"/>
              </a:solidFill>
              <a:latin typeface="Open Sans"/>
            </a:endParaRPr>
          </a:p>
        </p:txBody>
      </p:sp>
    </p:spTree>
    <p:extLst>
      <p:ext uri="{BB962C8B-B14F-4D97-AF65-F5344CB8AC3E}">
        <p14:creationId xmlns:p14="http://schemas.microsoft.com/office/powerpoint/2010/main" val="1138425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3" name="AutoShape 2" descr="https://itsourcecode.com/wp-content/uploads/2022/10/Excel-Window-components.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Rectangle 1"/>
          <p:cNvSpPr/>
          <p:nvPr/>
        </p:nvSpPr>
        <p:spPr>
          <a:xfrm>
            <a:off x="155574" y="1852612"/>
            <a:ext cx="11854915" cy="4031873"/>
          </a:xfrm>
          <a:prstGeom prst="rect">
            <a:avLst/>
          </a:prstGeom>
        </p:spPr>
        <p:txBody>
          <a:bodyPr wrap="square">
            <a:spAutoFit/>
          </a:bodyPr>
          <a:lstStyle/>
          <a:p>
            <a:pPr marL="457200" indent="-457200">
              <a:buFont typeface="Wingdings" panose="05000000000000000000" pitchFamily="2" charset="2"/>
              <a:buChar char="§"/>
            </a:pPr>
            <a:r>
              <a:rPr lang="en-US" sz="3200" b="1" dirty="0" smtClean="0"/>
              <a:t>Columns</a:t>
            </a:r>
            <a:r>
              <a:rPr lang="en-US" sz="3200" dirty="0"/>
              <a:t>: A column is a vertical set of cells. A single worksheet contains 16384 total columns. Every column has its own alphabet for identity, from A to </a:t>
            </a:r>
            <a:r>
              <a:rPr lang="en-US" sz="3200" dirty="0" smtClean="0"/>
              <a:t>XFD.</a:t>
            </a:r>
          </a:p>
          <a:p>
            <a:pPr marL="457200" indent="-457200">
              <a:buFont typeface="Wingdings" panose="05000000000000000000" pitchFamily="2" charset="2"/>
              <a:buChar char="§"/>
            </a:pPr>
            <a:r>
              <a:rPr lang="en-US" sz="3200" b="1" dirty="0" smtClean="0"/>
              <a:t>Rows</a:t>
            </a:r>
            <a:r>
              <a:rPr lang="en-US" sz="3200" dirty="0"/>
              <a:t>: A row is a horizontal set of cells. Every row has its own number for identity, starting from 1 to </a:t>
            </a:r>
            <a:r>
              <a:rPr lang="en-US" sz="3200" dirty="0" smtClean="0"/>
              <a:t>1048576.</a:t>
            </a:r>
          </a:p>
          <a:p>
            <a:pPr marL="457200" indent="-457200">
              <a:buFont typeface="Wingdings" panose="05000000000000000000" pitchFamily="2" charset="2"/>
              <a:buChar char="§"/>
            </a:pPr>
            <a:r>
              <a:rPr lang="en-US" sz="3200" b="1" dirty="0" smtClean="0"/>
              <a:t>Fill </a:t>
            </a:r>
            <a:r>
              <a:rPr lang="en-US" sz="3200" b="1" dirty="0"/>
              <a:t>Handle</a:t>
            </a:r>
            <a:r>
              <a:rPr lang="en-US" sz="3200" dirty="0"/>
              <a:t>: It’s a small dot present in the lower right corner of the active cell. It helps you to fill numeric values, text series, insert ranges, insert serial numbers, </a:t>
            </a:r>
            <a:r>
              <a:rPr lang="en-US" sz="3200" dirty="0" err="1" smtClean="0"/>
              <a:t>etc</a:t>
            </a:r>
            <a:endParaRPr lang="en-US" sz="3200" dirty="0" smtClean="0">
              <a:solidFill>
                <a:srgbClr val="222222"/>
              </a:solidFill>
              <a:latin typeface="Open Sans"/>
            </a:endParaRPr>
          </a:p>
        </p:txBody>
      </p:sp>
    </p:spTree>
    <p:extLst>
      <p:ext uri="{BB962C8B-B14F-4D97-AF65-F5344CB8AC3E}">
        <p14:creationId xmlns:p14="http://schemas.microsoft.com/office/powerpoint/2010/main" val="2526690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3" name="AutoShape 2" descr="https://itsourcecode.com/wp-content/uploads/2022/10/Excel-Window-components.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Rectangle 1"/>
          <p:cNvSpPr/>
          <p:nvPr/>
        </p:nvSpPr>
        <p:spPr>
          <a:xfrm>
            <a:off x="155574" y="1626583"/>
            <a:ext cx="11854915" cy="5509200"/>
          </a:xfrm>
          <a:prstGeom prst="rect">
            <a:avLst/>
          </a:prstGeom>
        </p:spPr>
        <p:txBody>
          <a:bodyPr wrap="square">
            <a:spAutoFit/>
          </a:bodyPr>
          <a:lstStyle/>
          <a:p>
            <a:pPr marL="457200" indent="-457200">
              <a:buFont typeface="Wingdings" panose="05000000000000000000" pitchFamily="2" charset="2"/>
              <a:buChar char="§"/>
            </a:pPr>
            <a:r>
              <a:rPr lang="en-US" sz="3100" b="1" dirty="0" smtClean="0"/>
              <a:t>Address </a:t>
            </a:r>
            <a:r>
              <a:rPr lang="en-US" sz="3100" b="1" dirty="0"/>
              <a:t>Bar</a:t>
            </a:r>
            <a:r>
              <a:rPr lang="en-US" sz="3100" dirty="0"/>
              <a:t>: It shows the address of the active cell. If you have selected more than one cell, then it will show the address of the first cell in the </a:t>
            </a:r>
            <a:r>
              <a:rPr lang="en-US" sz="3100" dirty="0" smtClean="0"/>
              <a:t>range.</a:t>
            </a:r>
          </a:p>
          <a:p>
            <a:pPr marL="457200" indent="-457200">
              <a:buFont typeface="Wingdings" panose="05000000000000000000" pitchFamily="2" charset="2"/>
              <a:buChar char="§"/>
            </a:pPr>
            <a:r>
              <a:rPr lang="en-US" sz="3100" b="1" dirty="0" smtClean="0"/>
              <a:t>Formula </a:t>
            </a:r>
            <a:r>
              <a:rPr lang="en-US" sz="3100" b="1" dirty="0"/>
              <a:t>Bar</a:t>
            </a:r>
            <a:r>
              <a:rPr lang="en-US" sz="3100" dirty="0"/>
              <a:t>: The formula bar is an input bar, below the ribbon. It shows the content of the active cell and you can also use it to enter a formula in a </a:t>
            </a:r>
            <a:r>
              <a:rPr lang="en-US" sz="3100" dirty="0" smtClean="0"/>
              <a:t>cell.</a:t>
            </a:r>
          </a:p>
          <a:p>
            <a:pPr marL="457200" indent="-457200">
              <a:buFont typeface="Wingdings" panose="05000000000000000000" pitchFamily="2" charset="2"/>
              <a:buChar char="§"/>
            </a:pPr>
            <a:r>
              <a:rPr lang="en-US" sz="3100" b="1" dirty="0" smtClean="0"/>
              <a:t>File </a:t>
            </a:r>
            <a:r>
              <a:rPr lang="en-US" sz="3100" b="1" dirty="0"/>
              <a:t>Menu:</a:t>
            </a:r>
            <a:r>
              <a:rPr lang="en-US" sz="3100" dirty="0"/>
              <a:t> It contains options like (Save, Save As, Open, New, Print, Excel Options, Share, </a:t>
            </a:r>
            <a:r>
              <a:rPr lang="en-US" sz="3100" dirty="0" err="1"/>
              <a:t>etc</a:t>
            </a:r>
            <a:r>
              <a:rPr lang="en-US" sz="3100" dirty="0" smtClean="0"/>
              <a:t>).</a:t>
            </a:r>
          </a:p>
          <a:p>
            <a:pPr marL="457200" indent="-457200">
              <a:buFont typeface="Wingdings" panose="05000000000000000000" pitchFamily="2" charset="2"/>
              <a:buChar char="§"/>
            </a:pPr>
            <a:r>
              <a:rPr lang="en-US" sz="3100" b="1" dirty="0" smtClean="0"/>
              <a:t>Status </a:t>
            </a:r>
            <a:r>
              <a:rPr lang="en-US" sz="3100" b="1" dirty="0"/>
              <a:t>Bar</a:t>
            </a:r>
            <a:r>
              <a:rPr lang="en-US" sz="3100" dirty="0"/>
              <a:t>: It is a thin bar at the bottom of the Excel window. It will give you instant help once you start working in Excel.</a:t>
            </a:r>
          </a:p>
          <a:p>
            <a:pPr>
              <a:buFont typeface="Arial" panose="020B0604020202020204" pitchFamily="34" charset="0"/>
              <a:buChar char="•"/>
            </a:pPr>
            <a:endParaRPr lang="en-US" sz="3100" dirty="0" smtClean="0">
              <a:solidFill>
                <a:srgbClr val="222222"/>
              </a:solidFill>
              <a:latin typeface="Open Sans"/>
            </a:endParaRPr>
          </a:p>
        </p:txBody>
      </p:sp>
    </p:spTree>
    <p:extLst>
      <p:ext uri="{BB962C8B-B14F-4D97-AF65-F5344CB8AC3E}">
        <p14:creationId xmlns:p14="http://schemas.microsoft.com/office/powerpoint/2010/main" val="365554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1" name="Google Shape;41;p2"/>
          <p:cNvSpPr txBox="1"/>
          <p:nvPr/>
        </p:nvSpPr>
        <p:spPr>
          <a:xfrm>
            <a:off x="94813" y="1659231"/>
            <a:ext cx="11900263" cy="4658921"/>
          </a:xfrm>
          <a:prstGeom prst="rect">
            <a:avLst/>
          </a:prstGeom>
          <a:noFill/>
          <a:ln>
            <a:noFill/>
          </a:ln>
        </p:spPr>
        <p:txBody>
          <a:bodyPr spcFirstLastPara="1" wrap="square" lIns="91425" tIns="45700" rIns="91425" bIns="45700" anchor="t" anchorCtr="0">
            <a:noAutofit/>
          </a:bodyPr>
          <a:lstStyle/>
          <a:p>
            <a:pPr lvl="0">
              <a:buClr>
                <a:schemeClr val="dk1"/>
              </a:buClr>
              <a:buSzPts val="3000"/>
            </a:pPr>
            <a:r>
              <a:rPr lang="en-US" sz="3000" b="1" dirty="0">
                <a:solidFill>
                  <a:schemeClr val="dk1"/>
                </a:solidFill>
                <a:latin typeface="Federo"/>
                <a:ea typeface="Federo"/>
                <a:cs typeface="Federo"/>
                <a:sym typeface="Federo"/>
              </a:rPr>
              <a:t>	</a:t>
            </a:r>
            <a:r>
              <a:rPr lang="en-US" sz="3200" dirty="0"/>
              <a:t> </a:t>
            </a:r>
            <a:r>
              <a:rPr lang="en-US" sz="3000" dirty="0"/>
              <a:t>Excel has two structures the </a:t>
            </a:r>
            <a:r>
              <a:rPr lang="en-US" sz="3000" b="1" dirty="0"/>
              <a:t>ribbon </a:t>
            </a:r>
            <a:r>
              <a:rPr lang="en-US" sz="3000" dirty="0"/>
              <a:t>and the </a:t>
            </a:r>
            <a:r>
              <a:rPr lang="en-US" sz="3000" b="1" dirty="0"/>
              <a:t>worksheet</a:t>
            </a:r>
            <a:r>
              <a:rPr lang="en-US" sz="3000" dirty="0" smtClean="0"/>
              <a:t>..</a:t>
            </a:r>
            <a:endParaRPr lang="en-US" sz="3000" dirty="0" smtClean="0"/>
          </a:p>
          <a:p>
            <a:pPr lvl="0">
              <a:buClr>
                <a:schemeClr val="dk1"/>
              </a:buClr>
              <a:buSzPts val="3000"/>
            </a:pPr>
            <a:r>
              <a:rPr lang="en-US" sz="3000" b="1" dirty="0" smtClean="0">
                <a:solidFill>
                  <a:schemeClr val="dk1"/>
                </a:solidFill>
                <a:latin typeface="Federo"/>
                <a:ea typeface="Federo"/>
                <a:cs typeface="Federo"/>
                <a:sym typeface="Federo"/>
              </a:rPr>
              <a:t>EXCEL </a:t>
            </a:r>
            <a:r>
              <a:rPr lang="en-US" sz="3000" b="1" dirty="0">
                <a:solidFill>
                  <a:schemeClr val="dk1"/>
                </a:solidFill>
                <a:latin typeface="Federo"/>
                <a:ea typeface="Federo"/>
                <a:cs typeface="Federo"/>
                <a:sym typeface="Federo"/>
              </a:rPr>
              <a:t>RIBBON </a:t>
            </a:r>
            <a:r>
              <a:rPr lang="en-US" sz="3000" b="1" dirty="0" smtClean="0">
                <a:solidFill>
                  <a:schemeClr val="dk1"/>
                </a:solidFill>
                <a:latin typeface="Federo"/>
                <a:ea typeface="Federo"/>
                <a:cs typeface="Federo"/>
                <a:sym typeface="Federo"/>
              </a:rPr>
              <a:t>OVERVIEW</a:t>
            </a:r>
          </a:p>
          <a:p>
            <a:pPr algn="ctr">
              <a:buClr>
                <a:schemeClr val="dk1"/>
              </a:buClr>
              <a:buSzPts val="3000"/>
            </a:pPr>
            <a:endParaRPr lang="en-US" sz="3000" b="1" dirty="0">
              <a:solidFill>
                <a:schemeClr val="dk1"/>
              </a:solidFill>
              <a:latin typeface="Federo"/>
              <a:ea typeface="Federo"/>
              <a:cs typeface="Federo"/>
              <a:sym typeface="Federo"/>
            </a:endParaRPr>
          </a:p>
          <a:p>
            <a:pPr algn="ctr">
              <a:buClr>
                <a:schemeClr val="dk1"/>
              </a:buClr>
              <a:buSzPts val="3000"/>
            </a:pPr>
            <a:endParaRPr lang="en-US" sz="3000" b="1" dirty="0" smtClean="0">
              <a:solidFill>
                <a:schemeClr val="dk1"/>
              </a:solidFill>
              <a:latin typeface="Federo"/>
              <a:ea typeface="Federo"/>
              <a:cs typeface="Federo"/>
              <a:sym typeface="Federo"/>
            </a:endParaRPr>
          </a:p>
          <a:p>
            <a:pPr algn="ctr">
              <a:buClr>
                <a:schemeClr val="dk1"/>
              </a:buClr>
              <a:buSzPts val="3000"/>
            </a:pPr>
            <a:endParaRPr lang="en-US" sz="3000" b="1" dirty="0">
              <a:solidFill>
                <a:schemeClr val="dk1"/>
              </a:solidFill>
              <a:latin typeface="Federo"/>
              <a:ea typeface="Federo"/>
              <a:cs typeface="Federo"/>
              <a:sym typeface="Federo"/>
            </a:endParaRPr>
          </a:p>
          <a:p>
            <a:pPr algn="ctr">
              <a:buClr>
                <a:schemeClr val="dk1"/>
              </a:buClr>
              <a:buSzPts val="3000"/>
            </a:pPr>
            <a:endParaRPr lang="en-US" sz="3000" b="1" dirty="0" smtClean="0">
              <a:solidFill>
                <a:schemeClr val="dk1"/>
              </a:solidFill>
              <a:latin typeface="Federo"/>
              <a:ea typeface="Federo"/>
              <a:cs typeface="Federo"/>
              <a:sym typeface="Federo"/>
            </a:endParaRPr>
          </a:p>
          <a:p>
            <a:pPr algn="ctr">
              <a:buClr>
                <a:schemeClr val="dk1"/>
              </a:buClr>
              <a:buSzPts val="3000"/>
            </a:pPr>
            <a:endParaRPr lang="en-US" sz="3000" b="1" dirty="0" smtClean="0">
              <a:solidFill>
                <a:schemeClr val="dk1"/>
              </a:solidFill>
              <a:latin typeface="Federo"/>
              <a:ea typeface="Federo"/>
              <a:cs typeface="Federo"/>
              <a:sym typeface="Federo"/>
            </a:endParaRPr>
          </a:p>
          <a:p>
            <a:pPr algn="ctr">
              <a:buClr>
                <a:schemeClr val="dk1"/>
              </a:buClr>
              <a:buSzPts val="3000"/>
            </a:pPr>
            <a:endParaRPr lang="en-US" sz="1200" dirty="0" smtClean="0"/>
          </a:p>
          <a:p>
            <a:pPr marL="342900" indent="-342900">
              <a:buClr>
                <a:schemeClr val="dk1"/>
              </a:buClr>
              <a:buSzPts val="3000"/>
              <a:buFont typeface="Wingdings" panose="05000000000000000000" pitchFamily="2" charset="2"/>
              <a:buChar char="§"/>
            </a:pPr>
            <a:r>
              <a:rPr lang="en-US" sz="2500" dirty="0" smtClean="0"/>
              <a:t>Excel </a:t>
            </a:r>
            <a:r>
              <a:rPr lang="en-US" sz="2500" dirty="0"/>
              <a:t>uses a </a:t>
            </a:r>
            <a:r>
              <a:rPr lang="en-US" sz="2500" b="1" dirty="0"/>
              <a:t>tabbed Ribbon system </a:t>
            </a:r>
            <a:r>
              <a:rPr lang="en-US" sz="2500" dirty="0"/>
              <a:t>instead of traditional menus. </a:t>
            </a:r>
            <a:r>
              <a:rPr lang="en-US" sz="2500" b="1" dirty="0"/>
              <a:t>The Ribbon</a:t>
            </a:r>
            <a:r>
              <a:rPr lang="en-US" sz="2500" dirty="0"/>
              <a:t> contains </a:t>
            </a:r>
            <a:r>
              <a:rPr lang="en-US" sz="2500" b="1" dirty="0"/>
              <a:t>multiple tabs</a:t>
            </a:r>
            <a:r>
              <a:rPr lang="en-US" sz="2500" dirty="0"/>
              <a:t>, each with several </a:t>
            </a:r>
            <a:r>
              <a:rPr lang="en-US" sz="2500" b="1" dirty="0"/>
              <a:t>groups</a:t>
            </a:r>
            <a:r>
              <a:rPr lang="en-US" sz="2500" dirty="0"/>
              <a:t> </a:t>
            </a:r>
            <a:r>
              <a:rPr lang="en-US" sz="2500" b="1" dirty="0"/>
              <a:t>of commands</a:t>
            </a:r>
            <a:r>
              <a:rPr lang="en-US" sz="2500" dirty="0"/>
              <a:t>. You will use these tabs to perform the most </a:t>
            </a:r>
            <a:r>
              <a:rPr lang="en-US" sz="2500" b="1" dirty="0"/>
              <a:t>common tasks</a:t>
            </a:r>
            <a:r>
              <a:rPr lang="en-US" sz="2500" dirty="0"/>
              <a:t> in Excel.</a:t>
            </a:r>
            <a:endParaRPr lang="en-US" sz="2500" b="1" dirty="0">
              <a:solidFill>
                <a:schemeClr val="dk1"/>
              </a:solidFill>
              <a:latin typeface="Federo"/>
              <a:ea typeface="Federo"/>
              <a:cs typeface="Federo"/>
              <a:sym typeface="Federo"/>
            </a:endParaRPr>
          </a:p>
          <a:p>
            <a:pPr lvl="0" algn="ctr">
              <a:buClr>
                <a:schemeClr val="dk1"/>
              </a:buClr>
              <a:buSzPts val="3000"/>
            </a:pPr>
            <a:r>
              <a:rPr lang="en-US" sz="3200" dirty="0">
                <a:solidFill>
                  <a:schemeClr val="dk1"/>
                </a:solidFill>
                <a:latin typeface="Calibri"/>
                <a:ea typeface="Calibri"/>
                <a:cs typeface="Calibri"/>
                <a:sym typeface="Calibri"/>
              </a:rPr>
              <a:t>	</a:t>
            </a:r>
            <a:endParaRPr lang="en-US" sz="3200" dirty="0"/>
          </a:p>
        </p:txBody>
      </p:sp>
      <p:sp>
        <p:nvSpPr>
          <p:cNvPr id="3" name="AutoShape 2" descr="https://itsourcecode.com/wp-content/uploads/2022/10/Excel-Window-components.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 name="Picture 1"/>
          <p:cNvPicPr>
            <a:picLocks noChangeAspect="1"/>
          </p:cNvPicPr>
          <p:nvPr/>
        </p:nvPicPr>
        <p:blipFill>
          <a:blip r:embed="rId3"/>
          <a:stretch>
            <a:fillRect/>
          </a:stretch>
        </p:blipFill>
        <p:spPr>
          <a:xfrm>
            <a:off x="460375" y="2644953"/>
            <a:ext cx="11029950" cy="2334820"/>
          </a:xfrm>
          <a:prstGeom prst="rect">
            <a:avLst/>
          </a:prstGeom>
        </p:spPr>
      </p:pic>
    </p:spTree>
    <p:extLst>
      <p:ext uri="{BB962C8B-B14F-4D97-AF65-F5344CB8AC3E}">
        <p14:creationId xmlns:p14="http://schemas.microsoft.com/office/powerpoint/2010/main" val="1210036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
                                            <p:txEl>
                                              <p:pRg st="0" end="0"/>
                                            </p:txEl>
                                          </p:spTgt>
                                        </p:tgtEl>
                                        <p:attrNameLst>
                                          <p:attrName>style.visibility</p:attrName>
                                        </p:attrNameLst>
                                      </p:cBhvr>
                                      <p:to>
                                        <p:strVal val="visible"/>
                                      </p:to>
                                    </p:set>
                                    <p:animEffect transition="in" filter="fade">
                                      <p:cBhvr>
                                        <p:cTn id="7" dur="500"/>
                                        <p:tgtEl>
                                          <p:spTgt spid="4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1">
                                            <p:txEl>
                                              <p:pRg st="1" end="1"/>
                                            </p:txEl>
                                          </p:spTgt>
                                        </p:tgtEl>
                                        <p:attrNameLst>
                                          <p:attrName>style.visibility</p:attrName>
                                        </p:attrNameLst>
                                      </p:cBhvr>
                                      <p:to>
                                        <p:strVal val="visible"/>
                                      </p:to>
                                    </p:set>
                                    <p:animEffect transition="in" filter="fade">
                                      <p:cBhvr>
                                        <p:cTn id="12" dur="500"/>
                                        <p:tgtEl>
                                          <p:spTgt spid="4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1">
                                            <p:txEl>
                                              <p:pRg st="8" end="8"/>
                                            </p:txEl>
                                          </p:spTgt>
                                        </p:tgtEl>
                                        <p:attrNameLst>
                                          <p:attrName>style.visibility</p:attrName>
                                        </p:attrNameLst>
                                      </p:cBhvr>
                                      <p:to>
                                        <p:strVal val="visible"/>
                                      </p:to>
                                    </p:set>
                                    <p:animEffect transition="in" filter="fade">
                                      <p:cBhvr>
                                        <p:cTn id="22" dur="500"/>
                                        <p:tgtEl>
                                          <p:spTgt spid="4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1" name="Google Shape;41;p2"/>
          <p:cNvSpPr txBox="1"/>
          <p:nvPr/>
        </p:nvSpPr>
        <p:spPr>
          <a:xfrm>
            <a:off x="94813" y="1659231"/>
            <a:ext cx="11900263" cy="4658921"/>
          </a:xfrm>
          <a:prstGeom prst="rect">
            <a:avLst/>
          </a:prstGeom>
          <a:noFill/>
          <a:ln>
            <a:noFill/>
          </a:ln>
        </p:spPr>
        <p:txBody>
          <a:bodyPr spcFirstLastPara="1" wrap="square" lIns="91425" tIns="45700" rIns="91425" bIns="45700" anchor="t" anchorCtr="0">
            <a:noAutofit/>
          </a:bodyPr>
          <a:lstStyle/>
          <a:p>
            <a:pPr>
              <a:buClr>
                <a:schemeClr val="dk1"/>
              </a:buClr>
              <a:buSzPts val="3000"/>
            </a:pPr>
            <a:r>
              <a:rPr lang="en-US" sz="3000" b="1" dirty="0" smtClean="0">
                <a:solidFill>
                  <a:schemeClr val="dk1"/>
                </a:solidFill>
                <a:latin typeface="Federo"/>
                <a:ea typeface="Federo"/>
                <a:cs typeface="Federo"/>
                <a:sym typeface="Federo"/>
              </a:rPr>
              <a:t>WORKSHEET</a:t>
            </a:r>
          </a:p>
          <a:p>
            <a:pPr>
              <a:buClr>
                <a:schemeClr val="dk1"/>
              </a:buClr>
              <a:buSzPts val="3000"/>
            </a:pPr>
            <a:r>
              <a:rPr lang="en-US" sz="3000" b="1" dirty="0">
                <a:solidFill>
                  <a:schemeClr val="dk1"/>
                </a:solidFill>
                <a:latin typeface="Federo"/>
                <a:ea typeface="Federo"/>
                <a:cs typeface="Federo"/>
                <a:sym typeface="Federo"/>
              </a:rPr>
              <a:t>	</a:t>
            </a:r>
            <a:r>
              <a:rPr lang="en-US" sz="3000" dirty="0" smtClean="0"/>
              <a:t>The </a:t>
            </a:r>
            <a:r>
              <a:rPr lang="en-US" sz="3000" b="1" dirty="0" smtClean="0"/>
              <a:t>Sheet</a:t>
            </a:r>
            <a:r>
              <a:rPr lang="en-US" sz="3000" dirty="0" smtClean="0"/>
              <a:t> is a set of rows and columns. It forms the same pattern as we have in math exercise books, the rectangle boxes formed by the pattern are called cells.</a:t>
            </a:r>
          </a:p>
          <a:p>
            <a:pPr>
              <a:buClr>
                <a:schemeClr val="dk1"/>
              </a:buClr>
              <a:buSzPts val="3000"/>
            </a:pPr>
            <a:r>
              <a:rPr lang="en-US" sz="3000" b="1" dirty="0">
                <a:solidFill>
                  <a:schemeClr val="dk1"/>
                </a:solidFill>
                <a:latin typeface="Federo"/>
                <a:ea typeface="Federo"/>
                <a:cs typeface="Federo"/>
                <a:sym typeface="Federo"/>
              </a:rPr>
              <a:t>	</a:t>
            </a:r>
            <a:r>
              <a:rPr lang="en-US" sz="3000" dirty="0"/>
              <a:t>The values can be typed in cells and they could be numbers or letters.</a:t>
            </a:r>
            <a:endParaRPr lang="en-US" sz="3000" b="1" dirty="0" smtClean="0">
              <a:solidFill>
                <a:schemeClr val="dk1"/>
              </a:solidFill>
              <a:latin typeface="Federo"/>
              <a:ea typeface="Federo"/>
              <a:cs typeface="Federo"/>
              <a:sym typeface="Federo"/>
            </a:endParaRPr>
          </a:p>
          <a:p>
            <a:pPr algn="ctr">
              <a:buClr>
                <a:schemeClr val="dk1"/>
              </a:buClr>
              <a:buSzPts val="3000"/>
            </a:pPr>
            <a:endParaRPr lang="en-US" sz="3000" b="1" dirty="0">
              <a:solidFill>
                <a:schemeClr val="dk1"/>
              </a:solidFill>
              <a:latin typeface="Federo"/>
              <a:ea typeface="Federo"/>
              <a:cs typeface="Federo"/>
              <a:sym typeface="Federo"/>
            </a:endParaRPr>
          </a:p>
          <a:p>
            <a:pPr algn="ctr">
              <a:buClr>
                <a:schemeClr val="dk1"/>
              </a:buClr>
              <a:buSzPts val="3000"/>
            </a:pPr>
            <a:endParaRPr lang="en-US" sz="3000" b="1" dirty="0" smtClean="0">
              <a:solidFill>
                <a:schemeClr val="dk1"/>
              </a:solidFill>
              <a:latin typeface="Federo"/>
              <a:ea typeface="Federo"/>
              <a:cs typeface="Federo"/>
              <a:sym typeface="Federo"/>
            </a:endParaRPr>
          </a:p>
          <a:p>
            <a:pPr algn="ctr">
              <a:buClr>
                <a:schemeClr val="dk1"/>
              </a:buClr>
              <a:buSzPts val="3000"/>
            </a:pPr>
            <a:endParaRPr lang="en-US" sz="3000" b="1" dirty="0">
              <a:solidFill>
                <a:schemeClr val="dk1"/>
              </a:solidFill>
              <a:latin typeface="Federo"/>
              <a:ea typeface="Federo"/>
              <a:cs typeface="Federo"/>
              <a:sym typeface="Federo"/>
            </a:endParaRPr>
          </a:p>
        </p:txBody>
      </p:sp>
      <p:sp>
        <p:nvSpPr>
          <p:cNvPr id="3" name="AutoShape 2" descr="https://itsourcecode.com/wp-content/uploads/2022/10/Excel-Window-components.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46175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
                                            <p:txEl>
                                              <p:pRg st="0" end="0"/>
                                            </p:txEl>
                                          </p:spTgt>
                                        </p:tgtEl>
                                        <p:attrNameLst>
                                          <p:attrName>style.visibility</p:attrName>
                                        </p:attrNameLst>
                                      </p:cBhvr>
                                      <p:to>
                                        <p:strVal val="visible"/>
                                      </p:to>
                                    </p:set>
                                    <p:animEffect transition="in" filter="fade">
                                      <p:cBhvr>
                                        <p:cTn id="7" dur="500"/>
                                        <p:tgtEl>
                                          <p:spTgt spid="4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1">
                                            <p:txEl>
                                              <p:pRg st="1" end="1"/>
                                            </p:txEl>
                                          </p:spTgt>
                                        </p:tgtEl>
                                        <p:attrNameLst>
                                          <p:attrName>style.visibility</p:attrName>
                                        </p:attrNameLst>
                                      </p:cBhvr>
                                      <p:to>
                                        <p:strVal val="visible"/>
                                      </p:to>
                                    </p:set>
                                    <p:animEffect transition="in" filter="fade">
                                      <p:cBhvr>
                                        <p:cTn id="12" dur="500"/>
                                        <p:tgtEl>
                                          <p:spTgt spid="4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1">
                                            <p:txEl>
                                              <p:pRg st="2" end="2"/>
                                            </p:txEl>
                                          </p:spTgt>
                                        </p:tgtEl>
                                        <p:attrNameLst>
                                          <p:attrName>style.visibility</p:attrName>
                                        </p:attrNameLst>
                                      </p:cBhvr>
                                      <p:to>
                                        <p:strVal val="visible"/>
                                      </p:to>
                                    </p:set>
                                    <p:animEffect transition="in" filter="fade">
                                      <p:cBhvr>
                                        <p:cTn id="17" dur="500"/>
                                        <p:tgtEl>
                                          <p:spTgt spid="4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3" name="AutoShape 2" descr="https://itsourcecode.com/wp-content/uploads/2022/10/Excel-Window-components.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3"/>
          <a:stretch>
            <a:fillRect/>
          </a:stretch>
        </p:blipFill>
        <p:spPr>
          <a:xfrm>
            <a:off x="1125020" y="1736334"/>
            <a:ext cx="9448800" cy="4592548"/>
          </a:xfrm>
          <a:prstGeom prst="rect">
            <a:avLst/>
          </a:prstGeom>
        </p:spPr>
      </p:pic>
    </p:spTree>
    <p:extLst>
      <p:ext uri="{BB962C8B-B14F-4D97-AF65-F5344CB8AC3E}">
        <p14:creationId xmlns:p14="http://schemas.microsoft.com/office/powerpoint/2010/main" val="39219223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0"/>
          <p:cNvSpPr txBox="1"/>
          <p:nvPr/>
        </p:nvSpPr>
        <p:spPr>
          <a:xfrm>
            <a:off x="0" y="1774411"/>
            <a:ext cx="12192000" cy="6980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3500"/>
              <a:buFont typeface="Arial"/>
              <a:buNone/>
            </a:pPr>
            <a:r>
              <a:rPr lang="en-US" sz="3500" b="1">
                <a:solidFill>
                  <a:schemeClr val="dk1"/>
                </a:solidFill>
                <a:latin typeface="Federo"/>
                <a:ea typeface="Federo"/>
                <a:cs typeface="Federo"/>
                <a:sym typeface="Federo"/>
              </a:rPr>
              <a:t>REFERENCES</a:t>
            </a:r>
            <a:endParaRPr sz="3500" b="1">
              <a:solidFill>
                <a:schemeClr val="dk1"/>
              </a:solidFill>
              <a:latin typeface="Federo"/>
              <a:ea typeface="Federo"/>
              <a:cs typeface="Federo"/>
              <a:sym typeface="Federo"/>
            </a:endParaRPr>
          </a:p>
        </p:txBody>
      </p:sp>
      <p:sp>
        <p:nvSpPr>
          <p:cNvPr id="181" name="Google Shape;181;p20"/>
          <p:cNvSpPr txBox="1"/>
          <p:nvPr/>
        </p:nvSpPr>
        <p:spPr>
          <a:xfrm>
            <a:off x="26125" y="2211151"/>
            <a:ext cx="11965577" cy="371030"/>
          </a:xfrm>
          <a:prstGeom prst="rect">
            <a:avLst/>
          </a:prstGeom>
          <a:noFill/>
          <a:ln>
            <a:noFill/>
          </a:ln>
        </p:spPr>
        <p:txBody>
          <a:bodyPr spcFirstLastPara="1" wrap="square" lIns="91425" tIns="45700" rIns="91425" bIns="45700" anchor="t" anchorCtr="0">
            <a:noAutofit/>
          </a:bodyPr>
          <a:lstStyle/>
          <a:p>
            <a:pPr marL="457200" marR="0" lvl="0" indent="-457200" algn="just" rtl="0">
              <a:spcBef>
                <a:spcPts val="0"/>
              </a:spcBef>
              <a:spcAft>
                <a:spcPts val="0"/>
              </a:spcAft>
              <a:buClr>
                <a:schemeClr val="dk1"/>
              </a:buClr>
              <a:buSzPts val="3000"/>
              <a:buFont typeface="Arial"/>
              <a:buNone/>
            </a:pPr>
            <a:r>
              <a:rPr lang="en-US" sz="3000" b="1" dirty="0">
                <a:solidFill>
                  <a:schemeClr val="dk1"/>
                </a:solidFill>
                <a:latin typeface="Calibri"/>
                <a:ea typeface="Calibri"/>
                <a:cs typeface="Calibri"/>
                <a:sym typeface="Calibri"/>
              </a:rPr>
              <a:t>Website:</a:t>
            </a:r>
            <a:endParaRPr dirty="0"/>
          </a:p>
          <a:p>
            <a:pPr marL="457200" marR="0" lvl="0" indent="-457200" algn="just" rtl="0">
              <a:spcBef>
                <a:spcPts val="400"/>
              </a:spcBef>
              <a:spcAft>
                <a:spcPts val="0"/>
              </a:spcAft>
              <a:buClr>
                <a:schemeClr val="dk1"/>
              </a:buClr>
              <a:buSzPts val="2000"/>
              <a:buFont typeface="Noto Sans Symbols"/>
              <a:buChar char="✔"/>
            </a:pPr>
            <a:r>
              <a:rPr lang="en-US" sz="2000" dirty="0" err="1">
                <a:solidFill>
                  <a:schemeClr val="dk1"/>
                </a:solidFill>
                <a:latin typeface="Calibri"/>
                <a:ea typeface="Calibri"/>
                <a:cs typeface="Calibri"/>
                <a:sym typeface="Calibri"/>
              </a:rPr>
              <a:t>Fungsi</a:t>
            </a:r>
            <a:r>
              <a:rPr lang="en-US" sz="2000" dirty="0">
                <a:solidFill>
                  <a:schemeClr val="dk1"/>
                </a:solidFill>
                <a:latin typeface="Calibri"/>
                <a:ea typeface="Calibri"/>
                <a:cs typeface="Calibri"/>
                <a:sym typeface="Calibri"/>
              </a:rPr>
              <a:t> Motherboard Processor </a:t>
            </a:r>
            <a:r>
              <a:rPr lang="en-US" sz="2000" dirty="0" err="1">
                <a:solidFill>
                  <a:schemeClr val="dk1"/>
                </a:solidFill>
                <a:latin typeface="Calibri"/>
                <a:ea typeface="Calibri"/>
                <a:cs typeface="Calibri"/>
                <a:sym typeface="Calibri"/>
              </a:rPr>
              <a:t>Memori</a:t>
            </a:r>
            <a:r>
              <a:rPr lang="en-US" sz="2000" dirty="0">
                <a:solidFill>
                  <a:schemeClr val="dk1"/>
                </a:solidFill>
                <a:latin typeface="Calibri"/>
                <a:ea typeface="Calibri"/>
                <a:cs typeface="Calibri"/>
                <a:sym typeface="Calibri"/>
              </a:rPr>
              <a:t> Dan </a:t>
            </a:r>
            <a:r>
              <a:rPr lang="en-US" sz="2000" dirty="0" err="1">
                <a:solidFill>
                  <a:schemeClr val="dk1"/>
                </a:solidFill>
                <a:latin typeface="Calibri"/>
                <a:ea typeface="Calibri"/>
                <a:cs typeface="Calibri"/>
                <a:sym typeface="Calibri"/>
              </a:rPr>
              <a:t>Harddisk</a:t>
            </a:r>
            <a:r>
              <a:rPr lang="en-US" sz="2000" dirty="0">
                <a:solidFill>
                  <a:schemeClr val="dk1"/>
                </a:solidFill>
                <a:latin typeface="Calibri"/>
                <a:ea typeface="Calibri"/>
                <a:cs typeface="Calibri"/>
                <a:sym typeface="Calibri"/>
              </a:rPr>
              <a:t> | Computer hardware, Computer hardware store, Computer Pinterest. </a:t>
            </a:r>
            <a:r>
              <a:rPr lang="en-US" sz="2000" u="sng" dirty="0">
                <a:solidFill>
                  <a:schemeClr val="dk1"/>
                </a:solidFill>
                <a:latin typeface="Calibri"/>
                <a:ea typeface="Calibri"/>
                <a:cs typeface="Calibri"/>
                <a:sym typeface="Calibri"/>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https://www.pinterest.ph/pin/88594317657692933/?mt=login</a:t>
            </a:r>
            <a:endParaRPr sz="2000" dirty="0">
              <a:solidFill>
                <a:schemeClr val="dk1"/>
              </a:solidFill>
              <a:latin typeface="Calibri"/>
              <a:ea typeface="Calibri"/>
              <a:cs typeface="Calibri"/>
              <a:sym typeface="Calibri"/>
            </a:endParaRPr>
          </a:p>
          <a:p>
            <a:pPr marL="457200" marR="0" lvl="0" indent="-457200" algn="just" rtl="0">
              <a:spcBef>
                <a:spcPts val="400"/>
              </a:spcBef>
              <a:spcAft>
                <a:spcPts val="0"/>
              </a:spcAft>
              <a:buClr>
                <a:schemeClr val="dk1"/>
              </a:buClr>
              <a:buSzPts val="2000"/>
              <a:buFont typeface="Noto Sans Symbols"/>
              <a:buChar char="✔"/>
            </a:pPr>
            <a:r>
              <a:rPr lang="en-US" sz="2000" dirty="0">
                <a:solidFill>
                  <a:schemeClr val="dk1"/>
                </a:solidFill>
                <a:latin typeface="Calibri"/>
                <a:ea typeface="Calibri"/>
                <a:cs typeface="Calibri"/>
                <a:sym typeface="Calibri"/>
              </a:rPr>
              <a:t>Unit 4 - Hardware &amp; Ergo - </a:t>
            </a:r>
            <a:r>
              <a:rPr lang="en-US" sz="2000" dirty="0" err="1">
                <a:solidFill>
                  <a:schemeClr val="dk1"/>
                </a:solidFill>
                <a:latin typeface="Calibri"/>
                <a:ea typeface="Calibri"/>
                <a:cs typeface="Calibri"/>
                <a:sym typeface="Calibri"/>
              </a:rPr>
              <a:t>Davids</a:t>
            </a:r>
            <a:r>
              <a:rPr lang="en-US" sz="2000" dirty="0">
                <a:solidFill>
                  <a:schemeClr val="dk1"/>
                </a:solidFill>
                <a:latin typeface="Calibri"/>
                <a:ea typeface="Calibri"/>
                <a:cs typeface="Calibri"/>
                <a:sym typeface="Calibri"/>
              </a:rPr>
              <a:t> BTA30 Portfolio 2016 Sites.google.com. </a:t>
            </a:r>
            <a:r>
              <a:rPr lang="en-US" sz="2000" u="sng" dirty="0">
                <a:solidFill>
                  <a:schemeClr val="dk1"/>
                </a:solidFill>
                <a:latin typeface="Calibri"/>
                <a:ea typeface="Calibri"/>
                <a:cs typeface="Calibri"/>
                <a:sym typeface="Calibri"/>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https://sites.google.com/site/davidsbtaportfolio/unit-4---hardware-ergo</a:t>
            </a:r>
            <a:r>
              <a:rPr lang="en-US" sz="2000" dirty="0">
                <a:solidFill>
                  <a:schemeClr val="dk1"/>
                </a:solidFill>
                <a:latin typeface="Calibri"/>
                <a:ea typeface="Calibri"/>
                <a:cs typeface="Calibri"/>
                <a:sym typeface="Calibri"/>
              </a:rPr>
              <a:t>. </a:t>
            </a:r>
            <a:endParaRPr dirty="0"/>
          </a:p>
          <a:p>
            <a:pPr marL="457200" marR="0" lvl="0" indent="-457200" algn="just" rtl="0">
              <a:spcBef>
                <a:spcPts val="400"/>
              </a:spcBef>
              <a:spcAft>
                <a:spcPts val="0"/>
              </a:spcAft>
              <a:buClr>
                <a:schemeClr val="dk1"/>
              </a:buClr>
              <a:buSzPts val="2000"/>
              <a:buFont typeface="Noto Sans Symbols"/>
              <a:buChar char="✔"/>
            </a:pPr>
            <a:r>
              <a:rPr lang="en-US" sz="2000" dirty="0">
                <a:solidFill>
                  <a:schemeClr val="dk1"/>
                </a:solidFill>
                <a:latin typeface="Calibri"/>
                <a:ea typeface="Calibri"/>
                <a:cs typeface="Calibri"/>
                <a:sym typeface="Calibri"/>
              </a:rPr>
              <a:t>Computer Software Icon #229946 - Free Icons Library. Icon-library.com. </a:t>
            </a:r>
            <a:r>
              <a:rPr lang="en-US" sz="2000" u="sng" dirty="0">
                <a:solidFill>
                  <a:schemeClr val="dk1"/>
                </a:solidFill>
                <a:latin typeface="Calibri"/>
                <a:ea typeface="Calibri"/>
                <a:cs typeface="Calibri"/>
                <a:sym typeface="Calibri"/>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https://icon-library.com/icon/computer-software-icon-14.html</a:t>
            </a:r>
            <a:endParaRPr sz="2000" dirty="0">
              <a:solidFill>
                <a:schemeClr val="dk1"/>
              </a:solidFill>
              <a:latin typeface="Calibri"/>
              <a:ea typeface="Calibri"/>
              <a:cs typeface="Calibri"/>
              <a:sym typeface="Calibri"/>
            </a:endParaRPr>
          </a:p>
          <a:p>
            <a:pPr marL="457200" marR="0" lvl="0" indent="-457200" algn="just" rtl="0">
              <a:spcBef>
                <a:spcPts val="400"/>
              </a:spcBef>
              <a:spcAft>
                <a:spcPts val="0"/>
              </a:spcAft>
              <a:buClr>
                <a:srgbClr val="888888"/>
              </a:buClr>
              <a:buSzPts val="2000"/>
              <a:buFont typeface="Noto Sans Symbols"/>
              <a:buChar char="✔"/>
            </a:pPr>
            <a:r>
              <a:rPr lang="en-US" sz="2000" u="sng" dirty="0">
                <a:solidFill>
                  <a:srgbClr val="888888"/>
                </a:solidFill>
                <a:latin typeface="Calibri"/>
                <a:ea typeface="Calibri"/>
                <a:cs typeface="Calibri"/>
                <a:sym typeface="Calibri"/>
                <a:hlinkClick r:id="rId6">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https://edu.gcfglobal.org/en/word2016/understanding-onedrive/1/</a:t>
            </a:r>
            <a:endParaRPr sz="2000" u="sng" dirty="0">
              <a:solidFill>
                <a:srgbClr val="888888"/>
              </a:solidFill>
              <a:latin typeface="Calibri"/>
              <a:ea typeface="Calibri"/>
              <a:cs typeface="Calibri"/>
              <a:sym typeface="Calibri"/>
            </a:endParaRPr>
          </a:p>
          <a:p>
            <a:pPr marL="457200" marR="0" lvl="0" indent="-457200" algn="just" rtl="0">
              <a:spcBef>
                <a:spcPts val="400"/>
              </a:spcBef>
              <a:spcAft>
                <a:spcPts val="0"/>
              </a:spcAft>
              <a:buClr>
                <a:schemeClr val="dk1"/>
              </a:buClr>
              <a:buSzPts val="2000"/>
              <a:buFont typeface="Noto Sans Symbols"/>
              <a:buChar char="✔"/>
            </a:pPr>
            <a:r>
              <a:rPr lang="en-US" sz="2000" u="sng" dirty="0">
                <a:solidFill>
                  <a:schemeClr val="dk1"/>
                </a:solidFill>
                <a:latin typeface="Calibri"/>
                <a:ea typeface="Calibri"/>
                <a:cs typeface="Calibri"/>
                <a:sym typeface="Calibri"/>
                <a:hlinkClick r:id="rId7">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https://www.rapidtables.com/code/text/ascii-table.html</a:t>
            </a:r>
            <a:endParaRPr sz="2000" dirty="0">
              <a:solidFill>
                <a:schemeClr val="dk1"/>
              </a:solidFill>
              <a:latin typeface="Calibri"/>
              <a:ea typeface="Calibri"/>
              <a:cs typeface="Calibri"/>
              <a:sym typeface="Calibri"/>
            </a:endParaRPr>
          </a:p>
          <a:p>
            <a:pPr marL="457200" marR="0" lvl="0" indent="-457200" algn="just" rtl="0">
              <a:spcBef>
                <a:spcPts val="400"/>
              </a:spcBef>
              <a:spcAft>
                <a:spcPts val="0"/>
              </a:spcAft>
              <a:buClr>
                <a:schemeClr val="dk1"/>
              </a:buClr>
              <a:buSzPts val="2000"/>
              <a:buFont typeface="Noto Sans Symbols"/>
              <a:buChar char="✔"/>
            </a:pPr>
            <a:r>
              <a:rPr lang="en-US" sz="2000" u="sng" dirty="0">
                <a:solidFill>
                  <a:schemeClr val="dk1"/>
                </a:solidFill>
                <a:latin typeface="Calibri"/>
                <a:ea typeface="Calibri"/>
                <a:cs typeface="Calibri"/>
                <a:sym typeface="Calibri"/>
                <a:hlinkClick r:id="rId8">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https://www.vskills.in/certification/tutorial/ms-word-interface-and-editing-document/</a:t>
            </a:r>
            <a:endParaRPr sz="2000" dirty="0">
              <a:solidFill>
                <a:schemeClr val="dk1"/>
              </a:solidFill>
              <a:latin typeface="Calibri"/>
              <a:ea typeface="Calibri"/>
              <a:cs typeface="Calibri"/>
              <a:sym typeface="Calibri"/>
            </a:endParaRPr>
          </a:p>
          <a:p>
            <a:pPr marL="457200" marR="0" lvl="0" indent="-457200" algn="just" rtl="0">
              <a:spcBef>
                <a:spcPts val="400"/>
              </a:spcBef>
              <a:spcAft>
                <a:spcPts val="0"/>
              </a:spcAft>
              <a:buClr>
                <a:schemeClr val="dk1"/>
              </a:buClr>
              <a:buSzPts val="2000"/>
              <a:buFont typeface="Noto Sans Symbols"/>
              <a:buChar char="✔"/>
            </a:pPr>
            <a:r>
              <a:rPr lang="en-US" sz="2000" u="sng" dirty="0">
                <a:solidFill>
                  <a:schemeClr val="dk1"/>
                </a:solidFill>
                <a:latin typeface="Calibri"/>
                <a:ea typeface="Calibri"/>
                <a:cs typeface="Calibri"/>
                <a:sym typeface="Calibri"/>
                <a:hlinkClick r:id="rId9">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https://itsourcecode.com/ms-word/ms-word-window-explore-its-features/</a:t>
            </a:r>
            <a:endParaRPr sz="2000" dirty="0">
              <a:solidFill>
                <a:schemeClr val="dk1"/>
              </a:solidFill>
              <a:latin typeface="Calibri"/>
              <a:ea typeface="Calibri"/>
              <a:cs typeface="Calibri"/>
              <a:sym typeface="Calibri"/>
            </a:endParaRPr>
          </a:p>
          <a:p>
            <a:pPr marL="0" marR="0" lvl="0" indent="0" algn="just" rtl="0">
              <a:spcBef>
                <a:spcPts val="360"/>
              </a:spcBef>
              <a:spcAft>
                <a:spcPts val="0"/>
              </a:spcAft>
              <a:buClr>
                <a:srgbClr val="888888"/>
              </a:buClr>
              <a:buSzPts val="1800"/>
              <a:buFont typeface="Arial"/>
              <a:buNone/>
            </a:pPr>
            <a:endParaRPr sz="1800" dirty="0">
              <a:solidFill>
                <a:srgbClr val="888888"/>
              </a:solidFill>
              <a:latin typeface="Calibri"/>
              <a:ea typeface="Calibri"/>
              <a:cs typeface="Calibri"/>
              <a:sym typeface="Calibri"/>
            </a:endParaRPr>
          </a:p>
          <a:p>
            <a:pPr marL="457200" marR="0" lvl="0" indent="-342900" algn="just" rtl="0">
              <a:spcBef>
                <a:spcPts val="360"/>
              </a:spcBef>
              <a:spcAft>
                <a:spcPts val="0"/>
              </a:spcAft>
              <a:buClr>
                <a:srgbClr val="888888"/>
              </a:buClr>
              <a:buSzPts val="1800"/>
              <a:buFont typeface="Noto Sans Symbols"/>
              <a:buNone/>
            </a:pPr>
            <a:endParaRPr sz="1800" dirty="0">
              <a:solidFill>
                <a:schemeClr val="dk1"/>
              </a:solidFill>
              <a:latin typeface="Calibri"/>
              <a:ea typeface="Calibri"/>
              <a:cs typeface="Calibri"/>
              <a:sym typeface="Calibri"/>
            </a:endParaRPr>
          </a:p>
          <a:p>
            <a:pPr marL="457200" marR="0" lvl="0" indent="-342900" algn="just" rtl="0">
              <a:spcBef>
                <a:spcPts val="360"/>
              </a:spcBef>
              <a:spcAft>
                <a:spcPts val="0"/>
              </a:spcAft>
              <a:buClr>
                <a:srgbClr val="888888"/>
              </a:buClr>
              <a:buSzPts val="1800"/>
              <a:buFont typeface="Noto Sans Symbols"/>
              <a:buNone/>
            </a:pPr>
            <a:endParaRPr sz="1800" dirty="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1"/>
          <p:cNvSpPr txBox="1"/>
          <p:nvPr/>
        </p:nvSpPr>
        <p:spPr>
          <a:xfrm>
            <a:off x="-104133" y="3616274"/>
            <a:ext cx="12296133" cy="6980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3500"/>
              <a:buFont typeface="Arial"/>
              <a:buNone/>
            </a:pPr>
            <a:r>
              <a:rPr lang="en-US" sz="3500" b="1">
                <a:solidFill>
                  <a:schemeClr val="dk1"/>
                </a:solidFill>
                <a:latin typeface="Federo"/>
                <a:ea typeface="Federo"/>
                <a:cs typeface="Federo"/>
                <a:sym typeface="Federo"/>
              </a:rPr>
              <a:t> --- END ---</a:t>
            </a:r>
            <a:endParaRPr sz="3500" b="1">
              <a:solidFill>
                <a:schemeClr val="dk1"/>
              </a:solidFill>
              <a:latin typeface="Federo"/>
              <a:ea typeface="Federo"/>
              <a:cs typeface="Federo"/>
              <a:sym typeface="Federo"/>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1" name="Google Shape;41;p2"/>
          <p:cNvSpPr txBox="1"/>
          <p:nvPr/>
        </p:nvSpPr>
        <p:spPr>
          <a:xfrm>
            <a:off x="94813" y="1782519"/>
            <a:ext cx="11900263" cy="4658921"/>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Clr>
                <a:schemeClr val="dk1"/>
              </a:buClr>
              <a:buSzPts val="3000"/>
              <a:buFont typeface="Arial"/>
              <a:buNone/>
            </a:pPr>
            <a:r>
              <a:rPr lang="en-US" sz="3000" b="1" dirty="0">
                <a:solidFill>
                  <a:schemeClr val="dk1"/>
                </a:solidFill>
                <a:latin typeface="Federo"/>
                <a:ea typeface="Federo"/>
                <a:cs typeface="Federo"/>
                <a:sym typeface="Federo"/>
              </a:rPr>
              <a:t>MICROSOFT </a:t>
            </a:r>
            <a:r>
              <a:rPr lang="en-US" sz="3000" b="1" dirty="0" smtClean="0">
                <a:solidFill>
                  <a:schemeClr val="dk1"/>
                </a:solidFill>
                <a:latin typeface="Federo"/>
                <a:ea typeface="Federo"/>
                <a:cs typeface="Federo"/>
                <a:sym typeface="Federo"/>
              </a:rPr>
              <a:t>EXCEL</a:t>
            </a:r>
            <a:endParaRPr sz="3000" b="1" dirty="0">
              <a:solidFill>
                <a:schemeClr val="dk1"/>
              </a:solidFill>
              <a:latin typeface="Federo"/>
              <a:ea typeface="Federo"/>
              <a:cs typeface="Federo"/>
              <a:sym typeface="Federo"/>
            </a:endParaRPr>
          </a:p>
          <a:p>
            <a:pPr lvl="0" algn="just">
              <a:spcBef>
                <a:spcPts val="640"/>
              </a:spcBef>
              <a:buClr>
                <a:schemeClr val="dk1"/>
              </a:buClr>
              <a:buSzPts val="3200"/>
            </a:pPr>
            <a:r>
              <a:rPr lang="en-US" sz="3200" dirty="0">
                <a:solidFill>
                  <a:schemeClr val="dk1"/>
                </a:solidFill>
                <a:latin typeface="Calibri"/>
                <a:ea typeface="Calibri"/>
                <a:cs typeface="Calibri"/>
                <a:sym typeface="Calibri"/>
              </a:rPr>
              <a:t>	- </a:t>
            </a:r>
            <a:r>
              <a:rPr lang="en-US" sz="3200" dirty="0"/>
              <a:t>Microsoft Excel is a program made by Microsoft that lets you make spreadsheets. It composes of rows and columns to organize and allows you to do math functions</a:t>
            </a:r>
            <a:r>
              <a:rPr lang="en-US" sz="3200" dirty="0" smtClean="0"/>
              <a:t>.</a:t>
            </a:r>
          </a:p>
          <a:p>
            <a:pPr lvl="0" algn="just">
              <a:spcBef>
                <a:spcPts val="640"/>
              </a:spcBef>
              <a:buClr>
                <a:schemeClr val="dk1"/>
              </a:buClr>
              <a:buSzPts val="3200"/>
            </a:pPr>
            <a:r>
              <a:rPr lang="en-US" sz="3200" dirty="0"/>
              <a:t>	</a:t>
            </a:r>
            <a:r>
              <a:rPr lang="en-US" sz="3200" dirty="0" smtClean="0"/>
              <a:t>- </a:t>
            </a:r>
            <a:r>
              <a:rPr lang="en-US" sz="3200" dirty="0"/>
              <a:t>It works with both Windows and Mac operating systems</a:t>
            </a:r>
            <a:r>
              <a:rPr lang="en-US" sz="3200" dirty="0" smtClean="0"/>
              <a:t>.</a:t>
            </a:r>
          </a:p>
          <a:p>
            <a:pPr lvl="0" algn="just">
              <a:spcBef>
                <a:spcPts val="640"/>
              </a:spcBef>
              <a:buClr>
                <a:schemeClr val="dk1"/>
              </a:buClr>
              <a:buSzPts val="3200"/>
            </a:pPr>
            <a:r>
              <a:rPr lang="en-US" sz="3200" dirty="0">
                <a:solidFill>
                  <a:schemeClr val="dk1"/>
                </a:solidFill>
                <a:latin typeface="Calibri"/>
                <a:ea typeface="Calibri"/>
                <a:cs typeface="Calibri"/>
                <a:sym typeface="Calibri"/>
              </a:rPr>
              <a:t>	</a:t>
            </a:r>
            <a:r>
              <a:rPr lang="en-US" sz="3200" dirty="0" smtClean="0">
                <a:solidFill>
                  <a:schemeClr val="dk1"/>
                </a:solidFill>
                <a:latin typeface="Calibri"/>
                <a:ea typeface="Calibri"/>
                <a:cs typeface="Calibri"/>
                <a:sym typeface="Calibri"/>
              </a:rPr>
              <a:t>- </a:t>
            </a:r>
            <a:r>
              <a:rPr lang="en-US" sz="3200" dirty="0">
                <a:ea typeface="Calibri"/>
              </a:rPr>
              <a:t>I</a:t>
            </a:r>
            <a:r>
              <a:rPr lang="en-US" sz="3200" dirty="0" smtClean="0"/>
              <a:t>t </a:t>
            </a:r>
            <a:r>
              <a:rPr lang="en-US" sz="3200" dirty="0"/>
              <a:t>is one of the most convenient spreadsheets which allows us to store, represent and create data in almost possible way such as tabular, and form, creating optically logical charts, thus managing and manipulating data.</a:t>
            </a:r>
            <a:endParaRPr sz="3200" dirty="0">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1">
                                            <p:txEl>
                                              <p:pRg st="0" end="0"/>
                                            </p:txEl>
                                          </p:spTgt>
                                        </p:tgtEl>
                                        <p:attrNameLst>
                                          <p:attrName>style.visibility</p:attrName>
                                        </p:attrNameLst>
                                      </p:cBhvr>
                                      <p:to>
                                        <p:strVal val="visible"/>
                                      </p:to>
                                    </p:set>
                                    <p:animEffect transition="in" filter="fade">
                                      <p:cBhvr>
                                        <p:cTn id="7" dur="500"/>
                                        <p:tgtEl>
                                          <p:spTgt spid="4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1">
                                            <p:txEl>
                                              <p:pRg st="1" end="1"/>
                                            </p:txEl>
                                          </p:spTgt>
                                        </p:tgtEl>
                                        <p:attrNameLst>
                                          <p:attrName>style.visibility</p:attrName>
                                        </p:attrNameLst>
                                      </p:cBhvr>
                                      <p:to>
                                        <p:strVal val="visible"/>
                                      </p:to>
                                    </p:set>
                                    <p:animEffect transition="in" filter="fade">
                                      <p:cBhvr>
                                        <p:cTn id="12" dur="500"/>
                                        <p:tgtEl>
                                          <p:spTgt spid="4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1">
                                            <p:txEl>
                                              <p:pRg st="2" end="2"/>
                                            </p:txEl>
                                          </p:spTgt>
                                        </p:tgtEl>
                                        <p:attrNameLst>
                                          <p:attrName>style.visibility</p:attrName>
                                        </p:attrNameLst>
                                      </p:cBhvr>
                                      <p:to>
                                        <p:strVal val="visible"/>
                                      </p:to>
                                    </p:set>
                                    <p:animEffect transition="in" filter="fade">
                                      <p:cBhvr>
                                        <p:cTn id="17" dur="500"/>
                                        <p:tgtEl>
                                          <p:spTgt spid="4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1">
                                            <p:txEl>
                                              <p:pRg st="3" end="3"/>
                                            </p:txEl>
                                          </p:spTgt>
                                        </p:tgtEl>
                                        <p:attrNameLst>
                                          <p:attrName>style.visibility</p:attrName>
                                        </p:attrNameLst>
                                      </p:cBhvr>
                                      <p:to>
                                        <p:strVal val="visible"/>
                                      </p:to>
                                    </p:set>
                                    <p:animEffect transition="in" filter="fade">
                                      <p:cBhvr>
                                        <p:cTn id="22" dur="500"/>
                                        <p:tgtEl>
                                          <p:spTgt spid="4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1" name="Google Shape;41;p2"/>
          <p:cNvSpPr txBox="1"/>
          <p:nvPr/>
        </p:nvSpPr>
        <p:spPr>
          <a:xfrm>
            <a:off x="94813" y="1782519"/>
            <a:ext cx="11900263" cy="465892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3000"/>
              <a:buFont typeface="Arial"/>
              <a:buNone/>
            </a:pPr>
            <a:r>
              <a:rPr lang="en-US" sz="3000" b="1" dirty="0" smtClean="0">
                <a:solidFill>
                  <a:schemeClr val="dk1"/>
                </a:solidFill>
                <a:latin typeface="Federo"/>
                <a:ea typeface="Federo"/>
                <a:cs typeface="Federo"/>
                <a:sym typeface="Federo"/>
              </a:rPr>
              <a:t>EXAMPLE OF USES EXCEL:</a:t>
            </a:r>
            <a:endParaRPr sz="3000" b="1" dirty="0">
              <a:solidFill>
                <a:schemeClr val="dk1"/>
              </a:solidFill>
              <a:latin typeface="Federo"/>
              <a:ea typeface="Federo"/>
              <a:cs typeface="Federo"/>
              <a:sym typeface="Federo"/>
            </a:endParaRPr>
          </a:p>
          <a:p>
            <a:r>
              <a:rPr lang="en-US" sz="3200" dirty="0">
                <a:solidFill>
                  <a:schemeClr val="dk1"/>
                </a:solidFill>
                <a:latin typeface="Calibri"/>
                <a:ea typeface="Calibri"/>
                <a:cs typeface="Calibri"/>
                <a:sym typeface="Calibri"/>
              </a:rPr>
              <a:t>	</a:t>
            </a:r>
            <a:r>
              <a:rPr lang="en-US" sz="3200" dirty="0" smtClean="0"/>
              <a:t>Data </a:t>
            </a:r>
            <a:r>
              <a:rPr lang="en-US" sz="3200" dirty="0"/>
              <a:t>analysis</a:t>
            </a:r>
          </a:p>
          <a:p>
            <a:r>
              <a:rPr lang="en-US" sz="3200" dirty="0" smtClean="0"/>
              <a:t>	Data </a:t>
            </a:r>
            <a:r>
              <a:rPr lang="en-US" sz="3200" dirty="0"/>
              <a:t>management</a:t>
            </a:r>
          </a:p>
          <a:p>
            <a:r>
              <a:rPr lang="en-US" sz="3200" dirty="0" smtClean="0"/>
              <a:t>	Accounting</a:t>
            </a:r>
            <a:endParaRPr lang="en-US" sz="3200" dirty="0"/>
          </a:p>
          <a:p>
            <a:r>
              <a:rPr lang="en-US" sz="3200" dirty="0" smtClean="0"/>
              <a:t>	Budgeting</a:t>
            </a:r>
            <a:endParaRPr lang="en-US" sz="3200" dirty="0"/>
          </a:p>
          <a:p>
            <a:r>
              <a:rPr lang="en-US" sz="3200" dirty="0" smtClean="0"/>
              <a:t>	Visuals </a:t>
            </a:r>
            <a:r>
              <a:rPr lang="en-US" sz="3200" dirty="0"/>
              <a:t>and graphs</a:t>
            </a:r>
          </a:p>
          <a:p>
            <a:r>
              <a:rPr lang="en-US" sz="3200" dirty="0" smtClean="0"/>
              <a:t>	Analysis</a:t>
            </a:r>
            <a:endParaRPr lang="en-US" sz="3200" dirty="0"/>
          </a:p>
          <a:p>
            <a:r>
              <a:rPr lang="en-US" sz="3200" dirty="0" smtClean="0"/>
              <a:t>	Data </a:t>
            </a:r>
            <a:r>
              <a:rPr lang="en-US" sz="3200" dirty="0"/>
              <a:t>entry</a:t>
            </a:r>
          </a:p>
          <a:p>
            <a:r>
              <a:rPr lang="en-US" sz="3200" dirty="0" smtClean="0"/>
              <a:t>	Programming</a:t>
            </a:r>
            <a:endParaRPr lang="en-US" sz="3200" dirty="0"/>
          </a:p>
          <a:p>
            <a:endParaRPr lang="en-US" sz="3200" dirty="0"/>
          </a:p>
        </p:txBody>
      </p:sp>
    </p:spTree>
    <p:extLst>
      <p:ext uri="{BB962C8B-B14F-4D97-AF65-F5344CB8AC3E}">
        <p14:creationId xmlns:p14="http://schemas.microsoft.com/office/powerpoint/2010/main" val="2537477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1">
                                            <p:txEl>
                                              <p:pRg st="0" end="0"/>
                                            </p:txEl>
                                          </p:spTgt>
                                        </p:tgtEl>
                                        <p:attrNameLst>
                                          <p:attrName>style.visibility</p:attrName>
                                        </p:attrNameLst>
                                      </p:cBhvr>
                                      <p:to>
                                        <p:strVal val="visible"/>
                                      </p:to>
                                    </p:set>
                                    <p:animEffect transition="in" filter="fade">
                                      <p:cBhvr>
                                        <p:cTn id="7" dur="500"/>
                                        <p:tgtEl>
                                          <p:spTgt spid="4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1">
                                            <p:txEl>
                                              <p:pRg st="1" end="1"/>
                                            </p:txEl>
                                          </p:spTgt>
                                        </p:tgtEl>
                                        <p:attrNameLst>
                                          <p:attrName>style.visibility</p:attrName>
                                        </p:attrNameLst>
                                      </p:cBhvr>
                                      <p:to>
                                        <p:strVal val="visible"/>
                                      </p:to>
                                    </p:set>
                                    <p:animEffect transition="in" filter="fade">
                                      <p:cBhvr>
                                        <p:cTn id="12" dur="500"/>
                                        <p:tgtEl>
                                          <p:spTgt spid="4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1">
                                            <p:txEl>
                                              <p:pRg st="2" end="2"/>
                                            </p:txEl>
                                          </p:spTgt>
                                        </p:tgtEl>
                                        <p:attrNameLst>
                                          <p:attrName>style.visibility</p:attrName>
                                        </p:attrNameLst>
                                      </p:cBhvr>
                                      <p:to>
                                        <p:strVal val="visible"/>
                                      </p:to>
                                    </p:set>
                                    <p:animEffect transition="in" filter="fade">
                                      <p:cBhvr>
                                        <p:cTn id="17" dur="500"/>
                                        <p:tgtEl>
                                          <p:spTgt spid="4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1">
                                            <p:txEl>
                                              <p:pRg st="3" end="3"/>
                                            </p:txEl>
                                          </p:spTgt>
                                        </p:tgtEl>
                                        <p:attrNameLst>
                                          <p:attrName>style.visibility</p:attrName>
                                        </p:attrNameLst>
                                      </p:cBhvr>
                                      <p:to>
                                        <p:strVal val="visible"/>
                                      </p:to>
                                    </p:set>
                                    <p:animEffect transition="in" filter="fade">
                                      <p:cBhvr>
                                        <p:cTn id="22" dur="500"/>
                                        <p:tgtEl>
                                          <p:spTgt spid="4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1">
                                            <p:txEl>
                                              <p:pRg st="4" end="4"/>
                                            </p:txEl>
                                          </p:spTgt>
                                        </p:tgtEl>
                                        <p:attrNameLst>
                                          <p:attrName>style.visibility</p:attrName>
                                        </p:attrNameLst>
                                      </p:cBhvr>
                                      <p:to>
                                        <p:strVal val="visible"/>
                                      </p:to>
                                    </p:set>
                                    <p:animEffect transition="in" filter="fade">
                                      <p:cBhvr>
                                        <p:cTn id="27" dur="500"/>
                                        <p:tgtEl>
                                          <p:spTgt spid="4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1">
                                            <p:txEl>
                                              <p:pRg st="5" end="5"/>
                                            </p:txEl>
                                          </p:spTgt>
                                        </p:tgtEl>
                                        <p:attrNameLst>
                                          <p:attrName>style.visibility</p:attrName>
                                        </p:attrNameLst>
                                      </p:cBhvr>
                                      <p:to>
                                        <p:strVal val="visible"/>
                                      </p:to>
                                    </p:set>
                                    <p:animEffect transition="in" filter="fade">
                                      <p:cBhvr>
                                        <p:cTn id="32" dur="500"/>
                                        <p:tgtEl>
                                          <p:spTgt spid="4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1">
                                            <p:txEl>
                                              <p:pRg st="6" end="6"/>
                                            </p:txEl>
                                          </p:spTgt>
                                        </p:tgtEl>
                                        <p:attrNameLst>
                                          <p:attrName>style.visibility</p:attrName>
                                        </p:attrNameLst>
                                      </p:cBhvr>
                                      <p:to>
                                        <p:strVal val="visible"/>
                                      </p:to>
                                    </p:set>
                                    <p:animEffect transition="in" filter="fade">
                                      <p:cBhvr>
                                        <p:cTn id="37" dur="500"/>
                                        <p:tgtEl>
                                          <p:spTgt spid="4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1">
                                            <p:txEl>
                                              <p:pRg st="7" end="7"/>
                                            </p:txEl>
                                          </p:spTgt>
                                        </p:tgtEl>
                                        <p:attrNameLst>
                                          <p:attrName>style.visibility</p:attrName>
                                        </p:attrNameLst>
                                      </p:cBhvr>
                                      <p:to>
                                        <p:strVal val="visible"/>
                                      </p:to>
                                    </p:set>
                                    <p:animEffect transition="in" filter="fade">
                                      <p:cBhvr>
                                        <p:cTn id="42" dur="500"/>
                                        <p:tgtEl>
                                          <p:spTgt spid="4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1">
                                            <p:txEl>
                                              <p:pRg st="8" end="8"/>
                                            </p:txEl>
                                          </p:spTgt>
                                        </p:tgtEl>
                                        <p:attrNameLst>
                                          <p:attrName>style.visibility</p:attrName>
                                        </p:attrNameLst>
                                      </p:cBhvr>
                                      <p:to>
                                        <p:strVal val="visible"/>
                                      </p:to>
                                    </p:set>
                                    <p:animEffect transition="in" filter="fade">
                                      <p:cBhvr>
                                        <p:cTn id="47" dur="500"/>
                                        <p:tgtEl>
                                          <p:spTgt spid="4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1" name="Google Shape;41;p2"/>
          <p:cNvSpPr txBox="1"/>
          <p:nvPr/>
        </p:nvSpPr>
        <p:spPr>
          <a:xfrm>
            <a:off x="94813" y="1782519"/>
            <a:ext cx="11900263" cy="4658921"/>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Clr>
                <a:schemeClr val="dk1"/>
              </a:buClr>
              <a:buSzPts val="3000"/>
              <a:buFont typeface="Arial"/>
              <a:buNone/>
            </a:pPr>
            <a:r>
              <a:rPr lang="en-US" sz="3000" b="1" dirty="0" smtClean="0">
                <a:solidFill>
                  <a:schemeClr val="dk1"/>
                </a:solidFill>
                <a:latin typeface="Federo"/>
                <a:ea typeface="Federo"/>
                <a:cs typeface="Federo"/>
                <a:sym typeface="Federo"/>
              </a:rPr>
              <a:t>MICROSOFT EXCEL FEATURES:</a:t>
            </a:r>
            <a:endParaRPr sz="3000" b="1" dirty="0">
              <a:solidFill>
                <a:schemeClr val="dk1"/>
              </a:solidFill>
              <a:latin typeface="Federo"/>
              <a:ea typeface="Federo"/>
              <a:cs typeface="Federo"/>
              <a:sym typeface="Federo"/>
            </a:endParaRPr>
          </a:p>
          <a:p>
            <a:pPr marL="457200" indent="-457200" algn="just">
              <a:buFont typeface="Wingdings" panose="05000000000000000000" pitchFamily="2" charset="2"/>
              <a:buChar char="Ø"/>
            </a:pPr>
            <a:r>
              <a:rPr lang="en-US" sz="3200" b="1" dirty="0" smtClean="0"/>
              <a:t>AutoFormat - </a:t>
            </a:r>
            <a:r>
              <a:rPr lang="en-US" sz="3200" dirty="0"/>
              <a:t>This feature allows users to utilize excel tables conditional format and formatting options</a:t>
            </a:r>
            <a:r>
              <a:rPr lang="en-US" dirty="0" smtClean="0"/>
              <a:t>.</a:t>
            </a:r>
          </a:p>
          <a:p>
            <a:pPr marL="457200" indent="-457200" algn="just">
              <a:buFont typeface="Wingdings" panose="05000000000000000000" pitchFamily="2" charset="2"/>
              <a:buChar char="Ø"/>
            </a:pPr>
            <a:r>
              <a:rPr lang="en-US" sz="3200" b="1" dirty="0" smtClean="0">
                <a:solidFill>
                  <a:schemeClr val="tx1"/>
                </a:solidFill>
              </a:rPr>
              <a:t>AutoSum - </a:t>
            </a:r>
            <a:r>
              <a:rPr lang="en-US" sz="3200" dirty="0">
                <a:solidFill>
                  <a:schemeClr val="tx1"/>
                </a:solidFill>
              </a:rPr>
              <a:t>By adding </a:t>
            </a:r>
            <a:r>
              <a:rPr lang="en-US" sz="3200" dirty="0"/>
              <a:t>an addition formula for a set of cells, the AutoSum function enables us to determine the sum of a row or column automatically</a:t>
            </a:r>
            <a:r>
              <a:rPr lang="en-US" sz="3200" dirty="0" smtClean="0"/>
              <a:t>.</a:t>
            </a:r>
          </a:p>
          <a:p>
            <a:pPr marL="457200" indent="-457200" algn="just">
              <a:buFont typeface="Wingdings" panose="05000000000000000000" pitchFamily="2" charset="2"/>
              <a:buChar char="Ø"/>
            </a:pPr>
            <a:r>
              <a:rPr lang="en-US" sz="3200" b="1" dirty="0"/>
              <a:t>List </a:t>
            </a:r>
            <a:r>
              <a:rPr lang="en-US" sz="3200" b="1" dirty="0" smtClean="0"/>
              <a:t>AutoFill - </a:t>
            </a:r>
            <a:r>
              <a:rPr lang="en-US" sz="3200" dirty="0"/>
              <a:t>When a new item is added to the end of a list, this feature automatically creates excel formatting.</a:t>
            </a:r>
          </a:p>
          <a:p>
            <a:pPr marL="457200" indent="-457200" algn="just">
              <a:buFont typeface="Wingdings" panose="05000000000000000000" pitchFamily="2" charset="2"/>
              <a:buChar char="Ø"/>
            </a:pPr>
            <a:endParaRPr lang="en-US" sz="3200" dirty="0"/>
          </a:p>
          <a:p>
            <a:pPr marL="457200" indent="-457200" algn="just">
              <a:buFont typeface="Wingdings" panose="05000000000000000000" pitchFamily="2" charset="2"/>
              <a:buChar char="Ø"/>
            </a:pPr>
            <a:endParaRPr lang="en-US" sz="3200" dirty="0"/>
          </a:p>
          <a:p>
            <a:pPr marL="457200" indent="-457200" algn="just">
              <a:buFont typeface="Wingdings" panose="05000000000000000000" pitchFamily="2" charset="2"/>
              <a:buChar char="Ø"/>
            </a:pPr>
            <a:endParaRPr lang="en-US" sz="3200" dirty="0"/>
          </a:p>
          <a:p>
            <a:pPr marL="457200" indent="-457200" algn="just">
              <a:buFont typeface="Wingdings" panose="05000000000000000000" pitchFamily="2" charset="2"/>
              <a:buChar char="Ø"/>
            </a:pPr>
            <a:endParaRPr lang="en-US" sz="3200" dirty="0"/>
          </a:p>
        </p:txBody>
      </p:sp>
    </p:spTree>
    <p:extLst>
      <p:ext uri="{BB962C8B-B14F-4D97-AF65-F5344CB8AC3E}">
        <p14:creationId xmlns:p14="http://schemas.microsoft.com/office/powerpoint/2010/main" val="3735346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1">
                                            <p:txEl>
                                              <p:pRg st="0" end="0"/>
                                            </p:txEl>
                                          </p:spTgt>
                                        </p:tgtEl>
                                        <p:attrNameLst>
                                          <p:attrName>style.visibility</p:attrName>
                                        </p:attrNameLst>
                                      </p:cBhvr>
                                      <p:to>
                                        <p:strVal val="visible"/>
                                      </p:to>
                                    </p:set>
                                    <p:animEffect transition="in" filter="fade">
                                      <p:cBhvr>
                                        <p:cTn id="7" dur="500"/>
                                        <p:tgtEl>
                                          <p:spTgt spid="4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1">
                                            <p:txEl>
                                              <p:pRg st="1" end="1"/>
                                            </p:txEl>
                                          </p:spTgt>
                                        </p:tgtEl>
                                        <p:attrNameLst>
                                          <p:attrName>style.visibility</p:attrName>
                                        </p:attrNameLst>
                                      </p:cBhvr>
                                      <p:to>
                                        <p:strVal val="visible"/>
                                      </p:to>
                                    </p:set>
                                    <p:animEffect transition="in" filter="fade">
                                      <p:cBhvr>
                                        <p:cTn id="12" dur="500"/>
                                        <p:tgtEl>
                                          <p:spTgt spid="4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1">
                                            <p:txEl>
                                              <p:pRg st="2" end="2"/>
                                            </p:txEl>
                                          </p:spTgt>
                                        </p:tgtEl>
                                        <p:attrNameLst>
                                          <p:attrName>style.visibility</p:attrName>
                                        </p:attrNameLst>
                                      </p:cBhvr>
                                      <p:to>
                                        <p:strVal val="visible"/>
                                      </p:to>
                                    </p:set>
                                    <p:animEffect transition="in" filter="fade">
                                      <p:cBhvr>
                                        <p:cTn id="17" dur="500"/>
                                        <p:tgtEl>
                                          <p:spTgt spid="4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1">
                                            <p:txEl>
                                              <p:pRg st="3" end="3"/>
                                            </p:txEl>
                                          </p:spTgt>
                                        </p:tgtEl>
                                        <p:attrNameLst>
                                          <p:attrName>style.visibility</p:attrName>
                                        </p:attrNameLst>
                                      </p:cBhvr>
                                      <p:to>
                                        <p:strVal val="visible"/>
                                      </p:to>
                                    </p:set>
                                    <p:animEffect transition="in" filter="fade">
                                      <p:cBhvr>
                                        <p:cTn id="22" dur="500"/>
                                        <p:tgtEl>
                                          <p:spTgt spid="4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1" name="Google Shape;41;p2"/>
          <p:cNvSpPr txBox="1"/>
          <p:nvPr/>
        </p:nvSpPr>
        <p:spPr>
          <a:xfrm>
            <a:off x="94813" y="1782519"/>
            <a:ext cx="11900263" cy="4658921"/>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Clr>
                <a:schemeClr val="dk1"/>
              </a:buClr>
              <a:buSzPts val="3000"/>
              <a:buFont typeface="Arial"/>
              <a:buNone/>
            </a:pPr>
            <a:r>
              <a:rPr lang="en-US" sz="3000" b="1" dirty="0" smtClean="0">
                <a:solidFill>
                  <a:schemeClr val="dk1"/>
                </a:solidFill>
                <a:latin typeface="Federo"/>
                <a:ea typeface="Federo"/>
                <a:cs typeface="Federo"/>
                <a:sym typeface="Federo"/>
              </a:rPr>
              <a:t>MICROSOFT EXCEL FEATURES:</a:t>
            </a:r>
            <a:endParaRPr sz="3000" b="1" dirty="0">
              <a:solidFill>
                <a:schemeClr val="dk1"/>
              </a:solidFill>
              <a:latin typeface="Federo"/>
              <a:ea typeface="Federo"/>
              <a:cs typeface="Federo"/>
              <a:sym typeface="Federo"/>
            </a:endParaRPr>
          </a:p>
          <a:p>
            <a:pPr marL="457200" indent="-457200" algn="just">
              <a:buFont typeface="Wingdings" panose="05000000000000000000" pitchFamily="2" charset="2"/>
              <a:buChar char="Ø"/>
            </a:pPr>
            <a:r>
              <a:rPr lang="en-US" sz="3200" b="1" dirty="0" smtClean="0"/>
              <a:t>AutoFill - </a:t>
            </a:r>
            <a:r>
              <a:rPr lang="en-US" sz="3200" dirty="0"/>
              <a:t>This function enables us to easily fill cells with repetitive or sequential data, such as repeated documents and chronological dates or </a:t>
            </a:r>
            <a:r>
              <a:rPr lang="en-US" sz="3200" dirty="0" smtClean="0"/>
              <a:t>numbers. Functions </a:t>
            </a:r>
            <a:r>
              <a:rPr lang="en-US" sz="3200" dirty="0"/>
              <a:t>can also be copied using AutoFill. With this feature, we can easily change numbers and text.</a:t>
            </a:r>
          </a:p>
          <a:p>
            <a:pPr marL="457200" indent="-457200" algn="just">
              <a:buFont typeface="Wingdings" panose="05000000000000000000" pitchFamily="2" charset="2"/>
              <a:buChar char="Ø"/>
            </a:pPr>
            <a:r>
              <a:rPr lang="en-US" sz="3200" b="1" dirty="0" smtClean="0"/>
              <a:t>AutoShapes - </a:t>
            </a:r>
            <a:r>
              <a:rPr lang="en-US" sz="3200" dirty="0"/>
              <a:t>AutoShapes feature helps us in creating geometrical shapes, flowcharts, stars and etc. Considering these shapes we can also draw our graphs</a:t>
            </a:r>
            <a:r>
              <a:rPr lang="en-US" sz="3200" dirty="0" smtClean="0"/>
              <a:t>.</a:t>
            </a:r>
            <a:endParaRPr lang="en-US" sz="3200" dirty="0"/>
          </a:p>
        </p:txBody>
      </p:sp>
    </p:spTree>
    <p:extLst>
      <p:ext uri="{BB962C8B-B14F-4D97-AF65-F5344CB8AC3E}">
        <p14:creationId xmlns:p14="http://schemas.microsoft.com/office/powerpoint/2010/main" val="2243805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1">
                                            <p:txEl>
                                              <p:pRg st="0" end="0"/>
                                            </p:txEl>
                                          </p:spTgt>
                                        </p:tgtEl>
                                        <p:attrNameLst>
                                          <p:attrName>style.visibility</p:attrName>
                                        </p:attrNameLst>
                                      </p:cBhvr>
                                      <p:to>
                                        <p:strVal val="visible"/>
                                      </p:to>
                                    </p:set>
                                    <p:animEffect transition="in" filter="fade">
                                      <p:cBhvr>
                                        <p:cTn id="7" dur="500"/>
                                        <p:tgtEl>
                                          <p:spTgt spid="4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1">
                                            <p:txEl>
                                              <p:pRg st="1" end="1"/>
                                            </p:txEl>
                                          </p:spTgt>
                                        </p:tgtEl>
                                        <p:attrNameLst>
                                          <p:attrName>style.visibility</p:attrName>
                                        </p:attrNameLst>
                                      </p:cBhvr>
                                      <p:to>
                                        <p:strVal val="visible"/>
                                      </p:to>
                                    </p:set>
                                    <p:animEffect transition="in" filter="fade">
                                      <p:cBhvr>
                                        <p:cTn id="12" dur="500"/>
                                        <p:tgtEl>
                                          <p:spTgt spid="4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1">
                                            <p:txEl>
                                              <p:pRg st="2" end="2"/>
                                            </p:txEl>
                                          </p:spTgt>
                                        </p:tgtEl>
                                        <p:attrNameLst>
                                          <p:attrName>style.visibility</p:attrName>
                                        </p:attrNameLst>
                                      </p:cBhvr>
                                      <p:to>
                                        <p:strVal val="visible"/>
                                      </p:to>
                                    </p:set>
                                    <p:animEffect transition="in" filter="fade">
                                      <p:cBhvr>
                                        <p:cTn id="17" dur="500"/>
                                        <p:tgtEl>
                                          <p:spTgt spid="4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1" name="Google Shape;41;p2"/>
          <p:cNvSpPr txBox="1"/>
          <p:nvPr/>
        </p:nvSpPr>
        <p:spPr>
          <a:xfrm>
            <a:off x="94813" y="1782519"/>
            <a:ext cx="11900263" cy="4658921"/>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Clr>
                <a:schemeClr val="dk1"/>
              </a:buClr>
              <a:buSzPts val="3000"/>
              <a:buFont typeface="Arial"/>
              <a:buNone/>
            </a:pPr>
            <a:r>
              <a:rPr lang="en-US" sz="3000" b="1" dirty="0" smtClean="0">
                <a:solidFill>
                  <a:schemeClr val="dk1"/>
                </a:solidFill>
                <a:latin typeface="Federo"/>
                <a:ea typeface="Federo"/>
                <a:cs typeface="Federo"/>
                <a:sym typeface="Federo"/>
              </a:rPr>
              <a:t>MICROSOFT EXCEL FEATURES:</a:t>
            </a:r>
            <a:endParaRPr sz="3000" b="1" dirty="0">
              <a:solidFill>
                <a:schemeClr val="dk1"/>
              </a:solidFill>
              <a:latin typeface="Federo"/>
              <a:ea typeface="Federo"/>
              <a:cs typeface="Federo"/>
              <a:sym typeface="Federo"/>
            </a:endParaRPr>
          </a:p>
          <a:p>
            <a:pPr marL="457200" indent="-457200" algn="just">
              <a:buFont typeface="Wingdings" panose="05000000000000000000" pitchFamily="2" charset="2"/>
              <a:buChar char="Ø"/>
            </a:pPr>
            <a:r>
              <a:rPr lang="en-US" sz="3200" b="1" dirty="0" smtClean="0"/>
              <a:t>Wizard - </a:t>
            </a:r>
            <a:r>
              <a:rPr lang="en-US" sz="3200" dirty="0"/>
              <a:t>It displays helpful ideas and approaches depending on our work to assist our work more efficiently. Drag-and-drop </a:t>
            </a:r>
            <a:r>
              <a:rPr lang="en-US" sz="3200" dirty="0">
                <a:solidFill>
                  <a:schemeClr val="tx1"/>
                </a:solidFill>
              </a:rPr>
              <a:t>lets us move records and text with the mouse.</a:t>
            </a:r>
          </a:p>
          <a:p>
            <a:pPr marL="457200" indent="-457200" algn="just">
              <a:buFont typeface="Wingdings" panose="05000000000000000000" pitchFamily="2" charset="2"/>
              <a:buChar char="Ø"/>
            </a:pPr>
            <a:r>
              <a:rPr lang="en-US" sz="3200" b="1" dirty="0" smtClean="0">
                <a:solidFill>
                  <a:schemeClr val="tx1"/>
                </a:solidFill>
              </a:rPr>
              <a:t>Charts - </a:t>
            </a:r>
            <a:r>
              <a:rPr lang="en-US" sz="3200" dirty="0"/>
              <a:t>This feature will help you to present the data in graphical form by using excel charts</a:t>
            </a:r>
            <a:br>
              <a:rPr lang="en-US" sz="3200" dirty="0"/>
            </a:br>
            <a:r>
              <a:rPr lang="en-US" sz="3200" dirty="0"/>
              <a:t>Pie, Bars, Line charts, and more.</a:t>
            </a:r>
          </a:p>
          <a:p>
            <a:pPr marL="457200" indent="-457200" algn="just">
              <a:buFont typeface="Wingdings" panose="05000000000000000000" pitchFamily="2" charset="2"/>
              <a:buChar char="Ø"/>
            </a:pPr>
            <a:r>
              <a:rPr lang="en-US" sz="3200" b="1" dirty="0"/>
              <a:t>Shortcut </a:t>
            </a:r>
            <a:r>
              <a:rPr lang="en-US" sz="3200" b="1" dirty="0" smtClean="0"/>
              <a:t>Menus - </a:t>
            </a:r>
            <a:r>
              <a:rPr lang="en-US" sz="3200" dirty="0"/>
              <a:t>The shortcut menu lets users complete lengthy tasks with shortcuts.</a:t>
            </a:r>
          </a:p>
          <a:p>
            <a:pPr marL="457200" indent="-457200" algn="just">
              <a:buFont typeface="Wingdings" panose="05000000000000000000" pitchFamily="2" charset="2"/>
              <a:buChar char="Ø"/>
            </a:pPr>
            <a:endParaRPr lang="en-US" sz="3200" dirty="0"/>
          </a:p>
          <a:p>
            <a:pPr marL="457200" indent="-457200" algn="just">
              <a:buFont typeface="Wingdings" panose="05000000000000000000" pitchFamily="2" charset="2"/>
              <a:buChar char="Ø"/>
            </a:pPr>
            <a:endParaRPr lang="en-US" sz="3200" dirty="0" smtClean="0"/>
          </a:p>
          <a:p>
            <a:pPr marL="457200" indent="-457200" algn="just">
              <a:buFont typeface="Wingdings" panose="05000000000000000000" pitchFamily="2" charset="2"/>
              <a:buChar char="Ø"/>
            </a:pPr>
            <a:endParaRPr lang="en-US" sz="3200" dirty="0"/>
          </a:p>
          <a:p>
            <a:pPr marL="457200" indent="-457200" algn="just">
              <a:buFont typeface="Wingdings" panose="05000000000000000000" pitchFamily="2" charset="2"/>
              <a:buChar char="Ø"/>
            </a:pPr>
            <a:endParaRPr lang="en-US" sz="3200" dirty="0"/>
          </a:p>
        </p:txBody>
      </p:sp>
    </p:spTree>
    <p:extLst>
      <p:ext uri="{BB962C8B-B14F-4D97-AF65-F5344CB8AC3E}">
        <p14:creationId xmlns:p14="http://schemas.microsoft.com/office/powerpoint/2010/main" val="910513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1">
                                            <p:txEl>
                                              <p:pRg st="0" end="0"/>
                                            </p:txEl>
                                          </p:spTgt>
                                        </p:tgtEl>
                                        <p:attrNameLst>
                                          <p:attrName>style.visibility</p:attrName>
                                        </p:attrNameLst>
                                      </p:cBhvr>
                                      <p:to>
                                        <p:strVal val="visible"/>
                                      </p:to>
                                    </p:set>
                                    <p:animEffect transition="in" filter="fade">
                                      <p:cBhvr>
                                        <p:cTn id="7" dur="500"/>
                                        <p:tgtEl>
                                          <p:spTgt spid="4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1">
                                            <p:txEl>
                                              <p:pRg st="1" end="1"/>
                                            </p:txEl>
                                          </p:spTgt>
                                        </p:tgtEl>
                                        <p:attrNameLst>
                                          <p:attrName>style.visibility</p:attrName>
                                        </p:attrNameLst>
                                      </p:cBhvr>
                                      <p:to>
                                        <p:strVal val="visible"/>
                                      </p:to>
                                    </p:set>
                                    <p:animEffect transition="in" filter="fade">
                                      <p:cBhvr>
                                        <p:cTn id="12" dur="500"/>
                                        <p:tgtEl>
                                          <p:spTgt spid="4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1">
                                            <p:txEl>
                                              <p:pRg st="2" end="2"/>
                                            </p:txEl>
                                          </p:spTgt>
                                        </p:tgtEl>
                                        <p:attrNameLst>
                                          <p:attrName>style.visibility</p:attrName>
                                        </p:attrNameLst>
                                      </p:cBhvr>
                                      <p:to>
                                        <p:strVal val="visible"/>
                                      </p:to>
                                    </p:set>
                                    <p:animEffect transition="in" filter="fade">
                                      <p:cBhvr>
                                        <p:cTn id="17" dur="500"/>
                                        <p:tgtEl>
                                          <p:spTgt spid="4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1">
                                            <p:txEl>
                                              <p:pRg st="3" end="3"/>
                                            </p:txEl>
                                          </p:spTgt>
                                        </p:tgtEl>
                                        <p:attrNameLst>
                                          <p:attrName>style.visibility</p:attrName>
                                        </p:attrNameLst>
                                      </p:cBhvr>
                                      <p:to>
                                        <p:strVal val="visible"/>
                                      </p:to>
                                    </p:set>
                                    <p:animEffect transition="in" filter="fade">
                                      <p:cBhvr>
                                        <p:cTn id="22" dur="500"/>
                                        <p:tgtEl>
                                          <p:spTgt spid="4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1" name="Google Shape;41;p2"/>
          <p:cNvSpPr txBox="1"/>
          <p:nvPr/>
        </p:nvSpPr>
        <p:spPr>
          <a:xfrm>
            <a:off x="94813" y="1782519"/>
            <a:ext cx="11900263" cy="465892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3000"/>
              <a:buFont typeface="Arial"/>
              <a:buNone/>
            </a:pPr>
            <a:r>
              <a:rPr lang="en-US" sz="3000" b="1" dirty="0" smtClean="0">
                <a:solidFill>
                  <a:schemeClr val="dk1"/>
                </a:solidFill>
                <a:latin typeface="Federo"/>
                <a:ea typeface="Federo"/>
                <a:cs typeface="Federo"/>
                <a:sym typeface="Federo"/>
              </a:rPr>
              <a:t>MICROSOFT EXCEL FEATURES:</a:t>
            </a:r>
            <a:endParaRPr lang="en-US" sz="3000" b="1" dirty="0">
              <a:solidFill>
                <a:schemeClr val="dk1"/>
              </a:solidFill>
              <a:latin typeface="Federo"/>
              <a:ea typeface="Federo"/>
              <a:cs typeface="Federo"/>
              <a:sym typeface="Federo"/>
            </a:endParaRPr>
          </a:p>
          <a:p>
            <a:pPr marL="457200" indent="-457200" algn="just">
              <a:buClr>
                <a:schemeClr val="dk1"/>
              </a:buClr>
              <a:buSzPts val="3000"/>
              <a:buFont typeface="Wingdings" panose="05000000000000000000" pitchFamily="2" charset="2"/>
              <a:buChar char="Ø"/>
            </a:pPr>
            <a:r>
              <a:rPr lang="en-US" sz="3200" b="1" dirty="0" smtClean="0">
                <a:solidFill>
                  <a:schemeClr val="tx1"/>
                </a:solidFill>
              </a:rPr>
              <a:t>PivotTables - </a:t>
            </a:r>
            <a:r>
              <a:rPr lang="en-US" sz="3200" dirty="0"/>
              <a:t>It flips and sums data in seconds and lets us analyze data and create periodic financial accounts, statistical records, etc. Graphically examine complex data relationships.</a:t>
            </a:r>
          </a:p>
          <a:p>
            <a:pPr marL="457200" marR="0" lvl="0" indent="-457200" algn="l" rtl="0">
              <a:spcBef>
                <a:spcPts val="0"/>
              </a:spcBef>
              <a:spcAft>
                <a:spcPts val="0"/>
              </a:spcAft>
              <a:buClr>
                <a:schemeClr val="dk1"/>
              </a:buClr>
              <a:buSzPts val="3000"/>
              <a:buFont typeface="Wingdings" panose="05000000000000000000" pitchFamily="2" charset="2"/>
              <a:buChar char="Ø"/>
            </a:pPr>
            <a:endParaRPr lang="en-US" sz="3200" dirty="0">
              <a:solidFill>
                <a:schemeClr val="tx1"/>
              </a:solidFill>
            </a:endParaRPr>
          </a:p>
          <a:p>
            <a:pPr marL="457200" indent="-457200">
              <a:buFont typeface="Wingdings" panose="05000000000000000000" pitchFamily="2" charset="2"/>
              <a:buChar char="Ø"/>
            </a:pPr>
            <a:endParaRPr lang="en-US" sz="3200" dirty="0" smtClean="0"/>
          </a:p>
          <a:p>
            <a:pPr marL="457200" indent="-457200">
              <a:buFont typeface="Wingdings" panose="05000000000000000000" pitchFamily="2" charset="2"/>
              <a:buChar char="Ø"/>
            </a:pPr>
            <a:endParaRPr lang="en-US" sz="3200" dirty="0" smtClean="0"/>
          </a:p>
          <a:p>
            <a:pPr marL="457200" indent="-457200">
              <a:buFont typeface="Wingdings" panose="05000000000000000000" pitchFamily="2" charset="2"/>
              <a:buChar char="Ø"/>
            </a:pPr>
            <a:endParaRPr lang="en-US" sz="3200" dirty="0"/>
          </a:p>
        </p:txBody>
      </p:sp>
    </p:spTree>
    <p:extLst>
      <p:ext uri="{BB962C8B-B14F-4D97-AF65-F5344CB8AC3E}">
        <p14:creationId xmlns:p14="http://schemas.microsoft.com/office/powerpoint/2010/main" val="1325230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1">
                                            <p:txEl>
                                              <p:pRg st="0" end="0"/>
                                            </p:txEl>
                                          </p:spTgt>
                                        </p:tgtEl>
                                        <p:attrNameLst>
                                          <p:attrName>style.visibility</p:attrName>
                                        </p:attrNameLst>
                                      </p:cBhvr>
                                      <p:to>
                                        <p:strVal val="visible"/>
                                      </p:to>
                                    </p:set>
                                    <p:animEffect transition="in" filter="fade">
                                      <p:cBhvr>
                                        <p:cTn id="7" dur="500"/>
                                        <p:tgtEl>
                                          <p:spTgt spid="41">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1">
                                            <p:txEl>
                                              <p:pRg st="1" end="1"/>
                                            </p:txEl>
                                          </p:spTgt>
                                        </p:tgtEl>
                                        <p:attrNameLst>
                                          <p:attrName>style.visibility</p:attrName>
                                        </p:attrNameLst>
                                      </p:cBhvr>
                                      <p:to>
                                        <p:strVal val="visible"/>
                                      </p:to>
                                    </p:set>
                                    <p:animEffect transition="in" filter="fade">
                                      <p:cBhvr>
                                        <p:cTn id="10" dur="500"/>
                                        <p:tgtEl>
                                          <p:spTgt spid="4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1" name="Google Shape;41;p2"/>
          <p:cNvSpPr txBox="1"/>
          <p:nvPr/>
        </p:nvSpPr>
        <p:spPr>
          <a:xfrm>
            <a:off x="94813" y="1782519"/>
            <a:ext cx="11900263" cy="465892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3000"/>
              <a:buFont typeface="Arial"/>
              <a:buNone/>
            </a:pPr>
            <a:r>
              <a:rPr lang="en-US" sz="3000" b="1" dirty="0" smtClean="0">
                <a:solidFill>
                  <a:schemeClr val="dk1"/>
                </a:solidFill>
                <a:latin typeface="Federo"/>
                <a:ea typeface="Federo"/>
                <a:cs typeface="Federo"/>
                <a:sym typeface="Federo"/>
              </a:rPr>
              <a:t>MICROSOFT EXCEL WINDOW COMPONENT:</a:t>
            </a:r>
          </a:p>
          <a:p>
            <a:pPr lvl="0" algn="just">
              <a:buClr>
                <a:schemeClr val="dk1"/>
              </a:buClr>
              <a:buSzPts val="3000"/>
            </a:pPr>
            <a:r>
              <a:rPr lang="en-US" sz="3000" b="1" dirty="0">
                <a:solidFill>
                  <a:schemeClr val="dk1"/>
                </a:solidFill>
                <a:latin typeface="Federo"/>
                <a:ea typeface="Federo"/>
                <a:cs typeface="Federo"/>
                <a:sym typeface="Federo"/>
              </a:rPr>
              <a:t>	</a:t>
            </a:r>
            <a:r>
              <a:rPr lang="en-US" sz="3200" dirty="0"/>
              <a:t> Before you start using it, it’s really important to understand what’s where in its window</a:t>
            </a:r>
            <a:r>
              <a:rPr lang="en-US" sz="3200" dirty="0" smtClean="0"/>
              <a:t>.</a:t>
            </a:r>
            <a:r>
              <a:rPr lang="en-US" sz="3200" dirty="0">
                <a:solidFill>
                  <a:schemeClr val="dk1"/>
                </a:solidFill>
                <a:latin typeface="Calibri"/>
                <a:ea typeface="Calibri"/>
                <a:cs typeface="Calibri"/>
                <a:sym typeface="Calibri"/>
              </a:rPr>
              <a:t>	</a:t>
            </a:r>
            <a:endParaRPr lang="en-US" sz="3200" dirty="0"/>
          </a:p>
        </p:txBody>
      </p:sp>
      <p:sp>
        <p:nvSpPr>
          <p:cNvPr id="3" name="AutoShape 2" descr="https://itsourcecode.com/wp-content/uploads/2022/10/Excel-Window-components.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090107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1">
                                            <p:txEl>
                                              <p:pRg st="0" end="0"/>
                                            </p:txEl>
                                          </p:spTgt>
                                        </p:tgtEl>
                                        <p:attrNameLst>
                                          <p:attrName>style.visibility</p:attrName>
                                        </p:attrNameLst>
                                      </p:cBhvr>
                                      <p:to>
                                        <p:strVal val="visible"/>
                                      </p:to>
                                    </p:set>
                                    <p:animEffect transition="in" filter="fade">
                                      <p:cBhvr>
                                        <p:cTn id="7" dur="500"/>
                                        <p:tgtEl>
                                          <p:spTgt spid="41">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1">
                                            <p:txEl>
                                              <p:pRg st="1" end="1"/>
                                            </p:txEl>
                                          </p:spTgt>
                                        </p:tgtEl>
                                        <p:attrNameLst>
                                          <p:attrName>style.visibility</p:attrName>
                                        </p:attrNameLst>
                                      </p:cBhvr>
                                      <p:to>
                                        <p:strVal val="visible"/>
                                      </p:to>
                                    </p:set>
                                    <p:animEffect transition="in" filter="fade">
                                      <p:cBhvr>
                                        <p:cTn id="10" dur="500"/>
                                        <p:tgtEl>
                                          <p:spTgt spid="4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3" name="AutoShape 2" descr="https://itsourcecode.com/wp-content/uploads/2022/10/Excel-Window-components.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p:cNvPicPr>
            <a:picLocks noChangeAspect="1"/>
          </p:cNvPicPr>
          <p:nvPr/>
        </p:nvPicPr>
        <p:blipFill>
          <a:blip r:embed="rId3"/>
          <a:stretch>
            <a:fillRect/>
          </a:stretch>
        </p:blipFill>
        <p:spPr>
          <a:xfrm>
            <a:off x="155575" y="1767016"/>
            <a:ext cx="11818122" cy="4561866"/>
          </a:xfrm>
          <a:prstGeom prst="rect">
            <a:avLst/>
          </a:prstGeom>
        </p:spPr>
      </p:pic>
    </p:spTree>
    <p:extLst>
      <p:ext uri="{BB962C8B-B14F-4D97-AF65-F5344CB8AC3E}">
        <p14:creationId xmlns:p14="http://schemas.microsoft.com/office/powerpoint/2010/main" val="3546354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1960</TotalTime>
  <Words>916</Words>
  <Application>Microsoft Office PowerPoint</Application>
  <PresentationFormat>Widescreen</PresentationFormat>
  <Paragraphs>84</Paragraphs>
  <Slides>17</Slides>
  <Notes>17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17</vt:i4>
      </vt:variant>
    </vt:vector>
  </HeadingPairs>
  <TitlesOfParts>
    <vt:vector size="25" baseType="lpstr">
      <vt:lpstr>Arial</vt:lpstr>
      <vt:lpstr>Calibri</vt:lpstr>
      <vt:lpstr>Federo</vt:lpstr>
      <vt:lpstr>Noto Sans Symbols</vt:lpstr>
      <vt:lpstr>Open Sans</vt:lpstr>
      <vt:lpstr>Wingdings</vt:lpstr>
      <vt:lpstr>Office Theme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Jhun</dc:creator>
  <cp:lastModifiedBy>user</cp:lastModifiedBy>
  <cp:revision>27</cp:revision>
  <dcterms:created xsi:type="dcterms:W3CDTF">2022-01-29T02:58:14Z</dcterms:created>
  <dcterms:modified xsi:type="dcterms:W3CDTF">2023-10-11T08:40:58Z</dcterms:modified>
</cp:coreProperties>
</file>