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20"/>
  </p:notesMasterIdLst>
  <p:sldIdLst>
    <p:sldId id="256" r:id="rId3"/>
    <p:sldId id="332"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275" r:id="rId18"/>
    <p:sldId id="276" r:id="rId19"/>
  </p:sldIdLst>
  <p:sldSz cx="12192000" cy="68580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gi1MlwoV9oov0byxuSMXBw4KJO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02" autoAdjust="0"/>
    <p:restoredTop sz="81117" autoAdjust="0"/>
  </p:normalViewPr>
  <p:slideViewPr>
    <p:cSldViewPr snapToGrid="0">
      <p:cViewPr varScale="1">
        <p:scale>
          <a:sx n="55" d="100"/>
          <a:sy n="55" d="100"/>
        </p:scale>
        <p:origin x="1376" y="36"/>
      </p:cViewPr>
      <p:guideLst>
        <p:guide orient="horz" pos="2160"/>
        <p:guide pos="3840"/>
      </p:guideLst>
    </p:cSldViewPr>
  </p:slideViewPr>
  <p:notesTextViewPr>
    <p:cViewPr>
      <p:scale>
        <a:sx n="1" d="1"/>
        <a:sy n="1" d="1"/>
      </p:scale>
      <p:origin x="0" y="0"/>
    </p:cViewPr>
  </p:notesTextViewPr>
  <p:sorterViewPr>
    <p:cViewPr>
      <p:scale>
        <a:sx n="100" d="100"/>
        <a:sy n="100" d="100"/>
      </p:scale>
      <p:origin x="0" y="-54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slide" Target="slides/slide17.xml"/><Relationship Id="rId52"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5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720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0149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8709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1905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4838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158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213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7380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012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7321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8490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3"/>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3"/>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7"/>
          <p:cNvSpPr txBox="1">
            <a:spLocks noGrp="1"/>
          </p:cNvSpPr>
          <p:nvPr>
            <p:ph type="ctrTitle"/>
          </p:nvPr>
        </p:nvSpPr>
        <p:spPr>
          <a:xfrm>
            <a:off x="914400" y="1122363"/>
            <a:ext cx="103632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Google Shape;20;p2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7"/>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26"/>
        <p:cNvGrpSpPr/>
        <p:nvPr/>
      </p:nvGrpSpPr>
      <p:grpSpPr>
        <a:xfrm>
          <a:off x="0" y="0"/>
          <a:ext cx="0" cy="0"/>
          <a:chOff x="0" y="0"/>
          <a:chExt cx="0" cy="0"/>
        </a:xfrm>
      </p:grpSpPr>
      <p:sp>
        <p:nvSpPr>
          <p:cNvPr id="27" name="Google Shape;27;p26"/>
          <p:cNvSpPr txBox="1">
            <a:spLocks noGrp="1"/>
          </p:cNvSpPr>
          <p:nvPr>
            <p:ph type="ctrTitle"/>
          </p:nvPr>
        </p:nvSpPr>
        <p:spPr>
          <a:xfrm>
            <a:off x="914400" y="1122363"/>
            <a:ext cx="103632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9" name="Google Shape;29;p2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26"/>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4">
            <a:alphaModFix/>
          </a:blip>
          <a:srcRect/>
          <a:stretch/>
        </p:blipFill>
        <p:spPr>
          <a:xfrm>
            <a:off x="1"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pic>
        <p:nvPicPr>
          <p:cNvPr id="24" name="Google Shape;24;p24"/>
          <p:cNvPicPr preferRelativeResize="0"/>
          <p:nvPr/>
        </p:nvPicPr>
        <p:blipFill rotWithShape="1">
          <a:blip r:embed="rId3">
            <a:alphaModFix/>
          </a:blip>
          <a:srcRect/>
          <a:stretch/>
        </p:blipFill>
        <p:spPr>
          <a:xfrm>
            <a:off x="1"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www.vskills.in/certification/tutorial/ms-word-interface-and-editing-document/" TargetMode="External"/><Relationship Id="rId3" Type="http://schemas.openxmlformats.org/officeDocument/2006/relationships/hyperlink" Target="https://www.pinterest.ph/pin/88594317657692933/?mt=login" TargetMode="External"/><Relationship Id="rId7" Type="http://schemas.openxmlformats.org/officeDocument/2006/relationships/hyperlink" Target="https://www.rapidtables.com/code/text/ascii-table.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edu.gcfglobal.org/en/word2016/understanding-onedrive/1/" TargetMode="External"/><Relationship Id="rId5" Type="http://schemas.openxmlformats.org/officeDocument/2006/relationships/hyperlink" Target="https://icon-library.com/icon/computer-software-icon-14.html" TargetMode="External"/><Relationship Id="rId4" Type="http://schemas.openxmlformats.org/officeDocument/2006/relationships/hyperlink" Target="https://sites.google.com/site/davidsbtaportfolio/unit-4---hardware-ergo" TargetMode="External"/><Relationship Id="rId9" Type="http://schemas.openxmlformats.org/officeDocument/2006/relationships/hyperlink" Target="https://itsourcecode.com/ms-word/ms-word-window-explore-its-feature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512270A8-AD5F-42FD-A883-5C3CD281C10C}"/>
              </a:ext>
            </a:extLst>
          </p:cNvPr>
          <p:cNvSpPr txBox="1">
            <a:spLocks noChangeArrowheads="1"/>
          </p:cNvSpPr>
          <p:nvPr/>
        </p:nvSpPr>
        <p:spPr>
          <a:xfrm>
            <a:off x="2073876" y="1714499"/>
            <a:ext cx="7772400" cy="1143000"/>
          </a:xfrm>
          <a:prstGeom prst="rect">
            <a:avLst/>
          </a:prstGeom>
          <a:noFill/>
          <a:ln>
            <a:noFill/>
          </a:ln>
          <a:effectLst/>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en-US" smtClean="0">
                <a:solidFill>
                  <a:schemeClr val="accent1"/>
                </a:solidFill>
                <a:latin typeface="Comic Sans MS" panose="030F0702030302020204" pitchFamily="66" charset="0"/>
              </a:rPr>
              <a:t>Professional Ethics</a:t>
            </a:r>
            <a:endParaRPr lang="en-US" altLang="en-US" dirty="0">
              <a:solidFill>
                <a:schemeClr val="accent1"/>
              </a:solidFill>
              <a:latin typeface="Comic Sans MS" panose="030F0702030302020204" pitchFamily="66" charset="0"/>
            </a:endParaRPr>
          </a:p>
        </p:txBody>
      </p:sp>
      <p:sp>
        <p:nvSpPr>
          <p:cNvPr id="5" name="Content Placeholder 3"/>
          <p:cNvSpPr txBox="1">
            <a:spLocks/>
          </p:cNvSpPr>
          <p:nvPr/>
        </p:nvSpPr>
        <p:spPr>
          <a:xfrm>
            <a:off x="284206" y="2671623"/>
            <a:ext cx="11590637" cy="4013381"/>
          </a:xfrm>
          <a:prstGeom prst="rect">
            <a:avLst/>
          </a:prstGeom>
          <a:noFill/>
          <a:ln w="63500">
            <a:noFill/>
          </a:ln>
          <a:effectLst>
            <a:glow rad="228600">
              <a:schemeClr val="accent2">
                <a:satMod val="175000"/>
                <a:alpha val="40000"/>
              </a:schemeClr>
            </a:glow>
          </a:effectLst>
        </p:spPr>
        <p:txBody>
          <a:bodyPr spcFirstLastPara="1" vert="horz" wrap="square" lIns="91440" tIns="45720" rIns="91440" bIns="45720" rtlCol="0" anchor="ctr" anchorCtr="0">
            <a:noAutofit/>
          </a:bodyPr>
          <a:lstStyle>
            <a:defPPr marR="0" lvl="0" algn="l" rtl="0">
              <a:lnSpc>
                <a:spcPct val="100000"/>
              </a:lnSpc>
              <a:spcBef>
                <a:spcPts val="0"/>
              </a:spcBef>
              <a:spcAft>
                <a:spcPts val="0"/>
              </a:spcAft>
            </a:defPPr>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457200" lvl="1" indent="-457200" algn="l">
              <a:buFont typeface="Wingdings" panose="05000000000000000000" pitchFamily="2" charset="2"/>
              <a:buChar char="q"/>
            </a:pPr>
            <a:r>
              <a:rPr lang="en-US" sz="3200" b="1" dirty="0" smtClean="0"/>
              <a:t>Email Privacy Issues </a:t>
            </a:r>
          </a:p>
          <a:p>
            <a:pPr lvl="1" algn="just"/>
            <a:r>
              <a:rPr lang="en-US" sz="3200" b="1" dirty="0"/>
              <a:t>	</a:t>
            </a:r>
            <a:r>
              <a:rPr lang="en-US" sz="3200" dirty="0"/>
              <a:t>F</a:t>
            </a:r>
            <a:r>
              <a:rPr lang="en-US" sz="3200" dirty="0" smtClean="0"/>
              <a:t>ederal law allows employers to monitor e-mail sent and received by employees. </a:t>
            </a:r>
          </a:p>
          <a:p>
            <a:pPr lvl="1" algn="just"/>
            <a:r>
              <a:rPr lang="en-US" sz="3200" dirty="0"/>
              <a:t>	</a:t>
            </a:r>
            <a:r>
              <a:rPr lang="en-US" sz="3200" dirty="0" smtClean="0"/>
              <a:t>Email messages that have been erased from hard disks may be retrieved and used in lawsuits because the laws of discovery demand that companies produce all relevant business documents. 	The use of email among public officials may violate “open meeting” laws </a:t>
            </a:r>
          </a:p>
          <a:p>
            <a:pPr lvl="2" algn="l"/>
            <a:endParaRPr lang="en-US" sz="3200" dirty="0"/>
          </a:p>
        </p:txBody>
      </p:sp>
    </p:spTree>
    <p:extLst>
      <p:ext uri="{BB962C8B-B14F-4D97-AF65-F5344CB8AC3E}">
        <p14:creationId xmlns:p14="http://schemas.microsoft.com/office/powerpoint/2010/main" val="38197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512270A8-AD5F-42FD-A883-5C3CD281C10C}"/>
              </a:ext>
            </a:extLst>
          </p:cNvPr>
          <p:cNvSpPr txBox="1">
            <a:spLocks noChangeArrowheads="1"/>
          </p:cNvSpPr>
          <p:nvPr/>
        </p:nvSpPr>
        <p:spPr>
          <a:xfrm>
            <a:off x="2073876" y="1714499"/>
            <a:ext cx="7772400" cy="1143000"/>
          </a:xfrm>
          <a:prstGeom prst="rect">
            <a:avLst/>
          </a:prstGeom>
          <a:noFill/>
          <a:ln>
            <a:noFill/>
          </a:ln>
          <a:effectLst/>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en-US" smtClean="0">
                <a:solidFill>
                  <a:schemeClr val="accent1"/>
                </a:solidFill>
                <a:latin typeface="Comic Sans MS" panose="030F0702030302020204" pitchFamily="66" charset="0"/>
              </a:rPr>
              <a:t>Professional Ethics</a:t>
            </a:r>
            <a:endParaRPr lang="en-US" altLang="en-US" dirty="0">
              <a:solidFill>
                <a:schemeClr val="accent1"/>
              </a:solidFill>
              <a:latin typeface="Comic Sans MS" panose="030F0702030302020204" pitchFamily="66" charset="0"/>
            </a:endParaRPr>
          </a:p>
        </p:txBody>
      </p:sp>
      <p:sp>
        <p:nvSpPr>
          <p:cNvPr id="5" name="Content Placeholder 3"/>
          <p:cNvSpPr txBox="1">
            <a:spLocks/>
          </p:cNvSpPr>
          <p:nvPr/>
        </p:nvSpPr>
        <p:spPr>
          <a:xfrm>
            <a:off x="284206" y="2399769"/>
            <a:ext cx="11590637" cy="4013381"/>
          </a:xfrm>
          <a:prstGeom prst="rect">
            <a:avLst/>
          </a:prstGeom>
          <a:noFill/>
          <a:ln w="63500">
            <a:noFill/>
          </a:ln>
          <a:effectLst>
            <a:glow rad="228600">
              <a:schemeClr val="accent2">
                <a:satMod val="175000"/>
                <a:alpha val="40000"/>
              </a:schemeClr>
            </a:glow>
          </a:effectLst>
        </p:spPr>
        <p:txBody>
          <a:bodyPr spcFirstLastPara="1" vert="horz" wrap="square" lIns="91440" tIns="45720" rIns="91440" bIns="45720" rtlCol="0" anchor="ctr" anchorCtr="0">
            <a:noAutofit/>
          </a:bodyPr>
          <a:lstStyle>
            <a:defPPr marR="0" lvl="0" algn="l" rtl="0">
              <a:lnSpc>
                <a:spcPct val="100000"/>
              </a:lnSpc>
              <a:spcBef>
                <a:spcPts val="0"/>
              </a:spcBef>
              <a:spcAft>
                <a:spcPts val="0"/>
              </a:spcAft>
            </a:defPPr>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l"/>
            <a:r>
              <a:rPr lang="en-US" sz="2500" b="1" dirty="0"/>
              <a:t>Ethical Approach to Information Accuracy</a:t>
            </a:r>
          </a:p>
          <a:p>
            <a:pPr lvl="1" algn="l"/>
            <a:r>
              <a:rPr lang="en-US" sz="2500" dirty="0" smtClean="0"/>
              <a:t>	Individuals </a:t>
            </a:r>
            <a:r>
              <a:rPr lang="en-US" sz="2500" dirty="0"/>
              <a:t>should be given an opportunity to correct inaccurate information held about them in database</a:t>
            </a:r>
          </a:p>
          <a:p>
            <a:pPr lvl="1" algn="l"/>
            <a:r>
              <a:rPr lang="en-US" sz="2500" dirty="0" smtClean="0"/>
              <a:t>	Contents </a:t>
            </a:r>
            <a:r>
              <a:rPr lang="en-US" sz="2500" dirty="0"/>
              <a:t>of databases containing data about individuals should be reviewed at frequent intervals, with obsolete data discarded</a:t>
            </a:r>
          </a:p>
          <a:p>
            <a:pPr lvl="1" algn="l"/>
            <a:r>
              <a:rPr lang="en-US" sz="2500" dirty="0" smtClean="0"/>
              <a:t>	System </a:t>
            </a:r>
            <a:r>
              <a:rPr lang="en-US" sz="2500" dirty="0"/>
              <a:t>safeguards, such as control audits are necessary to maintain information accuracy</a:t>
            </a:r>
          </a:p>
          <a:p>
            <a:pPr lvl="1" algn="l"/>
            <a:r>
              <a:rPr lang="en-US" sz="2500" dirty="0" smtClean="0"/>
              <a:t>	A </a:t>
            </a:r>
            <a:r>
              <a:rPr lang="en-US" sz="2500" dirty="0"/>
              <a:t>professional should not misrepresent his or her qualifications to perform a task</a:t>
            </a:r>
          </a:p>
          <a:p>
            <a:pPr lvl="1" algn="l"/>
            <a:r>
              <a:rPr lang="en-US" sz="2500" dirty="0" smtClean="0"/>
              <a:t>	A </a:t>
            </a:r>
            <a:r>
              <a:rPr lang="en-US" sz="2500" dirty="0"/>
              <a:t>professional should indicate to his or her employer the consequences to be expected if his or her judgment is overruled</a:t>
            </a:r>
          </a:p>
        </p:txBody>
      </p:sp>
    </p:spTree>
    <p:extLst>
      <p:ext uri="{BB962C8B-B14F-4D97-AF65-F5344CB8AC3E}">
        <p14:creationId xmlns:p14="http://schemas.microsoft.com/office/powerpoint/2010/main" val="2811381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512270A8-AD5F-42FD-A883-5C3CD281C10C}"/>
              </a:ext>
            </a:extLst>
          </p:cNvPr>
          <p:cNvSpPr txBox="1">
            <a:spLocks noChangeArrowheads="1"/>
          </p:cNvSpPr>
          <p:nvPr/>
        </p:nvSpPr>
        <p:spPr>
          <a:xfrm>
            <a:off x="2073876" y="1714499"/>
            <a:ext cx="7772400" cy="1143000"/>
          </a:xfrm>
          <a:prstGeom prst="rect">
            <a:avLst/>
          </a:prstGeom>
          <a:noFill/>
          <a:ln>
            <a:noFill/>
          </a:ln>
          <a:effectLst/>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en-US" smtClean="0">
                <a:solidFill>
                  <a:schemeClr val="accent1"/>
                </a:solidFill>
                <a:latin typeface="Comic Sans MS" panose="030F0702030302020204" pitchFamily="66" charset="0"/>
              </a:rPr>
              <a:t>Professional Ethics</a:t>
            </a:r>
            <a:endParaRPr lang="en-US" altLang="en-US" dirty="0">
              <a:solidFill>
                <a:schemeClr val="accent1"/>
              </a:solidFill>
              <a:latin typeface="Comic Sans MS" panose="030F0702030302020204" pitchFamily="66" charset="0"/>
            </a:endParaRPr>
          </a:p>
        </p:txBody>
      </p:sp>
      <p:sp>
        <p:nvSpPr>
          <p:cNvPr id="5" name="Content Placeholder 3"/>
          <p:cNvSpPr txBox="1">
            <a:spLocks/>
          </p:cNvSpPr>
          <p:nvPr/>
        </p:nvSpPr>
        <p:spPr>
          <a:xfrm>
            <a:off x="271850" y="2609834"/>
            <a:ext cx="11590637" cy="4013381"/>
          </a:xfrm>
          <a:prstGeom prst="rect">
            <a:avLst/>
          </a:prstGeom>
          <a:noFill/>
          <a:ln w="63500">
            <a:noFill/>
          </a:ln>
          <a:effectLst>
            <a:glow rad="228600">
              <a:schemeClr val="accent2">
                <a:satMod val="175000"/>
                <a:alpha val="40000"/>
              </a:schemeClr>
            </a:glow>
          </a:effectLst>
        </p:spPr>
        <p:txBody>
          <a:bodyPr spcFirstLastPara="1" vert="horz" wrap="square" lIns="91440" tIns="45720" rIns="91440" bIns="45720" rtlCol="0" anchor="ctr" anchorCtr="0">
            <a:noAutofit/>
          </a:bodyPr>
          <a:lstStyle>
            <a:defPPr marR="0" lvl="0" algn="l" rtl="0">
              <a:lnSpc>
                <a:spcPct val="100000"/>
              </a:lnSpc>
              <a:spcBef>
                <a:spcPts val="0"/>
              </a:spcBef>
              <a:spcAft>
                <a:spcPts val="0"/>
              </a:spcAft>
            </a:defPPr>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457200" indent="-457200" algn="l">
              <a:buFont typeface="Wingdings" panose="05000000000000000000" pitchFamily="2" charset="2"/>
              <a:buChar char="q"/>
            </a:pPr>
            <a:r>
              <a:rPr lang="en-US" sz="3500" b="1" dirty="0"/>
              <a:t>Accessibility</a:t>
            </a:r>
          </a:p>
          <a:p>
            <a:pPr lvl="1" algn="l"/>
            <a:r>
              <a:rPr lang="en-US" sz="3500" dirty="0" smtClean="0"/>
              <a:t>	Access </a:t>
            </a:r>
            <a:r>
              <a:rPr lang="en-US" sz="3500" dirty="0"/>
              <a:t>to files, both for online and offline, should be restricted only to those who have a legitimate right to access </a:t>
            </a:r>
          </a:p>
          <a:p>
            <a:pPr lvl="1" algn="l"/>
            <a:r>
              <a:rPr lang="en-US" sz="3500" dirty="0" smtClean="0"/>
              <a:t>	Many </a:t>
            </a:r>
            <a:r>
              <a:rPr lang="en-US" sz="3500" dirty="0"/>
              <a:t>organizations keep a transaction log that notes all accesses or attempted accesses to data</a:t>
            </a:r>
          </a:p>
          <a:p>
            <a:pPr lvl="1" algn="l"/>
            <a:r>
              <a:rPr lang="en-US" sz="3500" dirty="0" smtClean="0"/>
              <a:t>	Most </a:t>
            </a:r>
            <a:r>
              <a:rPr lang="en-US" sz="3500" dirty="0"/>
              <a:t>LAN management software includes this function</a:t>
            </a:r>
          </a:p>
          <a:p>
            <a:pPr algn="l"/>
            <a:endParaRPr lang="en-US" sz="3500" dirty="0"/>
          </a:p>
        </p:txBody>
      </p:sp>
    </p:spTree>
    <p:extLst>
      <p:ext uri="{BB962C8B-B14F-4D97-AF65-F5344CB8AC3E}">
        <p14:creationId xmlns:p14="http://schemas.microsoft.com/office/powerpoint/2010/main" val="388529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512270A8-AD5F-42FD-A883-5C3CD281C10C}"/>
              </a:ext>
            </a:extLst>
          </p:cNvPr>
          <p:cNvSpPr txBox="1">
            <a:spLocks noChangeArrowheads="1"/>
          </p:cNvSpPr>
          <p:nvPr/>
        </p:nvSpPr>
        <p:spPr>
          <a:xfrm>
            <a:off x="2073876" y="1714499"/>
            <a:ext cx="7772400" cy="1143000"/>
          </a:xfrm>
          <a:prstGeom prst="rect">
            <a:avLst/>
          </a:prstGeom>
          <a:noFill/>
          <a:ln>
            <a:noFill/>
          </a:ln>
          <a:effectLst/>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en-US" smtClean="0">
                <a:solidFill>
                  <a:schemeClr val="accent1"/>
                </a:solidFill>
                <a:latin typeface="Comic Sans MS" panose="030F0702030302020204" pitchFamily="66" charset="0"/>
              </a:rPr>
              <a:t>Professional Ethics</a:t>
            </a:r>
            <a:endParaRPr lang="en-US" altLang="en-US" dirty="0">
              <a:solidFill>
                <a:schemeClr val="accent1"/>
              </a:solidFill>
              <a:latin typeface="Comic Sans MS" panose="030F0702030302020204" pitchFamily="66" charset="0"/>
            </a:endParaRPr>
          </a:p>
        </p:txBody>
      </p:sp>
      <p:sp>
        <p:nvSpPr>
          <p:cNvPr id="5" name="Content Placeholder 3"/>
          <p:cNvSpPr txBox="1">
            <a:spLocks/>
          </p:cNvSpPr>
          <p:nvPr/>
        </p:nvSpPr>
        <p:spPr>
          <a:xfrm>
            <a:off x="271850" y="2609834"/>
            <a:ext cx="11590637" cy="4013381"/>
          </a:xfrm>
          <a:prstGeom prst="rect">
            <a:avLst/>
          </a:prstGeom>
          <a:noFill/>
          <a:ln w="63500">
            <a:noFill/>
          </a:ln>
          <a:effectLst>
            <a:glow rad="228600">
              <a:schemeClr val="accent2">
                <a:satMod val="175000"/>
                <a:alpha val="40000"/>
              </a:schemeClr>
            </a:glow>
          </a:effectLst>
        </p:spPr>
        <p:txBody>
          <a:bodyPr spcFirstLastPara="1" vert="horz" wrap="square" lIns="91440" tIns="45720" rIns="91440" bIns="45720" rtlCol="0" anchor="ctr" anchorCtr="0">
            <a:noAutofit/>
          </a:bodyPr>
          <a:lstStyle>
            <a:defPPr marR="0" lvl="0" algn="l" rtl="0">
              <a:lnSpc>
                <a:spcPct val="100000"/>
              </a:lnSpc>
              <a:spcBef>
                <a:spcPts val="0"/>
              </a:spcBef>
              <a:spcAft>
                <a:spcPts val="0"/>
              </a:spcAft>
            </a:defPPr>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457200" indent="-457200" algn="l">
              <a:buFont typeface="Wingdings" panose="05000000000000000000" pitchFamily="2" charset="2"/>
              <a:buChar char="q"/>
            </a:pPr>
            <a:r>
              <a:rPr lang="en-US" sz="3500" b="1" dirty="0"/>
              <a:t>Property</a:t>
            </a:r>
          </a:p>
          <a:p>
            <a:pPr lvl="1" algn="l"/>
            <a:r>
              <a:rPr lang="en-US" sz="3500" dirty="0" smtClean="0"/>
              <a:t>	Many </a:t>
            </a:r>
            <a:r>
              <a:rPr lang="en-US" sz="3500" dirty="0"/>
              <a:t>networks have audit controls to track which files opened, which programs and servers were used, and so on </a:t>
            </a:r>
          </a:p>
          <a:p>
            <a:pPr lvl="1" algn="l"/>
            <a:r>
              <a:rPr lang="en-US" sz="3500" dirty="0" smtClean="0"/>
              <a:t>	This </a:t>
            </a:r>
            <a:r>
              <a:rPr lang="en-US" sz="3500" dirty="0"/>
              <a:t>creates an audit trail, a record of how a transaction was handled from input through processing and output</a:t>
            </a:r>
          </a:p>
          <a:p>
            <a:pPr lvl="1" algn="l"/>
            <a:endParaRPr lang="en-US" sz="3500" b="1" dirty="0"/>
          </a:p>
          <a:p>
            <a:pPr algn="l"/>
            <a:endParaRPr lang="en-US" sz="3500" dirty="0"/>
          </a:p>
        </p:txBody>
      </p:sp>
    </p:spTree>
    <p:extLst>
      <p:ext uri="{BB962C8B-B14F-4D97-AF65-F5344CB8AC3E}">
        <p14:creationId xmlns:p14="http://schemas.microsoft.com/office/powerpoint/2010/main" val="4054816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512270A8-AD5F-42FD-A883-5C3CD281C10C}"/>
              </a:ext>
            </a:extLst>
          </p:cNvPr>
          <p:cNvSpPr txBox="1">
            <a:spLocks noChangeArrowheads="1"/>
          </p:cNvSpPr>
          <p:nvPr/>
        </p:nvSpPr>
        <p:spPr>
          <a:xfrm>
            <a:off x="2073876" y="1714499"/>
            <a:ext cx="7772400" cy="1143000"/>
          </a:xfrm>
          <a:prstGeom prst="rect">
            <a:avLst/>
          </a:prstGeom>
          <a:noFill/>
          <a:ln>
            <a:noFill/>
          </a:ln>
          <a:effectLst/>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en-US" smtClean="0">
                <a:solidFill>
                  <a:schemeClr val="accent1"/>
                </a:solidFill>
                <a:latin typeface="Comic Sans MS" panose="030F0702030302020204" pitchFamily="66" charset="0"/>
              </a:rPr>
              <a:t>Professional Ethics</a:t>
            </a:r>
            <a:endParaRPr lang="en-US" altLang="en-US" dirty="0">
              <a:solidFill>
                <a:schemeClr val="accent1"/>
              </a:solidFill>
              <a:latin typeface="Comic Sans MS" panose="030F0702030302020204" pitchFamily="66" charset="0"/>
            </a:endParaRPr>
          </a:p>
        </p:txBody>
      </p:sp>
      <p:sp>
        <p:nvSpPr>
          <p:cNvPr id="5" name="Content Placeholder 3"/>
          <p:cNvSpPr txBox="1">
            <a:spLocks/>
          </p:cNvSpPr>
          <p:nvPr/>
        </p:nvSpPr>
        <p:spPr>
          <a:xfrm>
            <a:off x="271850" y="3190603"/>
            <a:ext cx="11590637" cy="4013381"/>
          </a:xfrm>
          <a:prstGeom prst="rect">
            <a:avLst/>
          </a:prstGeom>
          <a:noFill/>
          <a:ln w="63500">
            <a:noFill/>
          </a:ln>
          <a:effectLst>
            <a:glow rad="228600">
              <a:schemeClr val="accent2">
                <a:satMod val="175000"/>
                <a:alpha val="40000"/>
              </a:schemeClr>
            </a:glow>
          </a:effectLst>
        </p:spPr>
        <p:txBody>
          <a:bodyPr spcFirstLastPara="1" vert="horz" wrap="square" lIns="91440" tIns="45720" rIns="91440" bIns="45720" rtlCol="0" anchor="ctr" anchorCtr="0">
            <a:noAutofit/>
          </a:bodyPr>
          <a:lstStyle>
            <a:defPPr marR="0" lvl="0" algn="l" rtl="0">
              <a:lnSpc>
                <a:spcPct val="100000"/>
              </a:lnSpc>
              <a:spcBef>
                <a:spcPts val="0"/>
              </a:spcBef>
              <a:spcAft>
                <a:spcPts val="0"/>
              </a:spcAft>
            </a:defPPr>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just"/>
            <a:r>
              <a:rPr lang="en-US" sz="3200" b="1" dirty="0"/>
              <a:t>Ten Commandments of Computer Ethics</a:t>
            </a:r>
          </a:p>
          <a:p>
            <a:pPr marL="914400" lvl="1" indent="-457200" algn="just">
              <a:buSzPct val="100000"/>
              <a:buFont typeface="+mj-lt"/>
              <a:buAutoNum type="arabicPeriod"/>
            </a:pPr>
            <a:r>
              <a:rPr lang="en-US" sz="3200" dirty="0"/>
              <a:t>Thou shalt not use a computer to harm other people. </a:t>
            </a:r>
          </a:p>
          <a:p>
            <a:pPr marL="914400" lvl="1" indent="-457200" algn="just">
              <a:buSzPct val="100000"/>
              <a:buFont typeface="+mj-lt"/>
              <a:buAutoNum type="arabicPeriod"/>
            </a:pPr>
            <a:r>
              <a:rPr lang="en-US" sz="3200" dirty="0"/>
              <a:t>Thou shalt not interfere with other people’s computer work. </a:t>
            </a:r>
          </a:p>
          <a:p>
            <a:pPr marL="914400" lvl="1" indent="-457200" algn="just">
              <a:buSzPct val="100000"/>
              <a:buFont typeface="+mj-lt"/>
              <a:buAutoNum type="arabicPeriod"/>
            </a:pPr>
            <a:r>
              <a:rPr lang="en-US" sz="3200" dirty="0"/>
              <a:t>Thou shalt not snoop around in other people’s files. </a:t>
            </a:r>
          </a:p>
          <a:p>
            <a:pPr marL="914400" lvl="1" indent="-457200" algn="just">
              <a:buSzPct val="100000"/>
              <a:buFont typeface="+mj-lt"/>
              <a:buAutoNum type="arabicPeriod"/>
            </a:pPr>
            <a:r>
              <a:rPr lang="en-US" sz="3200" dirty="0"/>
              <a:t>Thou shalt not use a computer to steal.</a:t>
            </a:r>
          </a:p>
          <a:p>
            <a:pPr marL="914400" lvl="1" indent="-457200" algn="just">
              <a:buSzPct val="100000"/>
              <a:buFont typeface="+mj-lt"/>
              <a:buAutoNum type="arabicPeriod"/>
            </a:pPr>
            <a:r>
              <a:rPr lang="en-US" sz="3200" dirty="0"/>
              <a:t>Thou shalt not use a computer to bear false witness. </a:t>
            </a:r>
            <a:endParaRPr lang="en-US" sz="3200" dirty="0" smtClean="0"/>
          </a:p>
          <a:p>
            <a:pPr marL="914400" lvl="1" indent="-457200" algn="just">
              <a:buSzPct val="100000"/>
              <a:buFont typeface="+mj-lt"/>
              <a:buAutoNum type="arabicPeriod"/>
            </a:pPr>
            <a:r>
              <a:rPr lang="en-US" sz="3200" dirty="0"/>
              <a:t>Thou shalt not use or copy software for which you have not paid. </a:t>
            </a:r>
          </a:p>
          <a:p>
            <a:pPr marL="457200" lvl="1" algn="just">
              <a:buSzPct val="100000"/>
            </a:pPr>
            <a:endParaRPr lang="en-US" sz="3200" dirty="0" smtClean="0"/>
          </a:p>
          <a:p>
            <a:pPr marL="914400" lvl="1" indent="-457200" algn="just">
              <a:buSzPct val="100000"/>
              <a:buFont typeface="+mj-lt"/>
              <a:buAutoNum type="arabicPeriod"/>
            </a:pPr>
            <a:endParaRPr lang="en-US" sz="3200" dirty="0"/>
          </a:p>
          <a:p>
            <a:pPr algn="just"/>
            <a:endParaRPr lang="en-US" sz="3200" dirty="0"/>
          </a:p>
        </p:txBody>
      </p:sp>
    </p:spTree>
    <p:extLst>
      <p:ext uri="{BB962C8B-B14F-4D97-AF65-F5344CB8AC3E}">
        <p14:creationId xmlns:p14="http://schemas.microsoft.com/office/powerpoint/2010/main" val="18174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512270A8-AD5F-42FD-A883-5C3CD281C10C}"/>
              </a:ext>
            </a:extLst>
          </p:cNvPr>
          <p:cNvSpPr txBox="1">
            <a:spLocks noChangeArrowheads="1"/>
          </p:cNvSpPr>
          <p:nvPr/>
        </p:nvSpPr>
        <p:spPr>
          <a:xfrm>
            <a:off x="2073876" y="1714499"/>
            <a:ext cx="7772400" cy="1143000"/>
          </a:xfrm>
          <a:prstGeom prst="rect">
            <a:avLst/>
          </a:prstGeom>
          <a:noFill/>
          <a:ln>
            <a:noFill/>
          </a:ln>
          <a:effectLst/>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en-US" smtClean="0">
                <a:solidFill>
                  <a:schemeClr val="accent1"/>
                </a:solidFill>
                <a:latin typeface="Comic Sans MS" panose="030F0702030302020204" pitchFamily="66" charset="0"/>
              </a:rPr>
              <a:t>Professional Ethics</a:t>
            </a:r>
            <a:endParaRPr lang="en-US" altLang="en-US" dirty="0">
              <a:solidFill>
                <a:schemeClr val="accent1"/>
              </a:solidFill>
              <a:latin typeface="Comic Sans MS" panose="030F0702030302020204" pitchFamily="66" charset="0"/>
            </a:endParaRPr>
          </a:p>
        </p:txBody>
      </p:sp>
      <p:sp>
        <p:nvSpPr>
          <p:cNvPr id="5" name="Content Placeholder 3"/>
          <p:cNvSpPr txBox="1">
            <a:spLocks/>
          </p:cNvSpPr>
          <p:nvPr/>
        </p:nvSpPr>
        <p:spPr>
          <a:xfrm>
            <a:off x="271850" y="2424480"/>
            <a:ext cx="11590637" cy="4013381"/>
          </a:xfrm>
          <a:prstGeom prst="rect">
            <a:avLst/>
          </a:prstGeom>
          <a:noFill/>
          <a:ln w="63500">
            <a:noFill/>
          </a:ln>
          <a:effectLst>
            <a:glow rad="228600">
              <a:schemeClr val="accent2">
                <a:satMod val="175000"/>
                <a:alpha val="40000"/>
              </a:schemeClr>
            </a:glow>
          </a:effectLst>
        </p:spPr>
        <p:txBody>
          <a:bodyPr spcFirstLastPara="1" vert="horz" wrap="square" lIns="91440" tIns="45720" rIns="91440" bIns="45720" rtlCol="0" anchor="ctr" anchorCtr="0">
            <a:noAutofit/>
          </a:bodyPr>
          <a:lstStyle>
            <a:defPPr marR="0" lvl="0" algn="l" rtl="0">
              <a:lnSpc>
                <a:spcPct val="100000"/>
              </a:lnSpc>
              <a:spcBef>
                <a:spcPts val="0"/>
              </a:spcBef>
              <a:spcAft>
                <a:spcPts val="0"/>
              </a:spcAft>
            </a:defPPr>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l"/>
            <a:r>
              <a:rPr lang="en-US" sz="3200" b="1" dirty="0"/>
              <a:t>Ten Commandments of Computer Ethics</a:t>
            </a:r>
          </a:p>
          <a:p>
            <a:pPr marL="971550" lvl="1" indent="-514350" algn="l">
              <a:buSzPct val="100000"/>
              <a:buFont typeface="+mj-lt"/>
              <a:buAutoNum type="arabicPeriod" startAt="7"/>
            </a:pPr>
            <a:r>
              <a:rPr lang="en-US" sz="3200" dirty="0" smtClean="0"/>
              <a:t>Thou </a:t>
            </a:r>
            <a:r>
              <a:rPr lang="en-US" sz="3200" dirty="0"/>
              <a:t>shalt not use other people’s computer resources without authorization. </a:t>
            </a:r>
          </a:p>
          <a:p>
            <a:pPr marL="914400" lvl="1" indent="-457200" algn="l">
              <a:buSzPct val="100000"/>
              <a:buFont typeface="+mj-lt"/>
              <a:buAutoNum type="arabicPeriod" startAt="7"/>
            </a:pPr>
            <a:r>
              <a:rPr lang="en-US" sz="3200" dirty="0"/>
              <a:t>Thou shalt not appropriate other people’s intellectual output. </a:t>
            </a:r>
          </a:p>
          <a:p>
            <a:pPr marL="914400" lvl="1" indent="-457200" algn="l">
              <a:buSzPct val="100000"/>
              <a:buFont typeface="+mj-lt"/>
              <a:buAutoNum type="arabicPeriod" startAt="7"/>
            </a:pPr>
            <a:r>
              <a:rPr lang="en-US" sz="3200" dirty="0"/>
              <a:t>Thou shalt think about the social consequences of the program you write. </a:t>
            </a:r>
          </a:p>
          <a:p>
            <a:pPr marL="914400" lvl="1" indent="-457200" algn="l">
              <a:buSzPct val="100000"/>
              <a:buFont typeface="+mj-lt"/>
              <a:buAutoNum type="arabicPeriod" startAt="7"/>
            </a:pPr>
            <a:r>
              <a:rPr lang="en-US" sz="3200" dirty="0"/>
              <a:t>Thou shalt use a computer in ways that show consideration and respect.</a:t>
            </a:r>
          </a:p>
        </p:txBody>
      </p:sp>
    </p:spTree>
    <p:extLst>
      <p:ext uri="{BB962C8B-B14F-4D97-AF65-F5344CB8AC3E}">
        <p14:creationId xmlns:p14="http://schemas.microsoft.com/office/powerpoint/2010/main" val="93308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0" y="1774411"/>
            <a:ext cx="12192000" cy="69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500"/>
              <a:buFont typeface="Arial"/>
              <a:buNone/>
            </a:pPr>
            <a:r>
              <a:rPr lang="en-US" sz="3500" b="1">
                <a:solidFill>
                  <a:schemeClr val="dk1"/>
                </a:solidFill>
                <a:latin typeface="Federo"/>
                <a:ea typeface="Federo"/>
                <a:cs typeface="Federo"/>
                <a:sym typeface="Federo"/>
              </a:rPr>
              <a:t>REFERENCES</a:t>
            </a:r>
            <a:endParaRPr sz="3500" b="1">
              <a:solidFill>
                <a:schemeClr val="dk1"/>
              </a:solidFill>
              <a:latin typeface="Federo"/>
              <a:ea typeface="Federo"/>
              <a:cs typeface="Federo"/>
              <a:sym typeface="Federo"/>
            </a:endParaRPr>
          </a:p>
        </p:txBody>
      </p:sp>
      <p:sp>
        <p:nvSpPr>
          <p:cNvPr id="181" name="Google Shape;181;p20"/>
          <p:cNvSpPr txBox="1"/>
          <p:nvPr/>
        </p:nvSpPr>
        <p:spPr>
          <a:xfrm>
            <a:off x="26125" y="2211151"/>
            <a:ext cx="11965577" cy="371030"/>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3000"/>
              <a:buFont typeface="Arial"/>
              <a:buNone/>
            </a:pPr>
            <a:r>
              <a:rPr lang="en-US" sz="3000" b="1" dirty="0">
                <a:solidFill>
                  <a:schemeClr val="dk1"/>
                </a:solidFill>
                <a:latin typeface="Calibri"/>
                <a:ea typeface="Calibri"/>
                <a:cs typeface="Calibri"/>
                <a:sym typeface="Calibri"/>
              </a:rPr>
              <a:t>Website:</a:t>
            </a:r>
            <a:endParaRPr dirty="0"/>
          </a:p>
          <a:p>
            <a:pPr marL="457200" marR="0" lvl="0" indent="-457200" algn="just" rtl="0">
              <a:spcBef>
                <a:spcPts val="400"/>
              </a:spcBef>
              <a:spcAft>
                <a:spcPts val="0"/>
              </a:spcAft>
              <a:buClr>
                <a:schemeClr val="dk1"/>
              </a:buClr>
              <a:buSzPts val="2000"/>
              <a:buFont typeface="Noto Sans Symbols"/>
              <a:buChar char="✔"/>
            </a:pPr>
            <a:r>
              <a:rPr lang="en-US" sz="2000" dirty="0" err="1">
                <a:solidFill>
                  <a:schemeClr val="dk1"/>
                </a:solidFill>
                <a:latin typeface="Calibri"/>
                <a:ea typeface="Calibri"/>
                <a:cs typeface="Calibri"/>
                <a:sym typeface="Calibri"/>
              </a:rPr>
              <a:t>Fungsi</a:t>
            </a:r>
            <a:r>
              <a:rPr lang="en-US" sz="2000" dirty="0">
                <a:solidFill>
                  <a:schemeClr val="dk1"/>
                </a:solidFill>
                <a:latin typeface="Calibri"/>
                <a:ea typeface="Calibri"/>
                <a:cs typeface="Calibri"/>
                <a:sym typeface="Calibri"/>
              </a:rPr>
              <a:t> Motherboard Processor </a:t>
            </a:r>
            <a:r>
              <a:rPr lang="en-US" sz="2000" dirty="0" err="1">
                <a:solidFill>
                  <a:schemeClr val="dk1"/>
                </a:solidFill>
                <a:latin typeface="Calibri"/>
                <a:ea typeface="Calibri"/>
                <a:cs typeface="Calibri"/>
                <a:sym typeface="Calibri"/>
              </a:rPr>
              <a:t>Memori</a:t>
            </a:r>
            <a:r>
              <a:rPr lang="en-US" sz="2000" dirty="0">
                <a:solidFill>
                  <a:schemeClr val="dk1"/>
                </a:solidFill>
                <a:latin typeface="Calibri"/>
                <a:ea typeface="Calibri"/>
                <a:cs typeface="Calibri"/>
                <a:sym typeface="Calibri"/>
              </a:rPr>
              <a:t> Dan </a:t>
            </a:r>
            <a:r>
              <a:rPr lang="en-US" sz="2000" dirty="0" err="1">
                <a:solidFill>
                  <a:schemeClr val="dk1"/>
                </a:solidFill>
                <a:latin typeface="Calibri"/>
                <a:ea typeface="Calibri"/>
                <a:cs typeface="Calibri"/>
                <a:sym typeface="Calibri"/>
              </a:rPr>
              <a:t>Harddisk</a:t>
            </a:r>
            <a:r>
              <a:rPr lang="en-US" sz="2000" dirty="0">
                <a:solidFill>
                  <a:schemeClr val="dk1"/>
                </a:solidFill>
                <a:latin typeface="Calibri"/>
                <a:ea typeface="Calibri"/>
                <a:cs typeface="Calibri"/>
                <a:sym typeface="Calibri"/>
              </a:rPr>
              <a:t> | Computer hardware, Computer hardware store, Computer Pinterest. </a:t>
            </a:r>
            <a:r>
              <a:rPr lang="en-US" sz="2000" u="sng" dirty="0">
                <a:solidFill>
                  <a:schemeClr val="dk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https://www.pinterest.ph/pin/88594317657692933/?mt=login</a:t>
            </a:r>
            <a:endParaRPr sz="2000" dirty="0">
              <a:solidFill>
                <a:schemeClr val="dk1"/>
              </a:solidFill>
              <a:latin typeface="Calibri"/>
              <a:ea typeface="Calibri"/>
              <a:cs typeface="Calibri"/>
              <a:sym typeface="Calibri"/>
            </a:endParaRPr>
          </a:p>
          <a:p>
            <a:pPr marL="457200" marR="0" lvl="0" indent="-457200" algn="just" rtl="0">
              <a:spcBef>
                <a:spcPts val="40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Unit 4 - Hardware &amp; Ergo - </a:t>
            </a:r>
            <a:r>
              <a:rPr lang="en-US" sz="2000" dirty="0" err="1">
                <a:solidFill>
                  <a:schemeClr val="dk1"/>
                </a:solidFill>
                <a:latin typeface="Calibri"/>
                <a:ea typeface="Calibri"/>
                <a:cs typeface="Calibri"/>
                <a:sym typeface="Calibri"/>
              </a:rPr>
              <a:t>Davids</a:t>
            </a:r>
            <a:r>
              <a:rPr lang="en-US" sz="2000" dirty="0">
                <a:solidFill>
                  <a:schemeClr val="dk1"/>
                </a:solidFill>
                <a:latin typeface="Calibri"/>
                <a:ea typeface="Calibri"/>
                <a:cs typeface="Calibri"/>
                <a:sym typeface="Calibri"/>
              </a:rPr>
              <a:t> BTA30 Portfolio 2016 Sites.google.com. </a:t>
            </a:r>
            <a:r>
              <a:rPr lang="en-US" sz="2000" u="sng" dirty="0">
                <a:solidFill>
                  <a:schemeClr val="dk1"/>
                </a:solidFill>
                <a:latin typeface="Calibri"/>
                <a:ea typeface="Calibri"/>
                <a:cs typeface="Calibri"/>
                <a:sym typeface="Calibri"/>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https://sites.google.com/site/davidsbtaportfolio/unit-4---hardware-ergo</a:t>
            </a:r>
            <a:r>
              <a:rPr lang="en-US" sz="2000" dirty="0">
                <a:solidFill>
                  <a:schemeClr val="dk1"/>
                </a:solidFill>
                <a:latin typeface="Calibri"/>
                <a:ea typeface="Calibri"/>
                <a:cs typeface="Calibri"/>
                <a:sym typeface="Calibri"/>
              </a:rPr>
              <a:t>. </a:t>
            </a:r>
            <a:endParaRPr dirty="0"/>
          </a:p>
          <a:p>
            <a:pPr marL="457200" marR="0" lvl="0" indent="-457200" algn="just" rtl="0">
              <a:spcBef>
                <a:spcPts val="40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Computer Software Icon #229946 - Free Icons Library. Icon-library.com. </a:t>
            </a:r>
            <a:r>
              <a:rPr lang="en-US" sz="2000" u="sng" dirty="0">
                <a:solidFill>
                  <a:schemeClr val="dk1"/>
                </a:solidFill>
                <a:latin typeface="Calibri"/>
                <a:ea typeface="Calibri"/>
                <a:cs typeface="Calibri"/>
                <a:sym typeface="Calibri"/>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https://icon-library.com/icon/computer-software-icon-14.html</a:t>
            </a:r>
            <a:endParaRPr sz="2000" dirty="0">
              <a:solidFill>
                <a:schemeClr val="dk1"/>
              </a:solidFill>
              <a:latin typeface="Calibri"/>
              <a:ea typeface="Calibri"/>
              <a:cs typeface="Calibri"/>
              <a:sym typeface="Calibri"/>
            </a:endParaRPr>
          </a:p>
          <a:p>
            <a:pPr marL="457200" marR="0" lvl="0" indent="-457200" algn="just" rtl="0">
              <a:spcBef>
                <a:spcPts val="400"/>
              </a:spcBef>
              <a:spcAft>
                <a:spcPts val="0"/>
              </a:spcAft>
              <a:buClr>
                <a:srgbClr val="888888"/>
              </a:buClr>
              <a:buSzPts val="2000"/>
              <a:buFont typeface="Noto Sans Symbols"/>
              <a:buChar char="✔"/>
            </a:pPr>
            <a:r>
              <a:rPr lang="en-US" sz="2000" u="sng" dirty="0">
                <a:solidFill>
                  <a:srgbClr val="888888"/>
                </a:solidFill>
                <a:latin typeface="Calibri"/>
                <a:ea typeface="Calibri"/>
                <a:cs typeface="Calibri"/>
                <a:sym typeface="Calibri"/>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https://edu.gcfglobal.org/en/word2016/understanding-onedrive/1/</a:t>
            </a:r>
            <a:endParaRPr sz="2000" u="sng" dirty="0">
              <a:solidFill>
                <a:srgbClr val="888888"/>
              </a:solidFill>
              <a:latin typeface="Calibri"/>
              <a:ea typeface="Calibri"/>
              <a:cs typeface="Calibri"/>
              <a:sym typeface="Calibri"/>
            </a:endParaRPr>
          </a:p>
          <a:p>
            <a:pPr marL="457200" marR="0" lvl="0" indent="-457200" algn="just" rtl="0">
              <a:spcBef>
                <a:spcPts val="400"/>
              </a:spcBef>
              <a:spcAft>
                <a:spcPts val="0"/>
              </a:spcAft>
              <a:buClr>
                <a:schemeClr val="dk1"/>
              </a:buClr>
              <a:buSzPts val="2000"/>
              <a:buFont typeface="Noto Sans Symbols"/>
              <a:buChar char="✔"/>
            </a:pPr>
            <a:r>
              <a:rPr lang="en-US" sz="2000" u="sng" dirty="0">
                <a:solidFill>
                  <a:schemeClr val="dk1"/>
                </a:solidFill>
                <a:latin typeface="Calibri"/>
                <a:ea typeface="Calibri"/>
                <a:cs typeface="Calibri"/>
                <a:sym typeface="Calibri"/>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https://www.rapidtables.com/code/text/ascii-table.html</a:t>
            </a:r>
            <a:endParaRPr sz="2000" dirty="0">
              <a:solidFill>
                <a:schemeClr val="dk1"/>
              </a:solidFill>
              <a:latin typeface="Calibri"/>
              <a:ea typeface="Calibri"/>
              <a:cs typeface="Calibri"/>
              <a:sym typeface="Calibri"/>
            </a:endParaRPr>
          </a:p>
          <a:p>
            <a:pPr marL="457200" marR="0" lvl="0" indent="-457200" algn="just" rtl="0">
              <a:spcBef>
                <a:spcPts val="400"/>
              </a:spcBef>
              <a:spcAft>
                <a:spcPts val="0"/>
              </a:spcAft>
              <a:buClr>
                <a:schemeClr val="dk1"/>
              </a:buClr>
              <a:buSzPts val="2000"/>
              <a:buFont typeface="Noto Sans Symbols"/>
              <a:buChar char="✔"/>
            </a:pPr>
            <a:r>
              <a:rPr lang="en-US" sz="2000" u="sng" dirty="0">
                <a:solidFill>
                  <a:schemeClr val="dk1"/>
                </a:solidFill>
                <a:latin typeface="Calibri"/>
                <a:ea typeface="Calibri"/>
                <a:cs typeface="Calibri"/>
                <a:sym typeface="Calibri"/>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https://www.vskills.in/certification/tutorial/ms-word-interface-and-editing-document/</a:t>
            </a:r>
            <a:endParaRPr sz="2000" dirty="0">
              <a:solidFill>
                <a:schemeClr val="dk1"/>
              </a:solidFill>
              <a:latin typeface="Calibri"/>
              <a:ea typeface="Calibri"/>
              <a:cs typeface="Calibri"/>
              <a:sym typeface="Calibri"/>
            </a:endParaRPr>
          </a:p>
          <a:p>
            <a:pPr marL="457200" marR="0" lvl="0" indent="-457200" algn="just" rtl="0">
              <a:spcBef>
                <a:spcPts val="400"/>
              </a:spcBef>
              <a:spcAft>
                <a:spcPts val="0"/>
              </a:spcAft>
              <a:buClr>
                <a:schemeClr val="dk1"/>
              </a:buClr>
              <a:buSzPts val="2000"/>
              <a:buFont typeface="Noto Sans Symbols"/>
              <a:buChar char="✔"/>
            </a:pPr>
            <a:r>
              <a:rPr lang="en-US" sz="2000" u="sng" dirty="0">
                <a:solidFill>
                  <a:schemeClr val="dk1"/>
                </a:solidFill>
                <a:latin typeface="Calibri"/>
                <a:ea typeface="Calibri"/>
                <a:cs typeface="Calibri"/>
                <a:sym typeface="Calibri"/>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https://itsourcecode.com/ms-word/ms-word-window-explore-its-features/</a:t>
            </a:r>
            <a:endParaRPr sz="2000" dirty="0">
              <a:solidFill>
                <a:schemeClr val="dk1"/>
              </a:solidFill>
              <a:latin typeface="Calibri"/>
              <a:ea typeface="Calibri"/>
              <a:cs typeface="Calibri"/>
              <a:sym typeface="Calibri"/>
            </a:endParaRPr>
          </a:p>
          <a:p>
            <a:pPr marL="0" marR="0" lvl="0" indent="0" algn="just" rtl="0">
              <a:spcBef>
                <a:spcPts val="360"/>
              </a:spcBef>
              <a:spcAft>
                <a:spcPts val="0"/>
              </a:spcAft>
              <a:buClr>
                <a:srgbClr val="888888"/>
              </a:buClr>
              <a:buSzPts val="1800"/>
              <a:buFont typeface="Arial"/>
              <a:buNone/>
            </a:pPr>
            <a:endParaRPr sz="1800" dirty="0">
              <a:solidFill>
                <a:srgbClr val="888888"/>
              </a:solidFill>
              <a:latin typeface="Calibri"/>
              <a:ea typeface="Calibri"/>
              <a:cs typeface="Calibri"/>
              <a:sym typeface="Calibri"/>
            </a:endParaRPr>
          </a:p>
          <a:p>
            <a:pPr marL="457200" marR="0" lvl="0" indent="-342900" algn="just" rtl="0">
              <a:spcBef>
                <a:spcPts val="360"/>
              </a:spcBef>
              <a:spcAft>
                <a:spcPts val="0"/>
              </a:spcAft>
              <a:buClr>
                <a:srgbClr val="888888"/>
              </a:buClr>
              <a:buSzPts val="1800"/>
              <a:buFont typeface="Noto Sans Symbols"/>
              <a:buNone/>
            </a:pPr>
            <a:endParaRPr sz="1800" dirty="0">
              <a:solidFill>
                <a:schemeClr val="dk1"/>
              </a:solidFill>
              <a:latin typeface="Calibri"/>
              <a:ea typeface="Calibri"/>
              <a:cs typeface="Calibri"/>
              <a:sym typeface="Calibri"/>
            </a:endParaRPr>
          </a:p>
          <a:p>
            <a:pPr marL="457200" marR="0" lvl="0" indent="-342900" algn="just" rtl="0">
              <a:spcBef>
                <a:spcPts val="360"/>
              </a:spcBef>
              <a:spcAft>
                <a:spcPts val="0"/>
              </a:spcAft>
              <a:buClr>
                <a:srgbClr val="888888"/>
              </a:buClr>
              <a:buSzPts val="1800"/>
              <a:buFont typeface="Noto Sans Symbols"/>
              <a:buNone/>
            </a:pPr>
            <a:endParaRPr sz="1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104133" y="3616274"/>
            <a:ext cx="12296133" cy="69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500"/>
              <a:buFont typeface="Arial"/>
              <a:buNone/>
            </a:pPr>
            <a:r>
              <a:rPr lang="en-US" sz="3500" b="1">
                <a:solidFill>
                  <a:schemeClr val="dk1"/>
                </a:solidFill>
                <a:latin typeface="Federo"/>
                <a:ea typeface="Federo"/>
                <a:cs typeface="Federo"/>
                <a:sym typeface="Federo"/>
              </a:rPr>
              <a:t> --- END ---</a:t>
            </a:r>
            <a:endParaRPr sz="3500" b="1">
              <a:solidFill>
                <a:schemeClr val="dk1"/>
              </a:solidFill>
              <a:latin typeface="Federo"/>
              <a:ea typeface="Federo"/>
              <a:cs typeface="Federo"/>
              <a:sym typeface="Feder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1873267"/>
            <a:ext cx="12192000" cy="698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a:solidFill>
                  <a:schemeClr val="tx1"/>
                </a:solidFill>
                <a:latin typeface="Britannic Bold" panose="020B0903060703020204" pitchFamily="34" charset="0"/>
              </a:rPr>
              <a:t>Computer Applications </a:t>
            </a:r>
            <a:r>
              <a:rPr lang="en-US" sz="3600" dirty="0" smtClean="0">
                <a:solidFill>
                  <a:schemeClr val="tx1"/>
                </a:solidFill>
                <a:latin typeface="Britannic Bold" panose="020B0903060703020204" pitchFamily="34" charset="0"/>
              </a:rPr>
              <a:t>in </a:t>
            </a:r>
            <a:r>
              <a:rPr lang="en-US" sz="3600" dirty="0">
                <a:solidFill>
                  <a:schemeClr val="tx1"/>
                </a:solidFill>
                <a:latin typeface="Britannic Bold" panose="020B0903060703020204" pitchFamily="34" charset="0"/>
              </a:rPr>
              <a:t>Business and Society</a:t>
            </a:r>
            <a:endParaRPr lang="en-PH" sz="3500" b="1" dirty="0">
              <a:solidFill>
                <a:schemeClr val="tx1"/>
              </a:solidFill>
              <a:latin typeface="Britannic Bold" panose="020B090306070302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0EC3E54C-5761-4B5B-BF4F-898A2EB48072}"/>
              </a:ext>
            </a:extLst>
          </p:cNvPr>
          <p:cNvSpPr txBox="1">
            <a:spLocks/>
          </p:cNvSpPr>
          <p:nvPr/>
        </p:nvSpPr>
        <p:spPr>
          <a:xfrm>
            <a:off x="395417" y="2829901"/>
            <a:ext cx="11071654" cy="181303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457200" indent="-457200" algn="l">
              <a:buFont typeface="Wingdings" panose="05000000000000000000" pitchFamily="2" charset="2"/>
              <a:buChar char="ü"/>
            </a:pPr>
            <a:r>
              <a:rPr lang="en-US" sz="3200" dirty="0" smtClean="0">
                <a:latin typeface="Arial (Body)"/>
              </a:rPr>
              <a:t>A demand for computer professionals continues to grow.</a:t>
            </a:r>
          </a:p>
          <a:p>
            <a:pPr marL="457200" indent="-457200" algn="l">
              <a:buFont typeface="Wingdings" panose="05000000000000000000" pitchFamily="2" charset="2"/>
              <a:buChar char="ü"/>
            </a:pPr>
            <a:r>
              <a:rPr lang="en-US" sz="3200" dirty="0" smtClean="0">
                <a:latin typeface="Arial (Body)"/>
              </a:rPr>
              <a:t>IT is predicted to be the fastest growing industry for the next several years</a:t>
            </a:r>
            <a:endParaRPr lang="en-US" sz="3200" dirty="0">
              <a:latin typeface="Arial (Body)"/>
            </a:endParaRPr>
          </a:p>
        </p:txBody>
      </p:sp>
    </p:spTree>
    <p:extLst>
      <p:ext uri="{BB962C8B-B14F-4D97-AF65-F5344CB8AC3E}">
        <p14:creationId xmlns:p14="http://schemas.microsoft.com/office/powerpoint/2010/main" val="95063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500"/>
                                        <p:tgtEl>
                                          <p:spTgt spid="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xEl>
                                              <p:pRg st="1" end="1"/>
                                            </p:txEl>
                                          </p:spTgt>
                                        </p:tgtEl>
                                        <p:attrNameLst>
                                          <p:attrName>style.visibility</p:attrName>
                                        </p:attrNameLst>
                                      </p:cBhvr>
                                      <p:to>
                                        <p:strVal val="visible"/>
                                      </p:to>
                                    </p:set>
                                    <p:animEffect transition="in" filter="fade">
                                      <p:cBhvr>
                                        <p:cTn id="12"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1873267"/>
            <a:ext cx="12192000" cy="698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a:solidFill>
                  <a:schemeClr val="tx1"/>
                </a:solidFill>
                <a:latin typeface="Britannic Bold" panose="020B0903060703020204" pitchFamily="34" charset="0"/>
              </a:rPr>
              <a:t>Computer Applications </a:t>
            </a:r>
            <a:r>
              <a:rPr lang="en-US" sz="3600" dirty="0" smtClean="0">
                <a:solidFill>
                  <a:schemeClr val="tx1"/>
                </a:solidFill>
                <a:latin typeface="Britannic Bold" panose="020B0903060703020204" pitchFamily="34" charset="0"/>
              </a:rPr>
              <a:t>in </a:t>
            </a:r>
            <a:r>
              <a:rPr lang="en-US" sz="3600" dirty="0">
                <a:solidFill>
                  <a:schemeClr val="tx1"/>
                </a:solidFill>
                <a:latin typeface="Britannic Bold" panose="020B0903060703020204" pitchFamily="34" charset="0"/>
              </a:rPr>
              <a:t>Business and Society</a:t>
            </a:r>
            <a:endParaRPr lang="en-PH" sz="3500" b="1" dirty="0">
              <a:solidFill>
                <a:schemeClr val="tx1"/>
              </a:solidFill>
              <a:latin typeface="Britannic Bold" panose="020B0903060703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55B56D6-ACEF-4ACE-86E0-9E82466E9E50}"/>
              </a:ext>
            </a:extLst>
          </p:cNvPr>
          <p:cNvPicPr>
            <a:picLocks noChangeAspect="1"/>
          </p:cNvPicPr>
          <p:nvPr/>
        </p:nvPicPr>
        <p:blipFill>
          <a:blip r:embed="rId2"/>
          <a:stretch>
            <a:fillRect/>
          </a:stretch>
        </p:blipFill>
        <p:spPr>
          <a:xfrm>
            <a:off x="815546" y="3936618"/>
            <a:ext cx="10985157" cy="2340614"/>
          </a:xfrm>
          <a:prstGeom prst="rect">
            <a:avLst/>
          </a:prstGeom>
        </p:spPr>
      </p:pic>
      <p:pic>
        <p:nvPicPr>
          <p:cNvPr id="5" name="Picture 4">
            <a:extLst>
              <a:ext uri="{FF2B5EF4-FFF2-40B4-BE49-F238E27FC236}">
                <a16:creationId xmlns:a16="http://schemas.microsoft.com/office/drawing/2014/main" id="{4D68E20B-C4D8-42F8-B251-20114D60C27F}"/>
              </a:ext>
            </a:extLst>
          </p:cNvPr>
          <p:cNvPicPr>
            <a:picLocks noChangeAspect="1"/>
          </p:cNvPicPr>
          <p:nvPr/>
        </p:nvPicPr>
        <p:blipFill>
          <a:blip r:embed="rId3"/>
          <a:stretch>
            <a:fillRect/>
          </a:stretch>
        </p:blipFill>
        <p:spPr>
          <a:xfrm>
            <a:off x="2762468" y="2461313"/>
            <a:ext cx="7336913" cy="1721184"/>
          </a:xfrm>
          <a:prstGeom prst="rect">
            <a:avLst/>
          </a:prstGeom>
        </p:spPr>
      </p:pic>
    </p:spTree>
    <p:extLst>
      <p:ext uri="{BB962C8B-B14F-4D97-AF65-F5344CB8AC3E}">
        <p14:creationId xmlns:p14="http://schemas.microsoft.com/office/powerpoint/2010/main" val="3316562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1873267"/>
            <a:ext cx="12192000" cy="698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a:solidFill>
                  <a:schemeClr val="tx1"/>
                </a:solidFill>
                <a:latin typeface="Britannic Bold" panose="020B0903060703020204" pitchFamily="34" charset="0"/>
              </a:rPr>
              <a:t>Computer Applications </a:t>
            </a:r>
            <a:r>
              <a:rPr lang="en-US" sz="3600" dirty="0" smtClean="0">
                <a:solidFill>
                  <a:schemeClr val="tx1"/>
                </a:solidFill>
                <a:latin typeface="Britannic Bold" panose="020B0903060703020204" pitchFamily="34" charset="0"/>
              </a:rPr>
              <a:t>in </a:t>
            </a:r>
            <a:r>
              <a:rPr lang="en-US" sz="3600" dirty="0">
                <a:solidFill>
                  <a:schemeClr val="tx1"/>
                </a:solidFill>
                <a:latin typeface="Britannic Bold" panose="020B0903060703020204" pitchFamily="34" charset="0"/>
              </a:rPr>
              <a:t>Business and Society</a:t>
            </a:r>
            <a:endParaRPr lang="en-PH" sz="3500" b="1" dirty="0">
              <a:solidFill>
                <a:schemeClr val="tx1"/>
              </a:solidFill>
              <a:latin typeface="Britannic Bold" panose="020B0903060703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BB51603-BF7C-45AB-B1D8-03650622E266}"/>
              </a:ext>
            </a:extLst>
          </p:cNvPr>
          <p:cNvPicPr>
            <a:picLocks noChangeAspect="1"/>
          </p:cNvPicPr>
          <p:nvPr/>
        </p:nvPicPr>
        <p:blipFill>
          <a:blip r:embed="rId2"/>
          <a:stretch>
            <a:fillRect/>
          </a:stretch>
        </p:blipFill>
        <p:spPr>
          <a:xfrm>
            <a:off x="2921997" y="2999776"/>
            <a:ext cx="7340264" cy="2437198"/>
          </a:xfrm>
          <a:prstGeom prst="rect">
            <a:avLst/>
          </a:prstGeom>
        </p:spPr>
      </p:pic>
    </p:spTree>
    <p:extLst>
      <p:ext uri="{BB962C8B-B14F-4D97-AF65-F5344CB8AC3E}">
        <p14:creationId xmlns:p14="http://schemas.microsoft.com/office/powerpoint/2010/main" val="845571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1873267"/>
            <a:ext cx="12192000" cy="698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a:solidFill>
                  <a:schemeClr val="tx1"/>
                </a:solidFill>
                <a:latin typeface="Britannic Bold" panose="020B0903060703020204" pitchFamily="34" charset="0"/>
              </a:rPr>
              <a:t>Computer Applications </a:t>
            </a:r>
            <a:r>
              <a:rPr lang="en-US" sz="3600" dirty="0" smtClean="0">
                <a:solidFill>
                  <a:schemeClr val="tx1"/>
                </a:solidFill>
                <a:latin typeface="Britannic Bold" panose="020B0903060703020204" pitchFamily="34" charset="0"/>
              </a:rPr>
              <a:t>in </a:t>
            </a:r>
            <a:r>
              <a:rPr lang="en-US" sz="3600" dirty="0">
                <a:solidFill>
                  <a:schemeClr val="tx1"/>
                </a:solidFill>
                <a:latin typeface="Britannic Bold" panose="020B0903060703020204" pitchFamily="34" charset="0"/>
              </a:rPr>
              <a:t>Business and Society</a:t>
            </a:r>
            <a:endParaRPr lang="en-PH" sz="3500" b="1" dirty="0">
              <a:solidFill>
                <a:schemeClr val="tx1"/>
              </a:solidFill>
              <a:latin typeface="Britannic Bold" panose="020B0903060703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0539970-AA30-4F11-89AF-62ADA6126B35}"/>
              </a:ext>
            </a:extLst>
          </p:cNvPr>
          <p:cNvPicPr>
            <a:picLocks noChangeAspect="1"/>
          </p:cNvPicPr>
          <p:nvPr/>
        </p:nvPicPr>
        <p:blipFill>
          <a:blip r:embed="rId3"/>
          <a:stretch>
            <a:fillRect/>
          </a:stretch>
        </p:blipFill>
        <p:spPr>
          <a:xfrm>
            <a:off x="6147950" y="2571267"/>
            <a:ext cx="4105805" cy="3767707"/>
          </a:xfrm>
          <a:prstGeom prst="rect">
            <a:avLst/>
          </a:prstGeom>
        </p:spPr>
      </p:pic>
      <p:grpSp>
        <p:nvGrpSpPr>
          <p:cNvPr id="5" name="Group 4">
            <a:extLst>
              <a:ext uri="{FF2B5EF4-FFF2-40B4-BE49-F238E27FC236}">
                <a16:creationId xmlns:a16="http://schemas.microsoft.com/office/drawing/2014/main" id="{E4E4D16F-6148-43BF-9912-FE5D4BB2040B}"/>
              </a:ext>
            </a:extLst>
          </p:cNvPr>
          <p:cNvGrpSpPr/>
          <p:nvPr/>
        </p:nvGrpSpPr>
        <p:grpSpPr>
          <a:xfrm>
            <a:off x="2349021" y="2517666"/>
            <a:ext cx="3216354" cy="3874907"/>
            <a:chOff x="2346961" y="2592982"/>
            <a:chExt cx="3216354" cy="3874907"/>
          </a:xfrm>
        </p:grpSpPr>
        <p:sp>
          <p:nvSpPr>
            <p:cNvPr id="8" name="TextBox 7">
              <a:extLst>
                <a:ext uri="{FF2B5EF4-FFF2-40B4-BE49-F238E27FC236}">
                  <a16:creationId xmlns:a16="http://schemas.microsoft.com/office/drawing/2014/main" id="{06DACD4D-5D5D-45F1-AC05-975FF6FEF4AA}"/>
                </a:ext>
              </a:extLst>
            </p:cNvPr>
            <p:cNvSpPr txBox="1"/>
            <p:nvPr/>
          </p:nvSpPr>
          <p:spPr>
            <a:xfrm>
              <a:off x="2346961" y="2592982"/>
              <a:ext cx="3216354" cy="3874907"/>
            </a:xfrm>
            <a:prstGeom prst="rect">
              <a:avLst/>
            </a:prstGeom>
            <a:solidFill>
              <a:srgbClr val="B6A8CC"/>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spcBef>
                  <a:spcPts val="1200"/>
                </a:spcBef>
                <a:spcAft>
                  <a:spcPts val="600"/>
                </a:spcAft>
                <a:buClr>
                  <a:schemeClr val="accent1">
                    <a:lumMod val="75000"/>
                  </a:schemeClr>
                </a:buClr>
                <a:buSzPct val="145000"/>
              </a:pPr>
              <a:r>
                <a:rPr lang="en-US" dirty="0"/>
                <a:t> </a:t>
              </a:r>
              <a:r>
                <a:rPr lang="en-US" sz="2400" b="1" dirty="0">
                  <a:solidFill>
                    <a:schemeClr val="lt1"/>
                  </a:solidFill>
                </a:rPr>
                <a:t>On the job</a:t>
              </a:r>
            </a:p>
            <a:p>
              <a:pPr algn="ctr">
                <a:spcBef>
                  <a:spcPts val="1200"/>
                </a:spcBef>
                <a:spcAft>
                  <a:spcPts val="600"/>
                </a:spcAft>
                <a:buClr>
                  <a:schemeClr val="accent1">
                    <a:lumMod val="75000"/>
                  </a:schemeClr>
                </a:buClr>
                <a:buSzPct val="145000"/>
              </a:pPr>
              <a:endParaRPr lang="en-US" sz="2400" b="1" dirty="0">
                <a:solidFill>
                  <a:schemeClr val="lt1"/>
                </a:solidFill>
              </a:endParaRPr>
            </a:p>
            <a:p>
              <a:pPr algn="ctr">
                <a:spcBef>
                  <a:spcPct val="20000"/>
                </a:spcBef>
                <a:spcAft>
                  <a:spcPts val="600"/>
                </a:spcAft>
                <a:buClr>
                  <a:schemeClr val="accent1">
                    <a:lumMod val="75000"/>
                  </a:schemeClr>
                </a:buClr>
                <a:buSzPct val="145000"/>
              </a:pPr>
              <a:endParaRPr lang="en-US" sz="2400" b="1" dirty="0">
                <a:solidFill>
                  <a:schemeClr val="lt1"/>
                </a:solidFill>
              </a:endParaRP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9" name="TextBox 8">
              <a:extLst>
                <a:ext uri="{FF2B5EF4-FFF2-40B4-BE49-F238E27FC236}">
                  <a16:creationId xmlns:a16="http://schemas.microsoft.com/office/drawing/2014/main" id="{6869D450-D3F4-4AD9-A723-F948348BE87B}"/>
                </a:ext>
              </a:extLst>
            </p:cNvPr>
            <p:cNvSpPr txBox="1"/>
            <p:nvPr/>
          </p:nvSpPr>
          <p:spPr>
            <a:xfrm>
              <a:off x="2595471" y="3294578"/>
              <a:ext cx="2738529" cy="2862322"/>
            </a:xfrm>
            <a:prstGeom prst="rect">
              <a:avLst/>
            </a:prstGeom>
            <a:solidFill>
              <a:schemeClr val="bg1"/>
            </a:solidFill>
            <a:ln>
              <a:solidFill>
                <a:schemeClr val="tx1"/>
              </a:solidFill>
            </a:ln>
          </p:spPr>
          <p:txBody>
            <a:bodyPr wrap="square" rtlCol="0">
              <a:spAutoFit/>
            </a:bodyPr>
            <a:lstStyle/>
            <a:p>
              <a:r>
                <a:rPr lang="en-US" sz="2000" b="1" dirty="0"/>
                <a:t>Computers are used authentication,  for decision making, authentication, communication any time any where, for decision making to perform effectively and accurately</a:t>
              </a:r>
            </a:p>
          </p:txBody>
        </p:sp>
      </p:grpSp>
    </p:spTree>
    <p:extLst>
      <p:ext uri="{BB962C8B-B14F-4D97-AF65-F5344CB8AC3E}">
        <p14:creationId xmlns:p14="http://schemas.microsoft.com/office/powerpoint/2010/main" val="3948822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512270A8-AD5F-42FD-A883-5C3CD281C10C}"/>
              </a:ext>
            </a:extLst>
          </p:cNvPr>
          <p:cNvSpPr txBox="1">
            <a:spLocks noChangeArrowheads="1"/>
          </p:cNvSpPr>
          <p:nvPr/>
        </p:nvSpPr>
        <p:spPr>
          <a:xfrm>
            <a:off x="2073876" y="1714499"/>
            <a:ext cx="7772400" cy="1143000"/>
          </a:xfrm>
          <a:prstGeom prst="rect">
            <a:avLst/>
          </a:prstGeom>
          <a:noFill/>
          <a:ln>
            <a:noFill/>
          </a:ln>
          <a:effectLst/>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en-US" dirty="0" smtClean="0">
                <a:solidFill>
                  <a:schemeClr val="accent1"/>
                </a:solidFill>
                <a:latin typeface="Comic Sans MS" panose="030F0702030302020204" pitchFamily="66" charset="0"/>
              </a:rPr>
              <a:t>Professional Ethics</a:t>
            </a:r>
            <a:endParaRPr lang="en-US" altLang="en-US" dirty="0">
              <a:solidFill>
                <a:schemeClr val="accent1"/>
              </a:solidFill>
              <a:latin typeface="Comic Sans MS" panose="030F0702030302020204" pitchFamily="66" charset="0"/>
            </a:endParaRPr>
          </a:p>
        </p:txBody>
      </p:sp>
      <p:sp>
        <p:nvSpPr>
          <p:cNvPr id="11" name="Rectangle 3">
            <a:extLst>
              <a:ext uri="{FF2B5EF4-FFF2-40B4-BE49-F238E27FC236}">
                <a16:creationId xmlns:a16="http://schemas.microsoft.com/office/drawing/2014/main" id="{5B29B694-D811-4D9D-A42E-90881C39A2B9}"/>
              </a:ext>
            </a:extLst>
          </p:cNvPr>
          <p:cNvSpPr txBox="1">
            <a:spLocks noChangeArrowheads="1"/>
          </p:cNvSpPr>
          <p:nvPr/>
        </p:nvSpPr>
        <p:spPr>
          <a:xfrm>
            <a:off x="210065" y="2733929"/>
            <a:ext cx="11652421" cy="40005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342900" indent="-342900" algn="l">
              <a:spcAft>
                <a:spcPct val="100000"/>
              </a:spcAft>
              <a:buFont typeface="Wingdings" panose="05000000000000000000" pitchFamily="2" charset="2"/>
              <a:buChar char="q"/>
            </a:pPr>
            <a:r>
              <a:rPr lang="en-US" altLang="en-US" sz="2800" dirty="0" smtClean="0"/>
              <a:t>Professional ethics are a category of ethics, and here we discus the professional ethics relevant to computing</a:t>
            </a:r>
          </a:p>
          <a:p>
            <a:pPr marL="342900" indent="-342900" algn="l">
              <a:spcAft>
                <a:spcPct val="100000"/>
              </a:spcAft>
              <a:buFont typeface="Wingdings" panose="05000000000000000000" pitchFamily="2" charset="2"/>
              <a:buChar char="q"/>
            </a:pPr>
            <a:r>
              <a:rPr lang="en-US" altLang="en-US" sz="2800" dirty="0" smtClean="0"/>
              <a:t>Awareness of professional ethics is gaining importance with time as the decision-making process in the work place keeps on increasing in complexity</a:t>
            </a:r>
          </a:p>
          <a:p>
            <a:pPr marL="342900" indent="-342900" algn="l">
              <a:spcAft>
                <a:spcPct val="100000"/>
              </a:spcAft>
              <a:buFont typeface="Wingdings" panose="05000000000000000000" pitchFamily="2" charset="2"/>
              <a:buChar char="q"/>
            </a:pPr>
            <a:r>
              <a:rPr lang="en-US" altLang="en-US" sz="2800" dirty="0" smtClean="0"/>
              <a:t>The professional ethics provide a way of simplifying that decision making process</a:t>
            </a:r>
            <a:endParaRPr lang="en-US" altLang="en-US" sz="2800" dirty="0"/>
          </a:p>
        </p:txBody>
      </p:sp>
    </p:spTree>
    <p:extLst>
      <p:ext uri="{BB962C8B-B14F-4D97-AF65-F5344CB8AC3E}">
        <p14:creationId xmlns:p14="http://schemas.microsoft.com/office/powerpoint/2010/main" val="406232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512270A8-AD5F-42FD-A883-5C3CD281C10C}"/>
              </a:ext>
            </a:extLst>
          </p:cNvPr>
          <p:cNvSpPr txBox="1">
            <a:spLocks noChangeArrowheads="1"/>
          </p:cNvSpPr>
          <p:nvPr/>
        </p:nvSpPr>
        <p:spPr>
          <a:xfrm>
            <a:off x="2073876" y="1714499"/>
            <a:ext cx="7772400" cy="1143000"/>
          </a:xfrm>
          <a:prstGeom prst="rect">
            <a:avLst/>
          </a:prstGeom>
          <a:noFill/>
          <a:ln>
            <a:noFill/>
          </a:ln>
          <a:effectLst/>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en-US" smtClean="0">
                <a:solidFill>
                  <a:schemeClr val="accent1"/>
                </a:solidFill>
                <a:latin typeface="Comic Sans MS" panose="030F0702030302020204" pitchFamily="66" charset="0"/>
              </a:rPr>
              <a:t>Professional Ethics</a:t>
            </a:r>
            <a:endParaRPr lang="en-US" altLang="en-US" dirty="0">
              <a:solidFill>
                <a:schemeClr val="accent1"/>
              </a:solidFill>
              <a:latin typeface="Comic Sans MS" panose="030F0702030302020204" pitchFamily="66" charset="0"/>
            </a:endParaRPr>
          </a:p>
        </p:txBody>
      </p:sp>
      <p:sp>
        <p:nvSpPr>
          <p:cNvPr id="4" name="Content Placeholder 3"/>
          <p:cNvSpPr txBox="1">
            <a:spLocks/>
          </p:cNvSpPr>
          <p:nvPr/>
        </p:nvSpPr>
        <p:spPr>
          <a:xfrm>
            <a:off x="158579" y="2857499"/>
            <a:ext cx="11602994" cy="3701578"/>
          </a:xfrm>
          <a:prstGeom prst="rect">
            <a:avLst/>
          </a:prstGeom>
          <a:noFill/>
          <a:ln w="63500">
            <a:noFill/>
          </a:ln>
          <a:effectLst>
            <a:glow rad="228600">
              <a:schemeClr val="accent2">
                <a:satMod val="175000"/>
                <a:alpha val="40000"/>
              </a:schemeClr>
            </a:glow>
          </a:effectLst>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457200" indent="-457200" algn="just">
              <a:buFont typeface="Wingdings" panose="05000000000000000000" pitchFamily="2" charset="2"/>
              <a:buChar char="q"/>
            </a:pPr>
            <a:r>
              <a:rPr lang="en-US" sz="3200" b="1" dirty="0" smtClean="0"/>
              <a:t>Ethics - </a:t>
            </a:r>
            <a:r>
              <a:rPr lang="en-US" sz="3200" dirty="0" smtClean="0"/>
              <a:t>Refers to the rules and standards governing the conduct of an individual with others.</a:t>
            </a:r>
          </a:p>
          <a:p>
            <a:pPr marL="457200" indent="-457200" algn="just">
              <a:buFont typeface="Wingdings" panose="05000000000000000000" pitchFamily="2" charset="2"/>
              <a:buChar char="q"/>
            </a:pPr>
            <a:r>
              <a:rPr lang="en-US" sz="3200" b="1" dirty="0" smtClean="0"/>
              <a:t>Business</a:t>
            </a:r>
            <a:r>
              <a:rPr lang="en-US" sz="3200" dirty="0" smtClean="0"/>
              <a:t> </a:t>
            </a:r>
            <a:r>
              <a:rPr lang="en-US" sz="3200" b="1" dirty="0" smtClean="0"/>
              <a:t>Ethics - </a:t>
            </a:r>
            <a:r>
              <a:rPr lang="en-US" sz="3200" dirty="0" smtClean="0"/>
              <a:t>Is code of morals of a particular profession. Is the standards of conduct of a given profession</a:t>
            </a:r>
          </a:p>
          <a:p>
            <a:pPr marL="457200" indent="-457200" algn="just">
              <a:buFont typeface="Wingdings" panose="05000000000000000000" pitchFamily="2" charset="2"/>
              <a:buChar char="q"/>
            </a:pPr>
            <a:r>
              <a:rPr lang="en-US" sz="3200" b="1" dirty="0" smtClean="0"/>
              <a:t>Information</a:t>
            </a:r>
            <a:r>
              <a:rPr lang="en-US" sz="3200" dirty="0" smtClean="0"/>
              <a:t> </a:t>
            </a:r>
            <a:r>
              <a:rPr lang="en-US" sz="3200" b="1" dirty="0" smtClean="0"/>
              <a:t>Ethics - </a:t>
            </a:r>
            <a:r>
              <a:rPr lang="en-US" sz="3200" dirty="0" smtClean="0"/>
              <a:t>Is defined as agreement among information systems professionals to do right and to avoid wrong in their work</a:t>
            </a:r>
            <a:endParaRPr lang="en-US" sz="3200" dirty="0"/>
          </a:p>
        </p:txBody>
      </p:sp>
    </p:spTree>
    <p:extLst>
      <p:ext uri="{BB962C8B-B14F-4D97-AF65-F5344CB8AC3E}">
        <p14:creationId xmlns:p14="http://schemas.microsoft.com/office/powerpoint/2010/main" val="258699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512270A8-AD5F-42FD-A883-5C3CD281C10C}"/>
              </a:ext>
            </a:extLst>
          </p:cNvPr>
          <p:cNvSpPr txBox="1">
            <a:spLocks noChangeArrowheads="1"/>
          </p:cNvSpPr>
          <p:nvPr/>
        </p:nvSpPr>
        <p:spPr>
          <a:xfrm>
            <a:off x="2073876" y="1714499"/>
            <a:ext cx="7772400" cy="1143000"/>
          </a:xfrm>
          <a:prstGeom prst="rect">
            <a:avLst/>
          </a:prstGeom>
          <a:noFill/>
          <a:ln>
            <a:noFill/>
          </a:ln>
          <a:effectLst/>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en-US" smtClean="0">
                <a:solidFill>
                  <a:schemeClr val="accent1"/>
                </a:solidFill>
                <a:latin typeface="Comic Sans MS" panose="030F0702030302020204" pitchFamily="66" charset="0"/>
              </a:rPr>
              <a:t>Professional Ethics</a:t>
            </a:r>
            <a:endParaRPr lang="en-US" altLang="en-US" dirty="0">
              <a:solidFill>
                <a:schemeClr val="accent1"/>
              </a:solidFill>
              <a:latin typeface="Comic Sans MS" panose="030F0702030302020204" pitchFamily="66" charset="0"/>
            </a:endParaRPr>
          </a:p>
        </p:txBody>
      </p:sp>
      <p:sp>
        <p:nvSpPr>
          <p:cNvPr id="5" name="Content Placeholder 3"/>
          <p:cNvSpPr txBox="1">
            <a:spLocks/>
          </p:cNvSpPr>
          <p:nvPr/>
        </p:nvSpPr>
        <p:spPr>
          <a:xfrm>
            <a:off x="672413" y="2857499"/>
            <a:ext cx="11424852" cy="3444240"/>
          </a:xfrm>
          <a:prstGeom prst="rect">
            <a:avLst/>
          </a:prstGeom>
          <a:noFill/>
          <a:ln w="63500">
            <a:noFill/>
          </a:ln>
          <a:effectLst>
            <a:glow rad="228600">
              <a:schemeClr val="accent2">
                <a:satMod val="175000"/>
                <a:alpha val="40000"/>
              </a:schemeClr>
            </a:glow>
          </a:effectLst>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457200" indent="-457200" algn="just">
              <a:buFont typeface="Wingdings" panose="05000000000000000000" pitchFamily="2" charset="2"/>
              <a:buChar char="q"/>
            </a:pPr>
            <a:r>
              <a:rPr lang="en-US" sz="3500" b="1" dirty="0" smtClean="0"/>
              <a:t>Privacy</a:t>
            </a:r>
          </a:p>
          <a:p>
            <a:pPr algn="just"/>
            <a:r>
              <a:rPr lang="en-US" sz="3500" b="1" dirty="0"/>
              <a:t>	</a:t>
            </a:r>
            <a:r>
              <a:rPr lang="en-US" sz="3500" dirty="0" smtClean="0"/>
              <a:t>Refers to the right of people not to reveal information about them. </a:t>
            </a:r>
          </a:p>
          <a:p>
            <a:pPr algn="just"/>
            <a:r>
              <a:rPr lang="en-US" sz="3500" dirty="0"/>
              <a:t>	</a:t>
            </a:r>
            <a:r>
              <a:rPr lang="en-US" sz="3500" dirty="0" smtClean="0"/>
              <a:t>Is the right to keep personal information, such as personal e-mail messages, medical histories,  student records, and financial information from getting into the wrong hands</a:t>
            </a:r>
            <a:endParaRPr lang="en-US" sz="3500" dirty="0"/>
          </a:p>
        </p:txBody>
      </p:sp>
    </p:spTree>
    <p:extLst>
      <p:ext uri="{BB962C8B-B14F-4D97-AF65-F5344CB8AC3E}">
        <p14:creationId xmlns:p14="http://schemas.microsoft.com/office/powerpoint/2010/main" val="216842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512270A8-AD5F-42FD-A883-5C3CD281C10C}"/>
              </a:ext>
            </a:extLst>
          </p:cNvPr>
          <p:cNvSpPr txBox="1">
            <a:spLocks noChangeArrowheads="1"/>
          </p:cNvSpPr>
          <p:nvPr/>
        </p:nvSpPr>
        <p:spPr>
          <a:xfrm>
            <a:off x="2073876" y="1714499"/>
            <a:ext cx="7772400" cy="1143000"/>
          </a:xfrm>
          <a:prstGeom prst="rect">
            <a:avLst/>
          </a:prstGeom>
          <a:noFill/>
          <a:ln>
            <a:noFill/>
          </a:ln>
          <a:effectLst/>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en-US" smtClean="0">
                <a:solidFill>
                  <a:schemeClr val="accent1"/>
                </a:solidFill>
                <a:latin typeface="Comic Sans MS" panose="030F0702030302020204" pitchFamily="66" charset="0"/>
              </a:rPr>
              <a:t>Professional Ethics</a:t>
            </a:r>
            <a:endParaRPr lang="en-US" altLang="en-US" dirty="0">
              <a:solidFill>
                <a:schemeClr val="accent1"/>
              </a:solidFill>
              <a:latin typeface="Comic Sans MS" panose="030F0702030302020204" pitchFamily="66" charset="0"/>
            </a:endParaRPr>
          </a:p>
        </p:txBody>
      </p:sp>
      <p:sp>
        <p:nvSpPr>
          <p:cNvPr id="4" name="Content Placeholder 3"/>
          <p:cNvSpPr txBox="1">
            <a:spLocks/>
          </p:cNvSpPr>
          <p:nvPr/>
        </p:nvSpPr>
        <p:spPr>
          <a:xfrm>
            <a:off x="389237" y="2651854"/>
            <a:ext cx="11683314" cy="4008438"/>
          </a:xfrm>
          <a:prstGeom prst="rect">
            <a:avLst/>
          </a:prstGeom>
          <a:noFill/>
          <a:ln w="63500">
            <a:noFill/>
          </a:ln>
          <a:effectLst>
            <a:glow rad="228600">
              <a:schemeClr val="accent2">
                <a:satMod val="175000"/>
                <a:alpha val="40000"/>
              </a:schemeClr>
            </a:glow>
          </a:effectLst>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342900" lvl="1" indent="-342900" algn="just">
              <a:buFont typeface="Wingdings" panose="05000000000000000000" pitchFamily="2" charset="2"/>
              <a:buChar char="q"/>
            </a:pPr>
            <a:r>
              <a:rPr lang="en-US" sz="3500" b="1" dirty="0" smtClean="0"/>
              <a:t>Privacy at Work</a:t>
            </a:r>
          </a:p>
          <a:p>
            <a:pPr lvl="1" algn="just"/>
            <a:r>
              <a:rPr lang="en-US" sz="3500" b="1" dirty="0"/>
              <a:t>	</a:t>
            </a:r>
            <a:r>
              <a:rPr lang="en-US" sz="3500" dirty="0" smtClean="0"/>
              <a:t>Some experts believe that there will be a collision between workers who want their privacy and companies that demand to know more about their employees. </a:t>
            </a:r>
          </a:p>
          <a:p>
            <a:pPr lvl="1" algn="just"/>
            <a:r>
              <a:rPr lang="en-US" sz="3500" dirty="0"/>
              <a:t>	</a:t>
            </a:r>
            <a:r>
              <a:rPr lang="en-US" sz="3500" dirty="0" smtClean="0"/>
              <a:t>Computer-monitoring systems tie directly into computerized workstations; specialized computer programs can track every keystroke made by user</a:t>
            </a:r>
            <a:endParaRPr lang="en-US" sz="3500" dirty="0"/>
          </a:p>
        </p:txBody>
      </p:sp>
    </p:spTree>
    <p:extLst>
      <p:ext uri="{BB962C8B-B14F-4D97-AF65-F5344CB8AC3E}">
        <p14:creationId xmlns:p14="http://schemas.microsoft.com/office/powerpoint/2010/main" val="153188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17572</TotalTime>
  <Words>757</Words>
  <Application>Microsoft Office PowerPoint</Application>
  <PresentationFormat>Widescreen</PresentationFormat>
  <Paragraphs>89</Paragraphs>
  <Slides>17</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Arial (Body)</vt:lpstr>
      <vt:lpstr>Britannic Bold</vt:lpstr>
      <vt:lpstr>Calibri</vt:lpstr>
      <vt:lpstr>Comic Sans MS</vt:lpstr>
      <vt:lpstr>Federo</vt:lpstr>
      <vt:lpstr>Noto Sans Symbols</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Jhun</dc:creator>
  <cp:lastModifiedBy>user</cp:lastModifiedBy>
  <cp:revision>92</cp:revision>
  <dcterms:created xsi:type="dcterms:W3CDTF">2022-01-29T02:58:14Z</dcterms:created>
  <dcterms:modified xsi:type="dcterms:W3CDTF">2023-11-30T02:12:47Z</dcterms:modified>
</cp:coreProperties>
</file>