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6"/>
  </p:normalViewPr>
  <p:slideViewPr>
    <p:cSldViewPr snapToGrid="0">
      <p:cViewPr>
        <p:scale>
          <a:sx n="100" d="100"/>
          <a:sy n="100" d="100"/>
        </p:scale>
        <p:origin x="4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eamwork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aterfall-nature-6832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uccess-failure-opposite-choice-1123017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sol.com/blog/7-stages-of-sdlc-how-to-keep-development-teams-running/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3E6-7BF3-7C2C-3266-8CEC7FBF6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F26C5-B338-238E-0886-8BF22239B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Kevin Akers</a:t>
            </a:r>
          </a:p>
        </p:txBody>
      </p:sp>
    </p:spTree>
    <p:extLst>
      <p:ext uri="{BB962C8B-B14F-4D97-AF65-F5344CB8AC3E}">
        <p14:creationId xmlns:p14="http://schemas.microsoft.com/office/powerpoint/2010/main" val="30093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EADC-A0E6-D898-142A-01452F00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 Roles</a:t>
            </a:r>
          </a:p>
        </p:txBody>
      </p:sp>
      <p:pic>
        <p:nvPicPr>
          <p:cNvPr id="6" name="Content Placeholder 5" descr="A group of wooden letters on a wood surface&#10;&#10;Description automatically generated">
            <a:extLst>
              <a:ext uri="{FF2B5EF4-FFF2-40B4-BE49-F238E27FC236}">
                <a16:creationId xmlns:a16="http://schemas.microsoft.com/office/drawing/2014/main" id="{61A8249E-A307-24BB-982E-722D43644E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98AED-0391-E46F-BCAA-3BD67A6D3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Assembles the team to fill other roles</a:t>
            </a:r>
          </a:p>
          <a:p>
            <a:pPr lvl="1"/>
            <a:r>
              <a:rPr lang="en-US" dirty="0"/>
              <a:t>Communication bridge between the customer and the team</a:t>
            </a:r>
          </a:p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Helps facilitate customer ask(s) to the development team</a:t>
            </a:r>
          </a:p>
          <a:p>
            <a:pPr lvl="1"/>
            <a:r>
              <a:rPr lang="en-US" dirty="0"/>
              <a:t>Communication bridge between scrum master and the development team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Develops product based on ask(s) from customer and product owner</a:t>
            </a:r>
          </a:p>
          <a:p>
            <a:r>
              <a:rPr lang="en-US" dirty="0"/>
              <a:t>Tester</a:t>
            </a:r>
          </a:p>
          <a:p>
            <a:pPr lvl="1"/>
            <a:r>
              <a:rPr lang="en-US" dirty="0"/>
              <a:t>Test what the development team produces</a:t>
            </a:r>
          </a:p>
          <a:p>
            <a:pPr lvl="1"/>
            <a:r>
              <a:rPr lang="en-US" dirty="0"/>
              <a:t>Reports bugs back to the developers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FFDC9-200E-C45D-9E67-8DA6E2C0EA58}"/>
              </a:ext>
            </a:extLst>
          </p:cNvPr>
          <p:cNvSpPr txBox="1"/>
          <p:nvPr/>
        </p:nvSpPr>
        <p:spPr>
          <a:xfrm>
            <a:off x="685800" y="5631656"/>
            <a:ext cx="499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thebluediamondgallery.com/wooden-tile/t/teamwork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r>
              <a:rPr lang="en-US" sz="900" dirty="0"/>
              <a:t>  **Photo 1</a:t>
            </a:r>
          </a:p>
        </p:txBody>
      </p:sp>
    </p:spTree>
    <p:extLst>
      <p:ext uri="{BB962C8B-B14F-4D97-AF65-F5344CB8AC3E}">
        <p14:creationId xmlns:p14="http://schemas.microsoft.com/office/powerpoint/2010/main" val="18626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2041-9C96-07E5-6F07-06C3ED7F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1582-2ABD-4659-9865-D0801BBB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Planning</a:t>
            </a:r>
          </a:p>
          <a:p>
            <a:pPr lvl="1"/>
            <a:r>
              <a:rPr lang="en-US" dirty="0"/>
              <a:t>The scrum master and the product owner speak with the customer to see what they want</a:t>
            </a:r>
          </a:p>
          <a:p>
            <a:r>
              <a:rPr lang="en-US" dirty="0"/>
              <a:t>Gathering Requirements &amp; Analysis</a:t>
            </a:r>
          </a:p>
          <a:p>
            <a:pPr lvl="1"/>
            <a:r>
              <a:rPr lang="en-US" dirty="0"/>
              <a:t>The whole team then works together to produce a plan and a time frame for the work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The product owner and the developers work together to determine the design of the product. </a:t>
            </a:r>
          </a:p>
          <a:p>
            <a:r>
              <a:rPr lang="en-US" dirty="0"/>
              <a:t>Coding or Implementation</a:t>
            </a:r>
          </a:p>
          <a:p>
            <a:pPr lvl="1"/>
            <a:r>
              <a:rPr lang="en-US" dirty="0"/>
              <a:t>The developers then write the code and develop the product</a:t>
            </a:r>
          </a:p>
          <a:p>
            <a:pPr lvl="1"/>
            <a:r>
              <a:rPr lang="en-US" dirty="0"/>
              <a:t>The developers adjust the code based on new asks and feedback from the testers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Testers then test the product</a:t>
            </a:r>
          </a:p>
          <a:p>
            <a:pPr lvl="1"/>
            <a:r>
              <a:rPr lang="en-US" dirty="0"/>
              <a:t>Provide feedback to the developers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Final product is deployed to the customer for use</a:t>
            </a:r>
          </a:p>
          <a:p>
            <a:r>
              <a:rPr lang="en-US" dirty="0"/>
              <a:t>Maintenance	 </a:t>
            </a:r>
          </a:p>
          <a:p>
            <a:pPr lvl="1"/>
            <a:r>
              <a:rPr lang="en-US" dirty="0"/>
              <a:t>The team upholds maintenance as the product is used by the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7A38-FAFD-B006-6464-9110C21F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How the phases work in an agile approach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(7 Stages of SDLC: How to keep Development Teams Running)</a:t>
            </a:r>
          </a:p>
        </p:txBody>
      </p:sp>
    </p:spTree>
    <p:extLst>
      <p:ext uri="{BB962C8B-B14F-4D97-AF65-F5344CB8AC3E}">
        <p14:creationId xmlns:p14="http://schemas.microsoft.com/office/powerpoint/2010/main" val="24324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5B52-2F65-A963-D438-5AEC5A3F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CA74-0405-9230-0998-5C260A195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waterfall approach would have been used instead:</a:t>
            </a:r>
          </a:p>
          <a:p>
            <a:pPr lvl="1"/>
            <a:r>
              <a:rPr lang="en-US" dirty="0"/>
              <a:t>Different parts of development would not be done simultaneously</a:t>
            </a:r>
          </a:p>
          <a:p>
            <a:pPr lvl="1"/>
            <a:r>
              <a:rPr lang="en-US" dirty="0"/>
              <a:t>Communication is more likely to come at the end of each stage rather then through development</a:t>
            </a:r>
          </a:p>
          <a:p>
            <a:pPr lvl="1"/>
            <a:r>
              <a:rPr lang="en-US" dirty="0"/>
              <a:t>Customer asks are harder to accommodate for </a:t>
            </a:r>
          </a:p>
          <a:p>
            <a:pPr lvl="2"/>
            <a:r>
              <a:rPr lang="en-US" dirty="0"/>
              <a:t>During the SNHU travel project, the customer had asked for different changes after the development started</a:t>
            </a:r>
          </a:p>
          <a:p>
            <a:pPr lvl="2"/>
            <a:r>
              <a:rPr lang="en-US" dirty="0"/>
              <a:t>Development would have had to stop and start over if the waterfall approach was taken</a:t>
            </a:r>
          </a:p>
        </p:txBody>
      </p:sp>
      <p:pic>
        <p:nvPicPr>
          <p:cNvPr id="6" name="Content Placeholder 5" descr="A waterfall in a forest&#10;&#10;Description automatically generated">
            <a:extLst>
              <a:ext uri="{FF2B5EF4-FFF2-40B4-BE49-F238E27FC236}">
                <a16:creationId xmlns:a16="http://schemas.microsoft.com/office/drawing/2014/main" id="{67AD6CBE-9978-BA31-1063-13A597368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6186" y="2141538"/>
            <a:ext cx="4866216" cy="3649662"/>
          </a:xfrm>
        </p:spPr>
      </p:pic>
    </p:spTree>
    <p:extLst>
      <p:ext uri="{BB962C8B-B14F-4D97-AF65-F5344CB8AC3E}">
        <p14:creationId xmlns:p14="http://schemas.microsoft.com/office/powerpoint/2010/main" val="196356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C956-2747-B66A-9E5B-A4E30E6A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Waterfall vs Agile approach</a:t>
            </a:r>
          </a:p>
        </p:txBody>
      </p:sp>
      <p:pic>
        <p:nvPicPr>
          <p:cNvPr id="10" name="Content Placeholder 9" descr="A finger pointing at a piece of paper with words written on it&#10;&#10;Description automatically generated">
            <a:extLst>
              <a:ext uri="{FF2B5EF4-FFF2-40B4-BE49-F238E27FC236}">
                <a16:creationId xmlns:a16="http://schemas.microsoft.com/office/drawing/2014/main" id="{113E3671-F48F-1CD2-BCD4-BB9F7D6AAB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DAA6A7-A71E-D960-38F0-3B67155E1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Factors to consider when choosing between a waterfall approach and an agile approach</a:t>
            </a:r>
          </a:p>
          <a:p>
            <a:pPr lvl="1"/>
            <a:r>
              <a:rPr lang="en-US" dirty="0"/>
              <a:t>What is the product your customers are looking to develop? </a:t>
            </a:r>
          </a:p>
          <a:p>
            <a:pPr lvl="2"/>
            <a:r>
              <a:rPr lang="en-US" dirty="0"/>
              <a:t>Is the customer asking for something their customers could use, they could use or someone else could use?</a:t>
            </a:r>
          </a:p>
          <a:p>
            <a:pPr lvl="2"/>
            <a:r>
              <a:rPr lang="en-US" dirty="0"/>
              <a:t>The customer asked for a niche travel booking site, seemed to need multiple functionality with different categories, an agile approach is best here.</a:t>
            </a:r>
          </a:p>
          <a:p>
            <a:pPr lvl="1"/>
            <a:r>
              <a:rPr lang="en-US" dirty="0"/>
              <a:t>What resources do you have to help develop the product?</a:t>
            </a:r>
          </a:p>
          <a:p>
            <a:pPr lvl="2"/>
            <a:r>
              <a:rPr lang="en-US" dirty="0"/>
              <a:t>Do you have enough employees to use an agile approach?</a:t>
            </a:r>
          </a:p>
          <a:p>
            <a:pPr lvl="2"/>
            <a:r>
              <a:rPr lang="en-US" dirty="0"/>
              <a:t>The customer asked our company to help with the product, which our company consisted of a few small teams</a:t>
            </a:r>
          </a:p>
          <a:p>
            <a:pPr lvl="1"/>
            <a:r>
              <a:rPr lang="en-US" dirty="0"/>
              <a:t>What time-frame is the customer looking to have the product complete?</a:t>
            </a:r>
          </a:p>
          <a:p>
            <a:pPr lvl="2"/>
            <a:r>
              <a:rPr lang="en-US" dirty="0"/>
              <a:t>If they want it right away and it is a small ask, then a waterfall approach might work</a:t>
            </a:r>
          </a:p>
          <a:p>
            <a:pPr lvl="2"/>
            <a:r>
              <a:rPr lang="en-US" dirty="0"/>
              <a:t>The customer asked for multiple small asks on a larger product, thus an agile approach was more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59E-E495-A853-18FD-29F7417D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Refrernces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1287-9C91-9BF0-AB43-2105D977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Photo 1, by Unknown Author is licensed under </a:t>
            </a:r>
            <a:r>
              <a:rPr lang="en-US" sz="1800" dirty="0">
                <a:hlinkClick r:id="rId2" tooltip="https://creativecommons.org/licenses/by-sa/3.0/"/>
              </a:rPr>
              <a:t>CC BY-SA</a:t>
            </a:r>
            <a:endParaRPr lang="en-US" sz="1800" dirty="0"/>
          </a:p>
          <a:p>
            <a:r>
              <a:rPr lang="en-US" dirty="0"/>
              <a:t>“7 Stages of SDLC: How to Keep Development Teams Running.” 21</a:t>
            </a:r>
            <a:r>
              <a:rPr lang="en-US" baseline="30000" dirty="0"/>
              <a:t>st</a:t>
            </a:r>
            <a:r>
              <a:rPr lang="en-US" dirty="0"/>
              <a:t> March, 2019. </a:t>
            </a:r>
            <a:r>
              <a:rPr lang="en-US" dirty="0">
                <a:hlinkClick r:id="rId3"/>
              </a:rPr>
              <a:t>https://www.betsol.com/blog/7-stages-of-sdlc-how-to-keep-development-teams-running/</a:t>
            </a:r>
            <a:r>
              <a:rPr lang="en-US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0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520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Scrum-Agile Approach</vt:lpstr>
      <vt:lpstr>Scrum-Agile Team Roles</vt:lpstr>
      <vt:lpstr>Software Development Life Cycle</vt:lpstr>
      <vt:lpstr>Waterfall Vs. agile approach</vt:lpstr>
      <vt:lpstr>Choosing Waterfall vs Agile approach</vt:lpstr>
      <vt:lpstr>Refrernces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</dc:title>
  <dc:creator>Kevin Akers</dc:creator>
  <cp:lastModifiedBy>Kevin Akers</cp:lastModifiedBy>
  <cp:revision>12</cp:revision>
  <dcterms:created xsi:type="dcterms:W3CDTF">2023-10-16T05:46:46Z</dcterms:created>
  <dcterms:modified xsi:type="dcterms:W3CDTF">2023-10-16T06:30:00Z</dcterms:modified>
</cp:coreProperties>
</file>