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25"/>
  </p:sldMasterIdLst>
  <p:notesMasterIdLst>
    <p:notesMasterId r:id="rId46"/>
  </p:notesMasterIdLst>
  <p:sldIdLst>
    <p:sldId id="256" r:id="rId26"/>
    <p:sldId id="266" r:id="rId27"/>
    <p:sldId id="272" r:id="rId28"/>
    <p:sldId id="267" r:id="rId29"/>
    <p:sldId id="269" r:id="rId30"/>
    <p:sldId id="274" r:id="rId31"/>
    <p:sldId id="268" r:id="rId32"/>
    <p:sldId id="278" r:id="rId33"/>
    <p:sldId id="279" r:id="rId34"/>
    <p:sldId id="280" r:id="rId35"/>
    <p:sldId id="281" r:id="rId36"/>
    <p:sldId id="282" r:id="rId37"/>
    <p:sldId id="270" r:id="rId38"/>
    <p:sldId id="275" r:id="rId39"/>
    <p:sldId id="273" r:id="rId40"/>
    <p:sldId id="276" r:id="rId41"/>
    <p:sldId id="271" r:id="rId42"/>
    <p:sldId id="264" r:id="rId43"/>
    <p:sldId id="265" r:id="rId44"/>
    <p:sldId id="262"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55435" autoAdjust="0"/>
  </p:normalViewPr>
  <p:slideViewPr>
    <p:cSldViewPr snapToGrid="0">
      <p:cViewPr varScale="1">
        <p:scale>
          <a:sx n="41" d="100"/>
          <a:sy n="41" d="100"/>
        </p:scale>
        <p:origin x="177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1.xml"/><Relationship Id="rId39"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ustomXml" Target="../customXml/item21.xml"/><Relationship Id="rId34" Type="http://schemas.openxmlformats.org/officeDocument/2006/relationships/slide" Target="slides/slide9.xml"/><Relationship Id="rId42" Type="http://schemas.openxmlformats.org/officeDocument/2006/relationships/slide" Target="slides/slide1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Master" Target="slideMasters/slideMaster1.xml"/><Relationship Id="rId33" Type="http://schemas.openxmlformats.org/officeDocument/2006/relationships/slide" Target="slides/slide8.xml"/><Relationship Id="rId38" Type="http://schemas.openxmlformats.org/officeDocument/2006/relationships/slide" Target="slides/slide1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slide" Target="slides/slide4.xml"/><Relationship Id="rId41"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 Target="slides/slide7.xml"/><Relationship Id="rId37" Type="http://schemas.openxmlformats.org/officeDocument/2006/relationships/slide" Target="slides/slide12.xml"/><Relationship Id="rId40" Type="http://schemas.openxmlformats.org/officeDocument/2006/relationships/slide" Target="slides/slide15.xml"/><Relationship Id="rId45" Type="http://schemas.openxmlformats.org/officeDocument/2006/relationships/slide" Target="slides/slide20.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slide" Target="slides/slide3.xml"/><Relationship Id="rId36" Type="http://schemas.openxmlformats.org/officeDocument/2006/relationships/slide" Target="slides/slide11.xml"/><Relationship Id="rId49"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6.xml"/><Relationship Id="rId44" Type="http://schemas.openxmlformats.org/officeDocument/2006/relationships/slide" Target="slides/slide19.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43" Type="http://schemas.openxmlformats.org/officeDocument/2006/relationships/slide" Target="slides/slide18.xml"/><Relationship Id="rId48" Type="http://schemas.openxmlformats.org/officeDocument/2006/relationships/viewProps" Target="viewProps.xml"/><Relationship Id="rId8" Type="http://schemas.openxmlformats.org/officeDocument/2006/relationships/customXml" Target="../customXml/item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4E0A90-7956-4150-9E32-7D120072DA01}" type="datetimeFigureOut">
              <a:rPr lang="en-GB" smtClean="0"/>
              <a:t>01/06/2017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34D486-8A02-47A6-B76E-F44C0EE44B01}" type="slidenum">
              <a:rPr lang="en-GB" smtClean="0"/>
              <a:t>‹#›</a:t>
            </a:fld>
            <a:endParaRPr lang="en-GB"/>
          </a:p>
        </p:txBody>
      </p:sp>
    </p:spTree>
    <p:extLst>
      <p:ext uri="{BB962C8B-B14F-4D97-AF65-F5344CB8AC3E}">
        <p14:creationId xmlns:p14="http://schemas.microsoft.com/office/powerpoint/2010/main" val="3485761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am currently with the department</a:t>
            </a:r>
            <a:r>
              <a:rPr lang="en-GB" baseline="0" dirty="0"/>
              <a:t> of government, at the </a:t>
            </a:r>
            <a:r>
              <a:rPr lang="en-GB" baseline="0" dirty="0" err="1"/>
              <a:t>uni</a:t>
            </a:r>
            <a:r>
              <a:rPr lang="en-GB" baseline="0" dirty="0"/>
              <a:t> of </a:t>
            </a:r>
            <a:r>
              <a:rPr lang="en-GB" baseline="0" dirty="0" err="1"/>
              <a:t>essex</a:t>
            </a:r>
            <a:endParaRPr lang="en-GB" baseline="0" dirty="0"/>
          </a:p>
          <a:p>
            <a:endParaRPr lang="en-GB" baseline="0" dirty="0"/>
          </a:p>
          <a:p>
            <a:r>
              <a:rPr lang="en-GB" dirty="0"/>
              <a:t>Some of you might know me from my work at the Administrative data service, ADRN based at the UK Data Archive – this is</a:t>
            </a:r>
            <a:r>
              <a:rPr lang="en-GB" baseline="0" dirty="0"/>
              <a:t> when I first starting thinking about persistent identifiers in relation to admin/operational data</a:t>
            </a:r>
          </a:p>
          <a:p>
            <a:endParaRPr lang="en-GB" baseline="0" dirty="0"/>
          </a:p>
          <a:p>
            <a:r>
              <a:rPr lang="en-GB" baseline="0" dirty="0"/>
              <a:t>I hope my talk will conclude today’s session on identifiers :</a:t>
            </a:r>
          </a:p>
          <a:p>
            <a:pPr marL="0" indent="0">
              <a:buNone/>
            </a:pPr>
            <a:endParaRPr lang="en-GB" baseline="0" dirty="0"/>
          </a:p>
          <a:p>
            <a:pPr marL="0" indent="0">
              <a:buNone/>
            </a:pPr>
            <a:r>
              <a:rPr lang="en-GB" baseline="0" dirty="0"/>
              <a:t>    up to now as a way to clarify which record we are referring to (unique unambiguous reference) </a:t>
            </a:r>
          </a:p>
          <a:p>
            <a:pPr marL="0" indent="0">
              <a:buNone/>
            </a:pPr>
            <a:r>
              <a:rPr lang="en-GB" baseline="0" dirty="0"/>
              <a:t>    and be able to link across datasets, while maintaining confidentiality</a:t>
            </a:r>
          </a:p>
          <a:p>
            <a:pPr marL="228600" indent="-228600">
              <a:buAutoNum type="alphaLcParenR"/>
            </a:pPr>
            <a:endParaRPr lang="en-GB" baseline="0" dirty="0"/>
          </a:p>
          <a:p>
            <a:pPr marL="0" indent="0">
              <a:buNone/>
            </a:pPr>
            <a:r>
              <a:rPr lang="en-GB" baseline="0" dirty="0"/>
              <a:t>    not just to be able to link across datasets, but also to be able to replicate and reference the data used for research now and in the future</a:t>
            </a:r>
          </a:p>
          <a:p>
            <a:pPr marL="0" indent="0">
              <a:buNone/>
            </a:pPr>
            <a:endParaRPr lang="en-GB" baseline="0" dirty="0"/>
          </a:p>
          <a:p>
            <a:pPr marL="0" indent="0">
              <a:buNone/>
            </a:pPr>
            <a:r>
              <a:rPr lang="en-GB" baseline="0" dirty="0"/>
              <a:t>    and to ensure information is managed in a coherent and meaningful way.</a:t>
            </a:r>
          </a:p>
          <a:p>
            <a:pPr marL="0" indent="0">
              <a:buNone/>
            </a:pPr>
            <a:endParaRPr lang="en-GB" baseline="0" dirty="0"/>
          </a:p>
          <a:p>
            <a:pPr marL="0" indent="0">
              <a:buNone/>
            </a:pPr>
            <a:r>
              <a:rPr lang="en-GB" baseline="0" dirty="0"/>
              <a:t>Data = digital data throughout the presentation</a:t>
            </a:r>
            <a:endParaRPr lang="en-GB" dirty="0"/>
          </a:p>
        </p:txBody>
      </p:sp>
      <p:sp>
        <p:nvSpPr>
          <p:cNvPr id="4" name="Slide Number Placeholder 3"/>
          <p:cNvSpPr>
            <a:spLocks noGrp="1"/>
          </p:cNvSpPr>
          <p:nvPr>
            <p:ph type="sldNum" sz="quarter" idx="10"/>
          </p:nvPr>
        </p:nvSpPr>
        <p:spPr/>
        <p:txBody>
          <a:bodyPr/>
          <a:lstStyle/>
          <a:p>
            <a:fld id="{E634D486-8A02-47A6-B76E-F44C0EE44B01}" type="slidenum">
              <a:rPr lang="en-GB" smtClean="0"/>
              <a:t>1</a:t>
            </a:fld>
            <a:endParaRPr lang="en-GB"/>
          </a:p>
        </p:txBody>
      </p:sp>
    </p:spTree>
    <p:extLst>
      <p:ext uri="{BB962C8B-B14F-4D97-AF65-F5344CB8AC3E}">
        <p14:creationId xmlns:p14="http://schemas.microsoft.com/office/powerpoint/2010/main" val="3125597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what I will be covering</a:t>
            </a:r>
          </a:p>
        </p:txBody>
      </p:sp>
      <p:sp>
        <p:nvSpPr>
          <p:cNvPr id="4" name="Slide Number Placeholder 3"/>
          <p:cNvSpPr>
            <a:spLocks noGrp="1"/>
          </p:cNvSpPr>
          <p:nvPr>
            <p:ph type="sldNum" sz="quarter" idx="10"/>
          </p:nvPr>
        </p:nvSpPr>
        <p:spPr/>
        <p:txBody>
          <a:bodyPr/>
          <a:lstStyle/>
          <a:p>
            <a:fld id="{E634D486-8A02-47A6-B76E-F44C0EE44B01}" type="slidenum">
              <a:rPr lang="en-GB" smtClean="0"/>
              <a:t>2</a:t>
            </a:fld>
            <a:endParaRPr lang="en-GB"/>
          </a:p>
        </p:txBody>
      </p:sp>
    </p:spTree>
    <p:extLst>
      <p:ext uri="{BB962C8B-B14F-4D97-AF65-F5344CB8AC3E}">
        <p14:creationId xmlns:p14="http://schemas.microsoft.com/office/powerpoint/2010/main" val="235705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i="1" dirty="0"/>
              <a:t>“A persistent identifier (PID) is a long-lasting reference to a digital object, either a single file or a set of files.”</a:t>
            </a:r>
          </a:p>
          <a:p>
            <a:endParaRPr lang="en-GB" dirty="0"/>
          </a:p>
          <a:p>
            <a:r>
              <a:rPr lang="en-GB" dirty="0"/>
              <a:t>http://dx.doi.org/10.5255/UKDA-SN-6969-1</a:t>
            </a:r>
          </a:p>
        </p:txBody>
      </p:sp>
      <p:sp>
        <p:nvSpPr>
          <p:cNvPr id="4" name="Slide Number Placeholder 3"/>
          <p:cNvSpPr>
            <a:spLocks noGrp="1"/>
          </p:cNvSpPr>
          <p:nvPr>
            <p:ph type="sldNum" sz="quarter" idx="10"/>
          </p:nvPr>
        </p:nvSpPr>
        <p:spPr/>
        <p:txBody>
          <a:bodyPr/>
          <a:lstStyle/>
          <a:p>
            <a:fld id="{E634D486-8A02-47A6-B76E-F44C0EE44B01}" type="slidenum">
              <a:rPr lang="en-GB" smtClean="0"/>
              <a:t>3</a:t>
            </a:fld>
            <a:endParaRPr lang="en-GB"/>
          </a:p>
        </p:txBody>
      </p:sp>
    </p:spTree>
    <p:extLst>
      <p:ext uri="{BB962C8B-B14F-4D97-AF65-F5344CB8AC3E}">
        <p14:creationId xmlns:p14="http://schemas.microsoft.com/office/powerpoint/2010/main" val="2389249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Think</a:t>
            </a:r>
            <a:r>
              <a:rPr lang="en-GB" baseline="0" dirty="0"/>
              <a:t> for a moment: you would like to see today’s programme and check out your favourite session. You try the link you had bookmarked yesterday, but this is no longer there. You try the same with one of the data source you were referencing in a paper you wrote 10 years ago.</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Not</a:t>
            </a:r>
            <a:r>
              <a:rPr lang="en-GB" baseline="0" dirty="0"/>
              <a:t> just for now but for the future</a:t>
            </a:r>
          </a:p>
          <a:p>
            <a:pPr marL="171450" indent="-171450">
              <a:buFont typeface="Arial" panose="020B0604020202020204" pitchFamily="34" charset="0"/>
              <a:buChar char="•"/>
            </a:pPr>
            <a:r>
              <a:rPr lang="en-GB" baseline="0" dirty="0"/>
              <a:t>Verifiability, replicability of research</a:t>
            </a:r>
          </a:p>
          <a:p>
            <a:pPr marL="171450" indent="-171450">
              <a:buFont typeface="Arial" panose="020B0604020202020204" pitchFamily="34" charset="0"/>
              <a:buChar char="•"/>
            </a:pPr>
            <a:r>
              <a:rPr lang="en-GB" baseline="0" dirty="0"/>
              <a:t>Easier to keep track of impact of that resource and of the different iterations it’s had throughout its life time (regardless of change of organisation, renaming the resource, </a:t>
            </a:r>
          </a:p>
          <a:p>
            <a:pPr marL="171450" indent="-171450">
              <a:buFont typeface="Arial" panose="020B0604020202020204" pitchFamily="34" charset="0"/>
              <a:buChar char="•"/>
            </a:pPr>
            <a:r>
              <a:rPr lang="en-GB" baseline="0" dirty="0"/>
              <a:t>Encouraging a culture of data sharing, accountability, transparency</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E634D486-8A02-47A6-B76E-F44C0EE44B01}" type="slidenum">
              <a:rPr lang="en-GB" smtClean="0"/>
              <a:t>5</a:t>
            </a:fld>
            <a:endParaRPr lang="en-GB"/>
          </a:p>
        </p:txBody>
      </p:sp>
    </p:spTree>
    <p:extLst>
      <p:ext uri="{BB962C8B-B14F-4D97-AF65-F5344CB8AC3E}">
        <p14:creationId xmlns:p14="http://schemas.microsoft.com/office/powerpoint/2010/main" val="13457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Dynamic: a lot of change involved</a:t>
            </a:r>
          </a:p>
        </p:txBody>
      </p:sp>
      <p:sp>
        <p:nvSpPr>
          <p:cNvPr id="4" name="Slide Number Placeholder 3"/>
          <p:cNvSpPr>
            <a:spLocks noGrp="1"/>
          </p:cNvSpPr>
          <p:nvPr>
            <p:ph type="sldNum" sz="quarter" idx="10"/>
          </p:nvPr>
        </p:nvSpPr>
        <p:spPr/>
        <p:txBody>
          <a:bodyPr/>
          <a:lstStyle/>
          <a:p>
            <a:fld id="{E634D486-8A02-47A6-B76E-F44C0EE44B01}" type="slidenum">
              <a:rPr lang="en-GB" smtClean="0"/>
              <a:t>7</a:t>
            </a:fld>
            <a:endParaRPr lang="en-GB"/>
          </a:p>
        </p:txBody>
      </p:sp>
    </p:spTree>
    <p:extLst>
      <p:ext uri="{BB962C8B-B14F-4D97-AF65-F5344CB8AC3E}">
        <p14:creationId xmlns:p14="http://schemas.microsoft.com/office/powerpoint/2010/main" val="761875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634D486-8A02-47A6-B76E-F44C0EE44B01}" type="slidenum">
              <a:rPr lang="en-GB" smtClean="0"/>
              <a:t>8</a:t>
            </a:fld>
            <a:endParaRPr lang="en-GB"/>
          </a:p>
        </p:txBody>
      </p:sp>
    </p:spTree>
    <p:extLst>
      <p:ext uri="{BB962C8B-B14F-4D97-AF65-F5344CB8AC3E}">
        <p14:creationId xmlns:p14="http://schemas.microsoft.com/office/powerpoint/2010/main" val="825437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634D486-8A02-47A6-B76E-F44C0EE44B01}" type="slidenum">
              <a:rPr lang="en-GB" smtClean="0"/>
              <a:t>9</a:t>
            </a:fld>
            <a:endParaRPr lang="en-GB"/>
          </a:p>
        </p:txBody>
      </p:sp>
    </p:spTree>
    <p:extLst>
      <p:ext uri="{BB962C8B-B14F-4D97-AF65-F5344CB8AC3E}">
        <p14:creationId xmlns:p14="http://schemas.microsoft.com/office/powerpoint/2010/main" val="1177881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data stream model, some or all of the input data that are to be operated on are not available for random access from disk or memory, but rather arrive as one or more continuous data streams. Data streams differ from the conventional stored relation model in several ways: </a:t>
            </a:r>
          </a:p>
          <a:p>
            <a:endParaRPr lang="en-GB" dirty="0"/>
          </a:p>
          <a:p>
            <a:r>
              <a:rPr lang="en-GB" dirty="0"/>
              <a:t> The data elements in the stream arrive online. </a:t>
            </a:r>
          </a:p>
          <a:p>
            <a:r>
              <a:rPr lang="en-GB" dirty="0"/>
              <a:t> The system has no control over the order in which data elements arrive to be processed, either within a data stream or across data streams. </a:t>
            </a:r>
          </a:p>
          <a:p>
            <a:r>
              <a:rPr lang="en-GB" dirty="0"/>
              <a:t> Data streams are potentially unbounded in size. </a:t>
            </a:r>
          </a:p>
          <a:p>
            <a:r>
              <a:rPr lang="en-GB" dirty="0"/>
              <a:t> Once an element from a data stream has been processed it is discarded or archived — it cannot be retrieved easily unless it is explicitly stored in memory, which typically is small relative to the size of the data streams. </a:t>
            </a:r>
          </a:p>
          <a:p>
            <a:endParaRPr lang="en-GB" dirty="0"/>
          </a:p>
          <a:p>
            <a:r>
              <a:rPr lang="en-GB" dirty="0"/>
              <a:t>Operating in the data stream model does not preclude the presence of some data in conventional stored relations. Often, data stream queries may perform joins between data streams and stored relational data. For the purposes of this paper, we will assume that if stored relations are used, their contents remain static. Thus, we preclude any potential transaction-processing issues that might arise from the presence of updates to stored relations that occur concurrently with data stream processing</a:t>
            </a:r>
          </a:p>
        </p:txBody>
      </p:sp>
      <p:sp>
        <p:nvSpPr>
          <p:cNvPr id="4" name="Slide Number Placeholder 3"/>
          <p:cNvSpPr>
            <a:spLocks noGrp="1"/>
          </p:cNvSpPr>
          <p:nvPr>
            <p:ph type="sldNum" sz="quarter" idx="10"/>
          </p:nvPr>
        </p:nvSpPr>
        <p:spPr/>
        <p:txBody>
          <a:bodyPr/>
          <a:lstStyle/>
          <a:p>
            <a:fld id="{E634D486-8A02-47A6-B76E-F44C0EE44B01}" type="slidenum">
              <a:rPr lang="en-GB" smtClean="0"/>
              <a:t>10</a:t>
            </a:fld>
            <a:endParaRPr lang="en-GB"/>
          </a:p>
        </p:txBody>
      </p:sp>
    </p:spTree>
    <p:extLst>
      <p:ext uri="{BB962C8B-B14F-4D97-AF65-F5344CB8AC3E}">
        <p14:creationId xmlns:p14="http://schemas.microsoft.com/office/powerpoint/2010/main" val="2715225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data stream model, some or all of the input data that are to be operated on are not available for random access from disk or memory, but rather arrive as one or more continuous data streams. Data streams differ from the conventional stored relation model in several ways: </a:t>
            </a:r>
          </a:p>
          <a:p>
            <a:endParaRPr lang="en-GB" dirty="0"/>
          </a:p>
          <a:p>
            <a:r>
              <a:rPr lang="en-GB" dirty="0"/>
              <a:t> The data elements in the stream arrive online. </a:t>
            </a:r>
          </a:p>
          <a:p>
            <a:r>
              <a:rPr lang="en-GB" dirty="0"/>
              <a:t> The system has no control over the order in which data elements arrive to be processed, either within a data stream or across data streams. </a:t>
            </a:r>
          </a:p>
          <a:p>
            <a:r>
              <a:rPr lang="en-GB" dirty="0"/>
              <a:t> Data streams are potentially unbounded in size. </a:t>
            </a:r>
          </a:p>
          <a:p>
            <a:r>
              <a:rPr lang="en-GB" dirty="0"/>
              <a:t> Once an element from a data stream has been processed it is discarded or archived — it cannot be retrieved easily unless it is explicitly stored in memory, which typically is small relative to the size of the data streams. </a:t>
            </a:r>
          </a:p>
          <a:p>
            <a:endParaRPr lang="en-GB" dirty="0"/>
          </a:p>
          <a:p>
            <a:r>
              <a:rPr lang="en-GB" dirty="0"/>
              <a:t>Operating in the data stream model does not preclude the presence of some data in conventional stored relations. Often, data stream queries may perform joins between data streams and stored relational data. For the purposes of this paper, we will assume that if stored relations are used, their contents remain static. Thus, we preclude any potential transaction-processing issues that might arise from the presence of updates to stored relations that occur concurrently with data stream processing</a:t>
            </a:r>
          </a:p>
          <a:p>
            <a:endParaRPr lang="en-GB" dirty="0"/>
          </a:p>
        </p:txBody>
      </p:sp>
      <p:sp>
        <p:nvSpPr>
          <p:cNvPr id="4" name="Slide Number Placeholder 3"/>
          <p:cNvSpPr>
            <a:spLocks noGrp="1"/>
          </p:cNvSpPr>
          <p:nvPr>
            <p:ph type="sldNum" sz="quarter" idx="10"/>
          </p:nvPr>
        </p:nvSpPr>
        <p:spPr/>
        <p:txBody>
          <a:bodyPr/>
          <a:lstStyle/>
          <a:p>
            <a:fld id="{E634D486-8A02-47A6-B76E-F44C0EE44B01}" type="slidenum">
              <a:rPr lang="en-GB" smtClean="0"/>
              <a:t>11</a:t>
            </a:fld>
            <a:endParaRPr lang="en-GB"/>
          </a:p>
        </p:txBody>
      </p:sp>
    </p:spTree>
    <p:extLst>
      <p:ext uri="{BB962C8B-B14F-4D97-AF65-F5344CB8AC3E}">
        <p14:creationId xmlns:p14="http://schemas.microsoft.com/office/powerpoint/2010/main" val="37797335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6/1/2017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3385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411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9815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6237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5079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2147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6446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7999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5583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3973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6986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933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937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3971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6/1/2017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4782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045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6090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6/1/2017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6397331"/>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2800" kern="1200" cap="none">
          <a:solidFill>
            <a:schemeClr val="tx1"/>
          </a:solidFill>
          <a:effectLst/>
          <a:latin typeface="+mj-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j-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j-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j-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j-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chats@essex.ac.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hyperlink" Target="https://data.gov.uk/dataset/energy_consumption_in_the_uk" TargetMode="External"/><Relationship Id="rId1" Type="http://schemas.openxmlformats.org/officeDocument/2006/relationships/slideLayout" Target="../slideLayouts/slideLayout4.xml"/><Relationship Id="rId6" Type="http://schemas.openxmlformats.org/officeDocument/2006/relationships/hyperlink" Target="https://data.gov.uk/dataset/energy-saving-advice-service-esas--customer-relationship-management-crm-database" TargetMode="External"/><Relationship Id="rId5" Type="http://schemas.openxmlformats.org/officeDocument/2006/relationships/image" Target="../media/image11.png"/><Relationship Id="rId4" Type="http://schemas.openxmlformats.org/officeDocument/2006/relationships/hyperlink" Target="https://data.gov.uk/dataset/nextbuses-api"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achats@essex.ac.uk" TargetMode="External"/><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www.ariadne.ac.uk/issue56/tonkin" TargetMode="External"/><Relationship Id="rId2" Type="http://schemas.openxmlformats.org/officeDocument/2006/relationships/hyperlink" Target="https://www.slideshare.net/EUDAT/introduction-to-persistent-identifiers" TargetMode="Externa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customXml" Target="../../customXml/item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customXml" Target="../../customXml/item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x.doi.org/10.1002/0470841559.ch1" TargetMode="External"/><Relationship Id="rId2" Type="http://schemas.openxmlformats.org/officeDocument/2006/relationships/hyperlink" Target="https://en.wikipedia.org/wiki/The_Last_Unicor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Persistently identifying administrative data: should we care?</a:t>
            </a:r>
          </a:p>
        </p:txBody>
      </p:sp>
      <p:sp>
        <p:nvSpPr>
          <p:cNvPr id="3" name="Subtitle 2"/>
          <p:cNvSpPr>
            <a:spLocks noGrp="1"/>
          </p:cNvSpPr>
          <p:nvPr>
            <p:ph type="subTitle" idx="1"/>
          </p:nvPr>
        </p:nvSpPr>
        <p:spPr/>
        <p:txBody>
          <a:bodyPr>
            <a:normAutofit/>
          </a:bodyPr>
          <a:lstStyle/>
          <a:p>
            <a:r>
              <a:rPr lang="en-GB" sz="2400" dirty="0" err="1"/>
              <a:t>Dr.</a:t>
            </a:r>
            <a:r>
              <a:rPr lang="en-GB" sz="2400" dirty="0"/>
              <a:t> Kakia Chatsiou</a:t>
            </a:r>
          </a:p>
          <a:p>
            <a:r>
              <a:rPr lang="en-GB" dirty="0"/>
              <a:t>Dept. of Government, University of Essex</a:t>
            </a:r>
          </a:p>
          <a:p>
            <a:r>
              <a:rPr lang="en-GB" cap="none" dirty="0">
                <a:hlinkClick r:id="rId3"/>
              </a:rPr>
              <a:t>achats@essex.ac.uk</a:t>
            </a:r>
            <a:r>
              <a:rPr lang="en-GB" cap="none" dirty="0"/>
              <a:t> - @</a:t>
            </a:r>
            <a:r>
              <a:rPr lang="en-GB" cap="none" dirty="0" err="1"/>
              <a:t>kakiac</a:t>
            </a:r>
            <a:r>
              <a:rPr lang="en-GB" cap="none" dirty="0"/>
              <a:t> - kakiachatsiou.my-board.org</a:t>
            </a:r>
          </a:p>
        </p:txBody>
      </p:sp>
    </p:spTree>
    <p:extLst>
      <p:ext uri="{BB962C8B-B14F-4D97-AF65-F5344CB8AC3E}">
        <p14:creationId xmlns:p14="http://schemas.microsoft.com/office/powerpoint/2010/main" val="1059848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55359" y="-160320"/>
            <a:ext cx="10059500" cy="60192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 name="Title 1"/>
          <p:cNvSpPr>
            <a:spLocks noGrp="1"/>
          </p:cNvSpPr>
          <p:nvPr>
            <p:ph type="title"/>
          </p:nvPr>
        </p:nvSpPr>
        <p:spPr>
          <a:xfrm>
            <a:off x="1355359" y="5858933"/>
            <a:ext cx="10131425" cy="799775"/>
          </a:xfrm>
        </p:spPr>
        <p:txBody>
          <a:bodyPr/>
          <a:lstStyle/>
          <a:p>
            <a:r>
              <a:rPr lang="en-GB" dirty="0"/>
              <a:t>Stream data (databricks.com)</a:t>
            </a:r>
          </a:p>
        </p:txBody>
      </p:sp>
      <p:pic>
        <p:nvPicPr>
          <p:cNvPr id="7170" name="Picture 2" descr="https://databricks.com/wp-content/uploads/2015/07/image31-1024x58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950" y="0"/>
            <a:ext cx="10326242" cy="5858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154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Stream Data (Babcock et al 2002)	</a:t>
            </a:r>
          </a:p>
        </p:txBody>
      </p:sp>
      <p:sp>
        <p:nvSpPr>
          <p:cNvPr id="3" name="Content Placeholder 2"/>
          <p:cNvSpPr>
            <a:spLocks noGrp="1"/>
          </p:cNvSpPr>
          <p:nvPr>
            <p:ph idx="1"/>
          </p:nvPr>
        </p:nvSpPr>
        <p:spPr/>
        <p:txBody>
          <a:bodyPr>
            <a:normAutofit fontScale="92500"/>
          </a:bodyPr>
          <a:lstStyle/>
          <a:p>
            <a:r>
              <a:rPr lang="en-GB" dirty="0"/>
              <a:t> The data elements in the stream arrive online. </a:t>
            </a:r>
          </a:p>
          <a:p>
            <a:r>
              <a:rPr lang="en-GB" dirty="0"/>
              <a:t> The system has no control over the order in which data elements arrive to be processed, either within a data stream or across data streams. </a:t>
            </a:r>
          </a:p>
          <a:p>
            <a:r>
              <a:rPr lang="en-GB" dirty="0"/>
              <a:t> Data streams are potentially unbounded in size. </a:t>
            </a:r>
          </a:p>
          <a:p>
            <a:r>
              <a:rPr lang="en-GB" dirty="0"/>
              <a:t> Once an element from a data stream has been processed it is discarded or archived — it cannot be retrieved easily unless it is explicitly stored in memory, which typically is small relative to the size of the data streams. </a:t>
            </a:r>
          </a:p>
          <a:p>
            <a:endParaRPr lang="en-GB" dirty="0"/>
          </a:p>
        </p:txBody>
      </p:sp>
    </p:spTree>
    <p:extLst>
      <p:ext uri="{BB962C8B-B14F-4D97-AF65-F5344CB8AC3E}">
        <p14:creationId xmlns:p14="http://schemas.microsoft.com/office/powerpoint/2010/main" val="175782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PIds</a:t>
            </a:r>
            <a:r>
              <a:rPr lang="en-GB" dirty="0"/>
              <a:t> &amp; UK Admin Data: ways forward</a:t>
            </a:r>
          </a:p>
        </p:txBody>
      </p:sp>
      <p:pic>
        <p:nvPicPr>
          <p:cNvPr id="10" name="Content Placeholder 9">
            <a:hlinkClick r:id="rId2"/>
          </p:cNvPr>
          <p:cNvPicPr>
            <a:picLocks noGrp="1" noChangeAspect="1"/>
          </p:cNvPicPr>
          <p:nvPr>
            <p:ph sz="half" idx="1"/>
          </p:nvPr>
        </p:nvPicPr>
        <p:blipFill>
          <a:blip r:embed="rId3"/>
          <a:stretch>
            <a:fillRect/>
          </a:stretch>
        </p:blipFill>
        <p:spPr>
          <a:xfrm>
            <a:off x="605190" y="2329107"/>
            <a:ext cx="3503082" cy="3171158"/>
          </a:xfrm>
          <a:prstGeom prst="rect">
            <a:avLst/>
          </a:prstGeom>
        </p:spPr>
      </p:pic>
      <p:pic>
        <p:nvPicPr>
          <p:cNvPr id="11" name="Content Placeholder 10">
            <a:hlinkClick r:id="rId4"/>
          </p:cNvPr>
          <p:cNvPicPr>
            <a:picLocks noGrp="1" noChangeAspect="1"/>
          </p:cNvPicPr>
          <p:nvPr>
            <p:ph sz="half" idx="2"/>
          </p:nvPr>
        </p:nvPicPr>
        <p:blipFill>
          <a:blip r:embed="rId5"/>
          <a:stretch>
            <a:fillRect/>
          </a:stretch>
        </p:blipFill>
        <p:spPr>
          <a:xfrm>
            <a:off x="4237971" y="2338688"/>
            <a:ext cx="3589792" cy="3171158"/>
          </a:xfrm>
          <a:prstGeom prst="rect">
            <a:avLst/>
          </a:prstGeom>
        </p:spPr>
      </p:pic>
      <p:pic>
        <p:nvPicPr>
          <p:cNvPr id="12" name="Picture 11">
            <a:hlinkClick r:id="rId6"/>
          </p:cNvPr>
          <p:cNvPicPr>
            <a:picLocks noChangeAspect="1"/>
          </p:cNvPicPr>
          <p:nvPr/>
        </p:nvPicPr>
        <p:blipFill>
          <a:blip r:embed="rId7"/>
          <a:stretch>
            <a:fillRect/>
          </a:stretch>
        </p:blipFill>
        <p:spPr>
          <a:xfrm>
            <a:off x="7957462" y="2402187"/>
            <a:ext cx="3589792" cy="3107659"/>
          </a:xfrm>
          <a:prstGeom prst="rect">
            <a:avLst/>
          </a:prstGeom>
        </p:spPr>
      </p:pic>
    </p:spTree>
    <p:extLst>
      <p:ext uri="{BB962C8B-B14F-4D97-AF65-F5344CB8AC3E}">
        <p14:creationId xmlns:p14="http://schemas.microsoft.com/office/powerpoint/2010/main" val="1604093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PIds</a:t>
            </a:r>
            <a:r>
              <a:rPr lang="en-GB" dirty="0"/>
              <a:t> &amp; UK Admin Data: ways forward</a:t>
            </a:r>
          </a:p>
        </p:txBody>
      </p:sp>
      <p:sp>
        <p:nvSpPr>
          <p:cNvPr id="3" name="Content Placeholder 2"/>
          <p:cNvSpPr>
            <a:spLocks noGrp="1"/>
          </p:cNvSpPr>
          <p:nvPr>
            <p:ph idx="1"/>
          </p:nvPr>
        </p:nvSpPr>
        <p:spPr/>
        <p:txBody>
          <a:bodyPr>
            <a:normAutofit/>
          </a:bodyPr>
          <a:lstStyle/>
          <a:p>
            <a:r>
              <a:rPr lang="en-GB" dirty="0"/>
              <a:t>For bespoke snapshots of data – treat like any other dataset e.g.</a:t>
            </a:r>
          </a:p>
          <a:p>
            <a:pPr marL="0" indent="0">
              <a:buNone/>
            </a:pPr>
            <a:r>
              <a:rPr lang="en-GB" dirty="0"/>
              <a:t> http://dx.doi.org/10.5255/UKDA-SN-6969-1</a:t>
            </a:r>
          </a:p>
          <a:p>
            <a:pPr marL="0" indent="0">
              <a:buNone/>
            </a:pPr>
            <a:endParaRPr lang="en-GB" dirty="0"/>
          </a:p>
          <a:p>
            <a:r>
              <a:rPr lang="en-GB" dirty="0"/>
              <a:t>For dynamic administrative data, </a:t>
            </a:r>
            <a:r>
              <a:rPr lang="en-GB"/>
              <a:t>learn from </a:t>
            </a:r>
            <a:r>
              <a:rPr lang="en-GB" dirty="0"/>
              <a:t>stream data</a:t>
            </a:r>
          </a:p>
          <a:p>
            <a:pPr lvl="1"/>
            <a:r>
              <a:rPr lang="en-GB" dirty="0"/>
              <a:t>Persistently identify the query/code to extract, manipulate and analyse the subset</a:t>
            </a:r>
          </a:p>
          <a:p>
            <a:pPr lvl="1"/>
            <a:r>
              <a:rPr lang="en-GB" dirty="0"/>
              <a:t>Record changes/versioning of live dataset (at record and collection level)</a:t>
            </a:r>
          </a:p>
        </p:txBody>
      </p:sp>
    </p:spTree>
    <p:extLst>
      <p:ext uri="{BB962C8B-B14F-4D97-AF65-F5344CB8AC3E}">
        <p14:creationId xmlns:p14="http://schemas.microsoft.com/office/powerpoint/2010/main" val="72540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556" y="2074333"/>
            <a:ext cx="2624071" cy="1371600"/>
          </a:xfrm>
        </p:spPr>
        <p:txBody>
          <a:bodyPr>
            <a:normAutofit/>
          </a:bodyPr>
          <a:lstStyle/>
          <a:p>
            <a:r>
              <a:rPr lang="en-GB" dirty="0"/>
              <a:t>Questions?</a:t>
            </a:r>
          </a:p>
        </p:txBody>
      </p:sp>
      <p:pic>
        <p:nvPicPr>
          <p:cNvPr id="6" name="Picture 6" descr="http://www.ultimate-animals.com/wp-content/uploads/2012/04/how-to-identify-shark-joke.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47998" y="0"/>
            <a:ext cx="9144002"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p:cNvSpPr>
            <a:spLocks noGrp="1"/>
          </p:cNvSpPr>
          <p:nvPr>
            <p:ph type="body" sz="half" idx="2"/>
          </p:nvPr>
        </p:nvSpPr>
        <p:spPr>
          <a:xfrm>
            <a:off x="286556" y="3445933"/>
            <a:ext cx="2624071" cy="1828800"/>
          </a:xfrm>
        </p:spPr>
        <p:txBody>
          <a:bodyPr/>
          <a:lstStyle/>
          <a:p>
            <a:r>
              <a:rPr lang="en-GB" dirty="0">
                <a:hlinkClick r:id="rId3"/>
              </a:rPr>
              <a:t>achats@essex.ac.uk</a:t>
            </a:r>
            <a:r>
              <a:rPr lang="en-GB" dirty="0"/>
              <a:t> </a:t>
            </a:r>
          </a:p>
          <a:p>
            <a:r>
              <a:rPr lang="en-GB" dirty="0"/>
              <a:t>@</a:t>
            </a:r>
            <a:r>
              <a:rPr lang="en-GB" dirty="0" err="1"/>
              <a:t>kakiac</a:t>
            </a:r>
            <a:r>
              <a:rPr lang="en-GB" dirty="0"/>
              <a:t> </a:t>
            </a:r>
          </a:p>
          <a:p>
            <a:r>
              <a:rPr lang="en-GB" dirty="0"/>
              <a:t>kakiachatsiou.my-board.org</a:t>
            </a:r>
          </a:p>
        </p:txBody>
      </p:sp>
      <p:sp>
        <p:nvSpPr>
          <p:cNvPr id="8" name="Rectangle 7"/>
          <p:cNvSpPr/>
          <p:nvPr/>
        </p:nvSpPr>
        <p:spPr>
          <a:xfrm>
            <a:off x="3683358" y="1210614"/>
            <a:ext cx="1700011" cy="4765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6" name="Rectangle 15"/>
          <p:cNvSpPr/>
          <p:nvPr/>
        </p:nvSpPr>
        <p:spPr>
          <a:xfrm>
            <a:off x="6769993" y="1210614"/>
            <a:ext cx="1700011" cy="4765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8" name="Rectangle 17"/>
          <p:cNvSpPr/>
          <p:nvPr/>
        </p:nvSpPr>
        <p:spPr>
          <a:xfrm>
            <a:off x="9590466" y="1210614"/>
            <a:ext cx="1700011" cy="4765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1" name="Rectangle 20"/>
          <p:cNvSpPr/>
          <p:nvPr/>
        </p:nvSpPr>
        <p:spPr>
          <a:xfrm>
            <a:off x="9590466" y="3883815"/>
            <a:ext cx="2026278" cy="5207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2" name="Rectangle 21"/>
          <p:cNvSpPr/>
          <p:nvPr/>
        </p:nvSpPr>
        <p:spPr>
          <a:xfrm>
            <a:off x="6581097" y="3883815"/>
            <a:ext cx="2026278" cy="5207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4" name="Rectangle 23"/>
          <p:cNvSpPr/>
          <p:nvPr/>
        </p:nvSpPr>
        <p:spPr>
          <a:xfrm>
            <a:off x="3571728" y="3883815"/>
            <a:ext cx="2026278" cy="5207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3530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par>
                          <p:cTn id="8" fill="hold">
                            <p:stCondLst>
                              <p:cond delay="500"/>
                            </p:stCondLst>
                            <p:childTnLst>
                              <p:par>
                                <p:cTn id="9" presetID="10" presetClass="exit" presetSubtype="0" fill="hold" grpId="0" nodeType="afterEffect">
                                  <p:stCondLst>
                                    <p:cond delay="5000"/>
                                  </p:stCondLst>
                                  <p:childTnLst>
                                    <p:animEffect transition="out" filter="fad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par>
                          <p:cTn id="12" fill="hold">
                            <p:stCondLst>
                              <p:cond delay="6000"/>
                            </p:stCondLst>
                            <p:childTnLst>
                              <p:par>
                                <p:cTn id="13" presetID="10" presetClass="exit" presetSubtype="0" fill="hold" grpId="0" nodeType="afterEffect">
                                  <p:stCondLst>
                                    <p:cond delay="5000"/>
                                  </p:stCondLst>
                                  <p:childTnLst>
                                    <p:animEffect transition="out" filter="fade">
                                      <p:cBhvr>
                                        <p:cTn id="14" dur="500"/>
                                        <p:tgtEl>
                                          <p:spTgt spid="18"/>
                                        </p:tgtEl>
                                      </p:cBhvr>
                                    </p:animEffect>
                                    <p:set>
                                      <p:cBhvr>
                                        <p:cTn id="15" dur="1" fill="hold">
                                          <p:stCondLst>
                                            <p:cond delay="499"/>
                                          </p:stCondLst>
                                        </p:cTn>
                                        <p:tgtEl>
                                          <p:spTgt spid="18"/>
                                        </p:tgtEl>
                                        <p:attrNameLst>
                                          <p:attrName>style.visibility</p:attrName>
                                        </p:attrNameLst>
                                      </p:cBhvr>
                                      <p:to>
                                        <p:strVal val="hidden"/>
                                      </p:to>
                                    </p:set>
                                  </p:childTnLst>
                                </p:cTn>
                              </p:par>
                            </p:childTnLst>
                          </p:cTn>
                        </p:par>
                        <p:par>
                          <p:cTn id="16" fill="hold">
                            <p:stCondLst>
                              <p:cond delay="11500"/>
                            </p:stCondLst>
                            <p:childTnLst>
                              <p:par>
                                <p:cTn id="17" presetID="10" presetClass="exit" presetSubtype="0" fill="hold" grpId="0" nodeType="afterEffect">
                                  <p:stCondLst>
                                    <p:cond delay="5000"/>
                                  </p:stCondLst>
                                  <p:childTnLst>
                                    <p:animEffect transition="out" filter="fade">
                                      <p:cBhvr>
                                        <p:cTn id="18" dur="500"/>
                                        <p:tgtEl>
                                          <p:spTgt spid="21"/>
                                        </p:tgtEl>
                                      </p:cBhvr>
                                    </p:animEffect>
                                    <p:set>
                                      <p:cBhvr>
                                        <p:cTn id="19" dur="1" fill="hold">
                                          <p:stCondLst>
                                            <p:cond delay="499"/>
                                          </p:stCondLst>
                                        </p:cTn>
                                        <p:tgtEl>
                                          <p:spTgt spid="21"/>
                                        </p:tgtEl>
                                        <p:attrNameLst>
                                          <p:attrName>style.visibility</p:attrName>
                                        </p:attrNameLst>
                                      </p:cBhvr>
                                      <p:to>
                                        <p:strVal val="hidden"/>
                                      </p:to>
                                    </p:set>
                                  </p:childTnLst>
                                </p:cTn>
                              </p:par>
                            </p:childTnLst>
                          </p:cTn>
                        </p:par>
                        <p:par>
                          <p:cTn id="20" fill="hold">
                            <p:stCondLst>
                              <p:cond delay="17000"/>
                            </p:stCondLst>
                            <p:childTnLst>
                              <p:par>
                                <p:cTn id="21" presetID="10" presetClass="exit" presetSubtype="0" fill="hold" grpId="0" nodeType="afterEffect">
                                  <p:stCondLst>
                                    <p:cond delay="5000"/>
                                  </p:stCondLst>
                                  <p:childTnLst>
                                    <p:animEffect transition="out" filter="fade">
                                      <p:cBhvr>
                                        <p:cTn id="22" dur="500"/>
                                        <p:tgtEl>
                                          <p:spTgt spid="24"/>
                                        </p:tgtEl>
                                      </p:cBhvr>
                                    </p:animEffect>
                                    <p:set>
                                      <p:cBhvr>
                                        <p:cTn id="23" dur="1" fill="hold">
                                          <p:stCondLst>
                                            <p:cond delay="499"/>
                                          </p:stCondLst>
                                        </p:cTn>
                                        <p:tgtEl>
                                          <p:spTgt spid="24"/>
                                        </p:tgtEl>
                                        <p:attrNameLst>
                                          <p:attrName>style.visibility</p:attrName>
                                        </p:attrNameLst>
                                      </p:cBhvr>
                                      <p:to>
                                        <p:strVal val="hidden"/>
                                      </p:to>
                                    </p:set>
                                  </p:childTnLst>
                                </p:cTn>
                              </p:par>
                            </p:childTnLst>
                          </p:cTn>
                        </p:par>
                        <p:par>
                          <p:cTn id="24" fill="hold">
                            <p:stCondLst>
                              <p:cond delay="22500"/>
                            </p:stCondLst>
                            <p:childTnLst>
                              <p:par>
                                <p:cTn id="25" presetID="10" presetClass="exit" presetSubtype="0" fill="hold" grpId="0" nodeType="afterEffect">
                                  <p:stCondLst>
                                    <p:cond delay="5000"/>
                                  </p:stCondLst>
                                  <p:childTnLst>
                                    <p:animEffect transition="out" filter="fade">
                                      <p:cBhvr>
                                        <p:cTn id="26" dur="500"/>
                                        <p:tgtEl>
                                          <p:spTgt spid="22"/>
                                        </p:tgtEl>
                                      </p:cBhvr>
                                    </p:animEffect>
                                    <p:set>
                                      <p:cBhvr>
                                        <p:cTn id="27"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P spid="18" grpId="0" animBg="1"/>
      <p:bldP spid="21" grpId="0" animBg="1"/>
      <p:bldP spid="22"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With thanks</a:t>
            </a:r>
          </a:p>
        </p:txBody>
      </p:sp>
      <p:sp>
        <p:nvSpPr>
          <p:cNvPr id="5" name="Text Placeholder 4"/>
          <p:cNvSpPr>
            <a:spLocks noGrp="1"/>
          </p:cNvSpPr>
          <p:nvPr>
            <p:ph type="body" idx="1"/>
          </p:nvPr>
        </p:nvSpPr>
        <p:spPr>
          <a:xfrm>
            <a:off x="685800" y="2369713"/>
            <a:ext cx="10131428" cy="3593205"/>
          </a:xfrm>
        </p:spPr>
        <p:txBody>
          <a:bodyPr>
            <a:normAutofit/>
          </a:bodyPr>
          <a:lstStyle/>
          <a:p>
            <a:r>
              <a:rPr lang="en-GB" dirty="0"/>
              <a:t>Staff at UK Data Archive, Administrative Data Service, and the Catalyst project at the University of Essex as well as colleagues across the ADRN for insights and helpful suggestions.</a:t>
            </a:r>
          </a:p>
          <a:p>
            <a:r>
              <a:rPr lang="en-GB" i="1" dirty="0"/>
              <a:t>Sources:</a:t>
            </a:r>
          </a:p>
          <a:p>
            <a:pPr>
              <a:spcAft>
                <a:spcPts val="0"/>
              </a:spcAft>
            </a:pPr>
            <a:r>
              <a:rPr lang="en-GB" sz="1400" dirty="0"/>
              <a:t>EUDAT, Introduction to persistent Identifiers, </a:t>
            </a:r>
            <a:r>
              <a:rPr lang="en-GB" sz="1400" dirty="0">
                <a:hlinkClick r:id="rId2"/>
              </a:rPr>
              <a:t>https://www.slideshare.net/EUDAT/introduction-to-persistent-identifiers</a:t>
            </a:r>
            <a:endParaRPr lang="en-GB" sz="1400" dirty="0"/>
          </a:p>
          <a:p>
            <a:pPr>
              <a:spcAft>
                <a:spcPts val="0"/>
              </a:spcAft>
            </a:pPr>
            <a:r>
              <a:rPr lang="en-GB" sz="1400" dirty="0"/>
              <a:t>Tonkin, E. </a:t>
            </a:r>
            <a:r>
              <a:rPr lang="en-GB" sz="1400" i="1" dirty="0"/>
              <a:t>Persistent Identifiers: Considering the Options.</a:t>
            </a:r>
            <a:r>
              <a:rPr lang="en-GB" sz="1400" dirty="0"/>
              <a:t> ARIADNE, </a:t>
            </a:r>
            <a:r>
              <a:rPr lang="en-GB" sz="1400" dirty="0">
                <a:hlinkClick r:id="rId3"/>
              </a:rPr>
              <a:t>http://www.ariadne.ac.uk/issue56/tonkin</a:t>
            </a:r>
            <a:r>
              <a:rPr lang="en-GB" sz="1400" dirty="0"/>
              <a:t> </a:t>
            </a:r>
          </a:p>
          <a:p>
            <a:pPr>
              <a:spcAft>
                <a:spcPts val="0"/>
              </a:spcAft>
            </a:pPr>
            <a:endParaRPr lang="en-GB" sz="1400" dirty="0"/>
          </a:p>
          <a:p>
            <a:endParaRPr lang="en-GB" dirty="0"/>
          </a:p>
          <a:p>
            <a:endParaRPr lang="en-GB" dirty="0"/>
          </a:p>
          <a:p>
            <a:endParaRPr lang="en-GB" dirty="0"/>
          </a:p>
        </p:txBody>
      </p:sp>
    </p:spTree>
    <p:extLst>
      <p:ext uri="{BB962C8B-B14F-4D97-AF65-F5344CB8AC3E}">
        <p14:creationId xmlns:p14="http://schemas.microsoft.com/office/powerpoint/2010/main" val="1146434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Resolving PIDs – how It works</a:t>
            </a:r>
          </a:p>
        </p:txBody>
      </p:sp>
      <p:pic>
        <p:nvPicPr>
          <p:cNvPr id="5122" name="Picture 2" descr="diagram (14KB) : FIgure 1 : The functionality of a persistent URI resolv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6852" y="1736949"/>
            <a:ext cx="9692841" cy="5121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193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Rectangle 3"/>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61951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equest.com/wp-content/uploads/2013/08/dashboard-snocker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785813"/>
            <a:ext cx="7886700" cy="528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807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stack.imgur.com/k2eEh.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481263"/>
            <a:ext cx="6096000" cy="189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751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Outline</a:t>
            </a:r>
          </a:p>
        </p:txBody>
      </p:sp>
      <p:sp>
        <p:nvSpPr>
          <p:cNvPr id="3" name="Content Placeholder 2"/>
          <p:cNvSpPr>
            <a:spLocks noGrp="1"/>
          </p:cNvSpPr>
          <p:nvPr>
            <p:ph idx="1"/>
          </p:nvPr>
        </p:nvSpPr>
        <p:spPr/>
        <p:txBody>
          <a:bodyPr/>
          <a:lstStyle/>
          <a:p>
            <a:r>
              <a:rPr lang="en-GB" dirty="0"/>
              <a:t>Some background</a:t>
            </a:r>
          </a:p>
          <a:p>
            <a:r>
              <a:rPr lang="en-GB" dirty="0"/>
              <a:t>On discoverability, transparency, verifiability and other good things </a:t>
            </a:r>
          </a:p>
          <a:p>
            <a:r>
              <a:rPr lang="en-GB" dirty="0"/>
              <a:t>Challenges and opportunities for administrative data</a:t>
            </a:r>
          </a:p>
          <a:p>
            <a:r>
              <a:rPr lang="en-GB" dirty="0"/>
              <a:t>Ways forward</a:t>
            </a:r>
          </a:p>
          <a:p>
            <a:endParaRPr lang="en-GB" dirty="0"/>
          </a:p>
        </p:txBody>
      </p:sp>
    </p:spTree>
    <p:extLst>
      <p:ext uri="{BB962C8B-B14F-4D97-AF65-F5344CB8AC3E}">
        <p14:creationId xmlns:p14="http://schemas.microsoft.com/office/powerpoint/2010/main" val="671669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8618" y="254478"/>
            <a:ext cx="11734800" cy="3016174"/>
          </a:xfrm>
          <a:prstGeom prst="rect">
            <a:avLst/>
          </a:prstGeom>
        </p:spPr>
      </p:pic>
      <p:pic>
        <p:nvPicPr>
          <p:cNvPr id="3" name="Picture 2"/>
          <p:cNvPicPr>
            <a:picLocks noChangeAspect="1"/>
          </p:cNvPicPr>
          <p:nvPr/>
        </p:nvPicPr>
        <p:blipFill>
          <a:blip r:embed="rId3"/>
          <a:stretch>
            <a:fillRect/>
          </a:stretch>
        </p:blipFill>
        <p:spPr>
          <a:xfrm>
            <a:off x="4320356" y="3411329"/>
            <a:ext cx="3414124" cy="1813524"/>
          </a:xfrm>
          <a:prstGeom prst="rect">
            <a:avLst/>
          </a:prstGeom>
        </p:spPr>
      </p:pic>
    </p:spTree>
    <p:extLst>
      <p:ext uri="{BB962C8B-B14F-4D97-AF65-F5344CB8AC3E}">
        <p14:creationId xmlns:p14="http://schemas.microsoft.com/office/powerpoint/2010/main" val="53131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456267"/>
          </a:xfrm>
        </p:spPr>
        <p:txBody>
          <a:bodyPr/>
          <a:lstStyle/>
          <a:p>
            <a:r>
              <a:rPr lang="en-GB" dirty="0"/>
              <a:t>Persistent Identifiers (PIDS): what Are they?</a:t>
            </a:r>
          </a:p>
        </p:txBody>
      </p:sp>
      <p:sp>
        <p:nvSpPr>
          <p:cNvPr id="3" name="Content Placeholder 2"/>
          <p:cNvSpPr>
            <a:spLocks noGrp="1"/>
          </p:cNvSpPr>
          <p:nvPr>
            <p:ph idx="1"/>
            <p:custDataLst>
              <p:custData r:id="rId1"/>
            </p:custDataLst>
          </p:nvPr>
        </p:nvSpPr>
        <p:spPr>
          <a:xfrm>
            <a:off x="685801" y="2142067"/>
            <a:ext cx="10131425" cy="3649133"/>
          </a:xfrm>
        </p:spPr>
        <p:txBody>
          <a:bodyPr>
            <a:normAutofit/>
          </a:bodyPr>
          <a:lstStyle/>
          <a:p>
            <a:endParaRPr lang="en-GB" dirty="0"/>
          </a:p>
        </p:txBody>
      </p:sp>
      <p:pic>
        <p:nvPicPr>
          <p:cNvPr id="4" name="Content Placeholder 3" descr="Impact of Social Sciences – Digital Object Identifiers: Stability ..."/>
          <p:cNvPicPr>
            <a:picLocks noChangeAspect="1"/>
          </p:cNvPicPr>
          <p:nvPr/>
        </p:nvPicPr>
        <p:blipFill>
          <a:blip r:embed="rId4">
            <a:duotone>
              <a:schemeClr val="accent5">
                <a:shade val="45000"/>
                <a:satMod val="135000"/>
              </a:schemeClr>
              <a:prstClr val="white"/>
            </a:duotone>
          </a:blip>
          <a:stretch>
            <a:fillRect/>
          </a:stretch>
        </p:blipFill>
        <p:spPr>
          <a:xfrm>
            <a:off x="685800" y="4292956"/>
            <a:ext cx="4727115" cy="1498244"/>
          </a:xfrm>
          <a:prstGeom prst="rect">
            <a:avLst/>
          </a:prstGeom>
        </p:spPr>
      </p:pic>
      <p:pic>
        <p:nvPicPr>
          <p:cNvPr id="5" name="Picture 2" descr="Image result for academic journal citation and DOI"/>
          <p:cNvPicPr>
            <a:picLocks noChangeAspect="1" noChangeArrowheads="1"/>
          </p:cNvPicPr>
          <p:nvPr/>
        </p:nvPicPr>
        <p:blipFill rotWithShape="1">
          <a:blip r:embed="rId5">
            <a:extLst>
              <a:ext uri="{28A0092B-C50C-407E-A947-70E740481C1C}">
                <a14:useLocalDpi xmlns:a14="http://schemas.microsoft.com/office/drawing/2010/main" val="0"/>
              </a:ext>
            </a:extLst>
          </a:blip>
          <a:srcRect t="15429" r="1762" b="11886"/>
          <a:stretch/>
        </p:blipFill>
        <p:spPr bwMode="auto">
          <a:xfrm>
            <a:off x="685800" y="2167629"/>
            <a:ext cx="7010000" cy="18245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6"/>
          <a:stretch>
            <a:fillRect/>
          </a:stretch>
        </p:blipFill>
        <p:spPr>
          <a:xfrm>
            <a:off x="6280322" y="4306395"/>
            <a:ext cx="4536904" cy="1484805"/>
          </a:xfrm>
          <a:prstGeom prst="rect">
            <a:avLst/>
          </a:prstGeom>
        </p:spPr>
      </p:pic>
      <p:pic>
        <p:nvPicPr>
          <p:cNvPr id="7" name="Picture 4" descr="Image result for ISBN"/>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8211599" y="2367779"/>
            <a:ext cx="2089828" cy="1337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23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Persistent Identifiers (PIDS): what Are they?</a:t>
            </a:r>
          </a:p>
        </p:txBody>
      </p:sp>
      <p:sp>
        <p:nvSpPr>
          <p:cNvPr id="3" name="Content Placeholder 2"/>
          <p:cNvSpPr>
            <a:spLocks noGrp="1"/>
          </p:cNvSpPr>
          <p:nvPr>
            <p:ph idx="1"/>
            <p:custDataLst>
              <p:custData r:id="rId1"/>
            </p:custDataLst>
          </p:nvPr>
        </p:nvSpPr>
        <p:spPr/>
        <p:txBody>
          <a:bodyPr>
            <a:normAutofit fontScale="85000" lnSpcReduction="20000"/>
          </a:bodyPr>
          <a:lstStyle/>
          <a:p>
            <a:pPr marL="0" indent="0" algn="ctr">
              <a:buNone/>
            </a:pPr>
            <a:r>
              <a:rPr lang="en-GB" sz="3100" i="1" dirty="0"/>
              <a:t>“A persistent identifier (PID) is a long-lasting reference to a digital object, either a single file or a set of files.”</a:t>
            </a:r>
          </a:p>
          <a:p>
            <a:endParaRPr lang="en-GB" dirty="0"/>
          </a:p>
          <a:p>
            <a:r>
              <a:rPr lang="en-GB" dirty="0"/>
              <a:t>similar to a URL                                         (but not quite)</a:t>
            </a:r>
          </a:p>
          <a:p>
            <a:r>
              <a:rPr lang="en-GB" dirty="0"/>
              <a:t>not just </a:t>
            </a:r>
            <a:r>
              <a:rPr lang="en-GB" b="1" u="sng" dirty="0"/>
              <a:t>unique</a:t>
            </a:r>
            <a:r>
              <a:rPr lang="en-GB" dirty="0"/>
              <a:t>, but </a:t>
            </a:r>
            <a:r>
              <a:rPr lang="en-GB" b="1" u="sng" dirty="0"/>
              <a:t>persistent</a:t>
            </a:r>
          </a:p>
          <a:p>
            <a:pPr lvl="1"/>
            <a:r>
              <a:rPr lang="en-GB" dirty="0"/>
              <a:t>resource PID not strictly bound to a specific organisation, server or filename</a:t>
            </a:r>
          </a:p>
          <a:p>
            <a:pPr lvl="1"/>
            <a:r>
              <a:rPr lang="en-GB" dirty="0"/>
              <a:t>PID points to a resource ignoring its content/meaning (‘resource agnostic’)</a:t>
            </a:r>
          </a:p>
          <a:p>
            <a:pPr lvl="1"/>
            <a:r>
              <a:rPr lang="en-GB" dirty="0"/>
              <a:t>each PID is looked after by the organisation that is responsible for the resource </a:t>
            </a:r>
          </a:p>
          <a:p>
            <a:pPr lvl="1"/>
            <a:r>
              <a:rPr lang="en-GB" dirty="0"/>
              <a:t>owner responsible for keeping PID up-to-date when the resource changes</a:t>
            </a:r>
          </a:p>
          <a:p>
            <a:pPr marL="0" indent="0">
              <a:buNone/>
            </a:pPr>
            <a:endParaRPr lang="en-GB" i="1" dirty="0"/>
          </a:p>
          <a:p>
            <a:endParaRPr lang="en-GB" dirty="0"/>
          </a:p>
        </p:txBody>
      </p:sp>
      <p:pic>
        <p:nvPicPr>
          <p:cNvPr id="4" name="Picture 3"/>
          <p:cNvPicPr>
            <a:picLocks noChangeAspect="1"/>
          </p:cNvPicPr>
          <p:nvPr/>
        </p:nvPicPr>
        <p:blipFill>
          <a:blip r:embed="rId3"/>
          <a:stretch>
            <a:fillRect/>
          </a:stretch>
        </p:blipFill>
        <p:spPr>
          <a:xfrm>
            <a:off x="3105888" y="3288096"/>
            <a:ext cx="2543175" cy="409575"/>
          </a:xfrm>
          <a:prstGeom prst="rect">
            <a:avLst/>
          </a:prstGeom>
        </p:spPr>
      </p:pic>
    </p:spTree>
    <p:extLst>
      <p:ext uri="{BB962C8B-B14F-4D97-AF65-F5344CB8AC3E}">
        <p14:creationId xmlns:p14="http://schemas.microsoft.com/office/powerpoint/2010/main" val="298464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Sounds Boring – why should I care?</a:t>
            </a:r>
          </a:p>
        </p:txBody>
      </p:sp>
      <p:sp>
        <p:nvSpPr>
          <p:cNvPr id="10" name="Content Placeholder 9"/>
          <p:cNvSpPr>
            <a:spLocks noGrp="1"/>
          </p:cNvSpPr>
          <p:nvPr>
            <p:ph idx="1"/>
          </p:nvPr>
        </p:nvSpPr>
        <p:spPr/>
        <p:txBody>
          <a:bodyPr/>
          <a:lstStyle/>
          <a:p>
            <a:pPr marL="171450" indent="-171450">
              <a:buFont typeface="Arial" panose="020B0604020202020204" pitchFamily="34" charset="0"/>
              <a:buChar char="•"/>
            </a:pPr>
            <a:r>
              <a:rPr lang="en-GB" dirty="0"/>
              <a:t>not just for now but for the future (persistence)</a:t>
            </a:r>
          </a:p>
          <a:p>
            <a:pPr marL="171450" indent="-171450">
              <a:buFont typeface="Arial" panose="020B0604020202020204" pitchFamily="34" charset="0"/>
              <a:buChar char="•"/>
            </a:pPr>
            <a:r>
              <a:rPr lang="en-GB" dirty="0"/>
              <a:t>verifiability, replicability of research</a:t>
            </a:r>
          </a:p>
          <a:p>
            <a:pPr marL="171450" indent="-171450">
              <a:buFont typeface="Arial" panose="020B0604020202020204" pitchFamily="34" charset="0"/>
              <a:buChar char="•"/>
            </a:pPr>
            <a:r>
              <a:rPr lang="en-GB" dirty="0"/>
              <a:t>track impact of that resource  and its versions</a:t>
            </a:r>
          </a:p>
          <a:p>
            <a:pPr marL="171450" indent="-171450">
              <a:buFont typeface="Arial" panose="020B0604020202020204" pitchFamily="34" charset="0"/>
              <a:buChar char="•"/>
            </a:pPr>
            <a:r>
              <a:rPr lang="en-GB" dirty="0"/>
              <a:t>data sharing, accountability, transparency</a:t>
            </a:r>
          </a:p>
        </p:txBody>
      </p:sp>
    </p:spTree>
    <p:extLst>
      <p:ext uri="{BB962C8B-B14F-4D97-AF65-F5344CB8AC3E}">
        <p14:creationId xmlns:p14="http://schemas.microsoft.com/office/powerpoint/2010/main" val="172175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Persistent Identifiers: SOME examples</a:t>
            </a:r>
          </a:p>
        </p:txBody>
      </p:sp>
      <p:sp>
        <p:nvSpPr>
          <p:cNvPr id="3" name="Content Placeholder 2"/>
          <p:cNvSpPr>
            <a:spLocks noGrp="1"/>
          </p:cNvSpPr>
          <p:nvPr>
            <p:ph idx="1"/>
          </p:nvPr>
        </p:nvSpPr>
        <p:spPr>
          <a:xfrm>
            <a:off x="685801" y="2065867"/>
            <a:ext cx="10131425" cy="3649133"/>
          </a:xfrm>
        </p:spPr>
        <p:txBody>
          <a:bodyPr>
            <a:normAutofit fontScale="92500" lnSpcReduction="20000"/>
          </a:bodyPr>
          <a:lstStyle/>
          <a:p>
            <a:pPr marL="0" indent="0">
              <a:buNone/>
            </a:pPr>
            <a:r>
              <a:rPr lang="en-GB" dirty="0"/>
              <a:t>There are several standards currently at a fair level of development:</a:t>
            </a:r>
          </a:p>
          <a:p>
            <a:r>
              <a:rPr lang="en-GB" dirty="0"/>
              <a:t>Uniform Resource Name (URN) - </a:t>
            </a:r>
            <a:r>
              <a:rPr lang="en-GB" sz="2100" dirty="0">
                <a:hlinkClick r:id="rId2"/>
              </a:rPr>
              <a:t>urn:isbn:0451450523</a:t>
            </a:r>
            <a:endParaRPr lang="en-GB" sz="2100" dirty="0"/>
          </a:p>
          <a:p>
            <a:r>
              <a:rPr lang="en-GB" dirty="0"/>
              <a:t>persistent URL (PURL)</a:t>
            </a:r>
          </a:p>
          <a:p>
            <a:r>
              <a:rPr lang="en-GB" dirty="0"/>
              <a:t>Handle system – 20.1000/100; </a:t>
            </a:r>
            <a:r>
              <a:rPr lang="en-GB" sz="2100" dirty="0"/>
              <a:t>http://hdl.handle.net/10.1000/182</a:t>
            </a:r>
          </a:p>
          <a:p>
            <a:r>
              <a:rPr lang="en-GB" dirty="0"/>
              <a:t>digital object identifier (DOI) - </a:t>
            </a:r>
            <a:r>
              <a:rPr lang="en-GB" sz="2100" dirty="0">
                <a:hlinkClick r:id="rId3"/>
              </a:rPr>
              <a:t>doi:10.1002/0470841559.ch1</a:t>
            </a:r>
            <a:endParaRPr lang="en-GB" sz="2100" dirty="0"/>
          </a:p>
          <a:p>
            <a:r>
              <a:rPr lang="en-GB" dirty="0"/>
              <a:t>Archival Resource Key (ARK) - </a:t>
            </a:r>
            <a:r>
              <a:rPr lang="en-GB" sz="2100" dirty="0"/>
              <a:t>[http://NMAH/]ark:/NAAN/Name[Qualifier] </a:t>
            </a:r>
          </a:p>
          <a:p>
            <a:r>
              <a:rPr lang="en-GB" dirty="0"/>
              <a:t>Open URL - </a:t>
            </a:r>
            <a:r>
              <a:rPr lang="en-GB" sz="2100" dirty="0"/>
              <a:t>http://resolver.example.edu/cgi?genre=book&amp;isbn=0836218310&amp;title=The+Far+Side+Gallery+3</a:t>
            </a:r>
          </a:p>
          <a:p>
            <a:endParaRPr lang="en-GB" dirty="0"/>
          </a:p>
        </p:txBody>
      </p:sp>
    </p:spTree>
    <p:extLst>
      <p:ext uri="{BB962C8B-B14F-4D97-AF65-F5344CB8AC3E}">
        <p14:creationId xmlns:p14="http://schemas.microsoft.com/office/powerpoint/2010/main" val="4257018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PIds</a:t>
            </a:r>
            <a:r>
              <a:rPr lang="en-GB" dirty="0"/>
              <a:t> &amp; Admin Data: </a:t>
            </a:r>
            <a:r>
              <a:rPr lang="en-GB" dirty="0" err="1"/>
              <a:t>ChallengeS</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sz="3600" dirty="0"/>
              <a:t>at the point of creation:</a:t>
            </a:r>
          </a:p>
          <a:p>
            <a:pPr lvl="1"/>
            <a:r>
              <a:rPr lang="en-GB" sz="3200" dirty="0"/>
              <a:t>messy/unstructured</a:t>
            </a:r>
          </a:p>
          <a:p>
            <a:pPr lvl="1"/>
            <a:r>
              <a:rPr lang="en-GB" sz="3200" dirty="0"/>
              <a:t>dynamic</a:t>
            </a:r>
          </a:p>
          <a:p>
            <a:pPr lvl="1"/>
            <a:r>
              <a:rPr lang="en-GB" sz="3200" dirty="0"/>
              <a:t>not consistent documentation</a:t>
            </a:r>
          </a:p>
          <a:p>
            <a:pPr lvl="1"/>
            <a:r>
              <a:rPr lang="en-GB" sz="3200" dirty="0"/>
              <a:t>various formats</a:t>
            </a:r>
          </a:p>
          <a:p>
            <a:pPr lvl="1"/>
            <a:r>
              <a:rPr lang="en-GB" sz="3200" dirty="0"/>
              <a:t>open to restricted</a:t>
            </a:r>
          </a:p>
        </p:txBody>
      </p:sp>
    </p:spTree>
    <p:extLst>
      <p:ext uri="{BB962C8B-B14F-4D97-AF65-F5344CB8AC3E}">
        <p14:creationId xmlns:p14="http://schemas.microsoft.com/office/powerpoint/2010/main" val="352786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PIds</a:t>
            </a:r>
            <a:r>
              <a:rPr lang="en-GB" dirty="0"/>
              <a:t> &amp; Admin Data: </a:t>
            </a:r>
            <a:r>
              <a:rPr lang="en-GB" dirty="0" err="1"/>
              <a:t>ChallengeS</a:t>
            </a:r>
            <a:endParaRPr lang="en-GB" dirty="0"/>
          </a:p>
        </p:txBody>
      </p:sp>
      <p:sp>
        <p:nvSpPr>
          <p:cNvPr id="3" name="Content Placeholder 2"/>
          <p:cNvSpPr>
            <a:spLocks noGrp="1"/>
          </p:cNvSpPr>
          <p:nvPr>
            <p:ph idx="1"/>
          </p:nvPr>
        </p:nvSpPr>
        <p:spPr/>
        <p:txBody>
          <a:bodyPr>
            <a:normAutofit/>
          </a:bodyPr>
          <a:lstStyle/>
          <a:p>
            <a:pPr marL="0" indent="0">
              <a:buNone/>
            </a:pPr>
            <a:r>
              <a:rPr lang="en-GB" sz="3600" dirty="0"/>
              <a:t>at the point of use:</a:t>
            </a:r>
          </a:p>
          <a:p>
            <a:pPr lvl="1"/>
            <a:r>
              <a:rPr lang="en-GB" sz="3200" dirty="0"/>
              <a:t>various formats (snapshot of bespoke dataset to API queried data)</a:t>
            </a:r>
          </a:p>
          <a:p>
            <a:pPr lvl="1"/>
            <a:r>
              <a:rPr lang="en-GB" sz="3200" dirty="0"/>
              <a:t>open to restricted official</a:t>
            </a:r>
          </a:p>
          <a:p>
            <a:pPr lvl="1"/>
            <a:r>
              <a:rPr lang="en-GB" sz="3200" dirty="0"/>
              <a:t>capturing syntax/code used to extract and other value added documentation</a:t>
            </a:r>
          </a:p>
        </p:txBody>
      </p:sp>
    </p:spTree>
    <p:extLst>
      <p:ext uri="{BB962C8B-B14F-4D97-AF65-F5344CB8AC3E}">
        <p14:creationId xmlns:p14="http://schemas.microsoft.com/office/powerpoint/2010/main" val="2789158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PIds</a:t>
            </a:r>
            <a:r>
              <a:rPr lang="en-GB" dirty="0"/>
              <a:t> &amp; Admin Data: </a:t>
            </a:r>
            <a:r>
              <a:rPr lang="en-GB" dirty="0" err="1"/>
              <a:t>ChallengeS</a:t>
            </a:r>
            <a:endParaRPr lang="en-GB" dirty="0"/>
          </a:p>
        </p:txBody>
      </p:sp>
      <p:sp>
        <p:nvSpPr>
          <p:cNvPr id="3" name="Content Placeholder 2"/>
          <p:cNvSpPr>
            <a:spLocks noGrp="1"/>
          </p:cNvSpPr>
          <p:nvPr>
            <p:ph idx="1"/>
          </p:nvPr>
        </p:nvSpPr>
        <p:spPr/>
        <p:txBody>
          <a:bodyPr>
            <a:normAutofit/>
          </a:bodyPr>
          <a:lstStyle/>
          <a:p>
            <a:pPr marL="0" indent="0">
              <a:buNone/>
            </a:pPr>
            <a:r>
              <a:rPr lang="en-GB" sz="3600" dirty="0"/>
              <a:t>at the point of dissemination:</a:t>
            </a:r>
          </a:p>
          <a:p>
            <a:pPr lvl="1"/>
            <a:r>
              <a:rPr lang="en-GB" sz="3200" dirty="0"/>
              <a:t>track impact and reach of resource (research, policy)</a:t>
            </a:r>
          </a:p>
          <a:p>
            <a:pPr lvl="1"/>
            <a:r>
              <a:rPr lang="en-GB" sz="3200" dirty="0"/>
              <a:t>identify the resource over multiple dimensions (time, ownership, derivatives)</a:t>
            </a:r>
          </a:p>
          <a:p>
            <a:pPr lvl="1"/>
            <a:endParaRPr lang="en-GB" sz="3200" dirty="0"/>
          </a:p>
          <a:p>
            <a:pPr lvl="1"/>
            <a:endParaRPr lang="en-GB" sz="3200" dirty="0"/>
          </a:p>
        </p:txBody>
      </p:sp>
    </p:spTree>
    <p:extLst>
      <p:ext uri="{BB962C8B-B14F-4D97-AF65-F5344CB8AC3E}">
        <p14:creationId xmlns:p14="http://schemas.microsoft.com/office/powerpoint/2010/main" val="1060365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Backgrounds.WindowsPhone" Revision="1" Stencil="System.Storyboarding.Backgrounds" StencilVersion="0.1"/>
</Control>
</file>

<file path=customXml/item10.xml><?xml version="1.0" encoding="utf-8"?>
<Control xmlns="http://schemas.microsoft.com/VisualStudio/2011/storyboarding/control">
  <Id Name="System.Storyboarding.WindowsPhone.AddressBar" Revision="1" Stencil="System.Storyboarding.WindowsPhone" StencilVersion="0.1"/>
</Control>
</file>

<file path=customXml/item11.xml><?xml version="1.0" encoding="utf-8"?>
<Control xmlns="http://schemas.microsoft.com/VisualStudio/2011/storyboarding/control">
  <Id Name="System.Storyboarding.WindowsPhone.WideTile" Revision="1" Stencil="System.Storyboarding.WindowsPhone" StencilVersion="0.1"/>
</Control>
</file>

<file path=customXml/item12.xml><?xml version="1.0" encoding="utf-8"?>
<Control xmlns="http://schemas.microsoft.com/VisualStudio/2011/storyboarding/control">
  <Id Name="System.Storyboarding.Media.StreetMap" Revision="1" Stencil="System.Storyboarding.Media" StencilVersion="0.1"/>
</Control>
</file>

<file path=customXml/item13.xml><?xml version="1.0" encoding="utf-8"?>
<Control xmlns="http://schemas.microsoft.com/VisualStudio/2011/storyboarding/control">
  <Id Name="System.Storyboarding.WindowsPhone.Tile" Revision="1" Stencil="System.Storyboarding.WindowsPhone" StencilVersion="0.1"/>
</Control>
</file>

<file path=customXml/item14.xml><?xml version="1.0" encoding="utf-8"?>
<Control xmlns="http://schemas.microsoft.com/VisualStudio/2011/storyboarding/control">
  <Id Name="System.Storyboarding.WindowsPhone.Tile" Revision="1" Stencil="System.Storyboarding.WindowsPhone" StencilVersion="0.1"/>
</Control>
</file>

<file path=customXml/item15.xml><?xml version="1.0" encoding="utf-8"?>
<Control xmlns="http://schemas.microsoft.com/VisualStudio/2011/storyboarding/control">
  <Id Name="System.Storyboarding.WindowsPhone.Tile" Revision="1" Stencil="System.Storyboarding.WindowsPhone" StencilVersion="0.1"/>
</Control>
</file>

<file path=customXml/item16.xml><?xml version="1.0" encoding="utf-8"?>
<Control xmlns="http://schemas.microsoft.com/VisualStudio/2011/storyboarding/control">
  <Id Name="System.Storyboarding.WindowsPhoneIcons.BaseCircle" RevisionId="5814b1e0-0169-11e0-a976-0800200c9a66" Stencil="System.Storyboarding.WindowsPhoneIcons" StencilRevisionId="5814b1e0-0169-11e0-a976-0800200c9a66" StencilVersion="0.1"/>
</Control>
</file>

<file path=customXml/item17.xml><?xml version="1.0" encoding="utf-8"?>
<Control xmlns="http://schemas.microsoft.com/VisualStudio/2011/storyboarding/control">
  <Id Name="System.Storyboarding.WindowsPhone.Tile" Revision="1" Stencil="System.Storyboarding.WindowsPhone" StencilVersion="0.1"/>
</Control>
</file>

<file path=customXml/item18.xml><?xml version="1.0" encoding="utf-8"?>
<Control xmlns="http://schemas.microsoft.com/VisualStudio/2011/storyboarding/control">
  <Id Name="System.Storyboarding.WindowsPhone.Tile" Revision="1" Stencil="System.Storyboarding.WindowsPhone" StencilVersion="0.1"/>
</Control>
</file>

<file path=customXml/item19.xml><?xml version="1.0" encoding="utf-8"?>
<Control xmlns="http://schemas.microsoft.com/VisualStudio/2011/storyboarding/control">
  <Id Name="System.Storyboarding.Media.LineChart" Revision="1" Stencil="System.Storyboarding.Media" StencilVersion="0.1"/>
</Control>
</file>

<file path=customXml/item2.xml><?xml version="1.0" encoding="utf-8"?>
<Control xmlns="http://schemas.microsoft.com/VisualStudio/2011/storyboarding/control">
  <Id Name="System.Storyboarding.Icons.User" Revision="1" Stencil="System.Storyboarding.Icons" StencilVersion="0.1"/>
</Control>
</file>

<file path=customXml/item20.xml><?xml version="1.0" encoding="utf-8"?>
<Control xmlns="http://schemas.microsoft.com/VisualStudio/2011/storyboarding/control">
  <Id Name="System.Storyboarding.WindowsPhone.WideTile" Revision="1" Stencil="System.Storyboarding.WindowsPhone" StencilVersion="0.1"/>
</Control>
</file>

<file path=customXml/item21.xml><?xml version="1.0" encoding="utf-8"?>
<Control xmlns="http://schemas.microsoft.com/VisualStudio/2011/storyboarding/control">
  <Id Name="System.Storyboarding.WindowsPhoneIcons.BaseCircle" RevisionId="5814b1e0-0169-11e0-a976-0800200c9a66" Stencil="System.Storyboarding.WindowsPhoneIcons" StencilRevisionId="5814b1e0-0169-11e0-a976-0800200c9a66" StencilVersion="0.1"/>
</Control>
</file>

<file path=customXml/item22.xml><?xml version="1.0" encoding="utf-8"?>
<Control xmlns="http://schemas.microsoft.com/VisualStudio/2011/storyboarding/control">
  <Id Name="System.Storyboarding.WindowsPhone.Tile" Revision="1" Stencil="System.Storyboarding.WindowsPhone" StencilVersion="0.1"/>
</Control>
</file>

<file path=customXml/item23.xml><?xml version="1.0" encoding="utf-8"?>
<Control xmlns="http://schemas.microsoft.com/VisualStudio/2011/storyboarding/control">
  <Id Name="System.Storyboarding.WindowsPhone.Tile" Revision="1" Stencil="System.Storyboarding.WindowsPhone" StencilVersion="0.1"/>
</Control>
</file>

<file path=customXml/item24.xml><?xml version="1.0" encoding="utf-8"?>
<Control xmlns="http://schemas.microsoft.com/VisualStudio/2011/storyboarding/control">
  <Id Name="System.Storyboarding.Common.TabGroupVertical" Revision="1" Stencil="System.Storyboarding.Common" StencilVersion="0.1"/>
</Control>
</file>

<file path=customXml/item3.xml><?xml version="1.0" encoding="utf-8"?>
<Control xmlns="http://schemas.microsoft.com/VisualStudio/2011/storyboarding/control">
  <Id Name="System.Storyboarding.Media.TagCloud" Revision="1" Stencil="System.Storyboarding.Media" StencilVersion="0.1"/>
</Control>
</file>

<file path=customXml/item4.xml><?xml version="1.0" encoding="utf-8"?>
<Control xmlns="http://schemas.microsoft.com/VisualStudio/2011/storyboarding/control">
  <Id Name="System.Storyboarding.Backgrounds.DesktopTaskbar" Revision="1" Stencil="System.Storyboarding.Backgrounds" StencilVersion="0.1"/>
</Control>
</file>

<file path=customXml/item5.xml><?xml version="1.0" encoding="utf-8"?>
<Control xmlns="http://schemas.microsoft.com/VisualStudio/2011/storyboarding/control">
  <Id Name="System.Storyboarding.WindowsPhone.WideTile" Revision="1" Stencil="System.Storyboarding.WindowsPhone" StencilVersion="0.1"/>
</Control>
</file>

<file path=customXml/item6.xml><?xml version="1.0" encoding="utf-8"?>
<Control xmlns="http://schemas.microsoft.com/VisualStudio/2011/storyboarding/control">
  <Id Name="System.Storyboarding.WindowsPhone.Tile" Revision="1" Stencil="System.Storyboarding.WindowsPhone" StencilVersion="0.1"/>
</Control>
</file>

<file path=customXml/item7.xml><?xml version="1.0" encoding="utf-8"?>
<Control xmlns="http://schemas.microsoft.com/VisualStudio/2011/storyboarding/control">
  <Id Name="System.Storyboarding.WindowsPhoneIcons.BaseCircle" RevisionId="5814b1e0-0169-11e0-a976-0800200c9a66" Stencil="System.Storyboarding.WindowsPhoneIcons" StencilRevisionId="5814b1e0-0169-11e0-a976-0800200c9a66" StencilVersion="0.1"/>
</Control>
</file>

<file path=customXml/item8.xml><?xml version="1.0" encoding="utf-8"?>
<Control xmlns="http://schemas.microsoft.com/VisualStudio/2011/storyboarding/control">
  <Id Name="System.Storyboarding.WindowsPhone.Tile" Revision="1" Stencil="System.Storyboarding.WindowsPhone" StencilVersion="0.1"/>
</Control>
</file>

<file path=customXml/item9.xml><?xml version="1.0" encoding="utf-8"?>
<Control xmlns="http://schemas.microsoft.com/VisualStudio/2011/storyboarding/control">
  <Id Name="System.Storyboarding.Common.Text" Revision="1" Stencil="System.Storyboarding.Common" StencilVersion="0.1"/>
</Control>
</file>

<file path=customXml/itemProps1.xml><?xml version="1.0" encoding="utf-8"?>
<ds:datastoreItem xmlns:ds="http://schemas.openxmlformats.org/officeDocument/2006/customXml" ds:itemID="{FDE8A2D1-36E8-49A2-94C1-0E4B91778DB7}">
  <ds:schemaRefs>
    <ds:schemaRef ds:uri="http://schemas.microsoft.com/VisualStudio/2011/storyboarding/control"/>
  </ds:schemaRefs>
</ds:datastoreItem>
</file>

<file path=customXml/itemProps10.xml><?xml version="1.0" encoding="utf-8"?>
<ds:datastoreItem xmlns:ds="http://schemas.openxmlformats.org/officeDocument/2006/customXml" ds:itemID="{982EFB0C-222B-4729-BFDB-9F06195E76F6}">
  <ds:schemaRefs>
    <ds:schemaRef ds:uri="http://schemas.microsoft.com/VisualStudio/2011/storyboarding/control"/>
  </ds:schemaRefs>
</ds:datastoreItem>
</file>

<file path=customXml/itemProps11.xml><?xml version="1.0" encoding="utf-8"?>
<ds:datastoreItem xmlns:ds="http://schemas.openxmlformats.org/officeDocument/2006/customXml" ds:itemID="{5F8B743C-58C9-496B-861D-37CFDCB689D2}">
  <ds:schemaRefs>
    <ds:schemaRef ds:uri="http://schemas.microsoft.com/VisualStudio/2011/storyboarding/control"/>
  </ds:schemaRefs>
</ds:datastoreItem>
</file>

<file path=customXml/itemProps12.xml><?xml version="1.0" encoding="utf-8"?>
<ds:datastoreItem xmlns:ds="http://schemas.openxmlformats.org/officeDocument/2006/customXml" ds:itemID="{F39C7D93-3D73-4763-97EB-AA198072F262}">
  <ds:schemaRefs>
    <ds:schemaRef ds:uri="http://schemas.microsoft.com/VisualStudio/2011/storyboarding/control"/>
  </ds:schemaRefs>
</ds:datastoreItem>
</file>

<file path=customXml/itemProps13.xml><?xml version="1.0" encoding="utf-8"?>
<ds:datastoreItem xmlns:ds="http://schemas.openxmlformats.org/officeDocument/2006/customXml" ds:itemID="{62297194-F276-4C35-9AA2-BFDF1B032F77}">
  <ds:schemaRefs>
    <ds:schemaRef ds:uri="http://schemas.microsoft.com/VisualStudio/2011/storyboarding/control"/>
  </ds:schemaRefs>
</ds:datastoreItem>
</file>

<file path=customXml/itemProps14.xml><?xml version="1.0" encoding="utf-8"?>
<ds:datastoreItem xmlns:ds="http://schemas.openxmlformats.org/officeDocument/2006/customXml" ds:itemID="{B945FD6A-04E9-4DD2-94EC-104268517FC4}">
  <ds:schemaRefs>
    <ds:schemaRef ds:uri="http://schemas.microsoft.com/VisualStudio/2011/storyboarding/control"/>
  </ds:schemaRefs>
</ds:datastoreItem>
</file>

<file path=customXml/itemProps15.xml><?xml version="1.0" encoding="utf-8"?>
<ds:datastoreItem xmlns:ds="http://schemas.openxmlformats.org/officeDocument/2006/customXml" ds:itemID="{F8288DEA-22B9-443B-ABE1-014EF687A73A}">
  <ds:schemaRefs>
    <ds:schemaRef ds:uri="http://schemas.microsoft.com/VisualStudio/2011/storyboarding/control"/>
  </ds:schemaRefs>
</ds:datastoreItem>
</file>

<file path=customXml/itemProps16.xml><?xml version="1.0" encoding="utf-8"?>
<ds:datastoreItem xmlns:ds="http://schemas.openxmlformats.org/officeDocument/2006/customXml" ds:itemID="{EBEEED00-FF19-4B63-8168-D953D8D4F4E2}">
  <ds:schemaRefs>
    <ds:schemaRef ds:uri="http://schemas.microsoft.com/VisualStudio/2011/storyboarding/control"/>
  </ds:schemaRefs>
</ds:datastoreItem>
</file>

<file path=customXml/itemProps17.xml><?xml version="1.0" encoding="utf-8"?>
<ds:datastoreItem xmlns:ds="http://schemas.openxmlformats.org/officeDocument/2006/customXml" ds:itemID="{B86ED811-76FA-470E-BF65-7B08F4E478BD}">
  <ds:schemaRefs>
    <ds:schemaRef ds:uri="http://schemas.microsoft.com/VisualStudio/2011/storyboarding/control"/>
  </ds:schemaRefs>
</ds:datastoreItem>
</file>

<file path=customXml/itemProps18.xml><?xml version="1.0" encoding="utf-8"?>
<ds:datastoreItem xmlns:ds="http://schemas.openxmlformats.org/officeDocument/2006/customXml" ds:itemID="{864CECF6-9DCA-4D1C-9B38-E0688ABC9BEF}">
  <ds:schemaRefs>
    <ds:schemaRef ds:uri="http://schemas.microsoft.com/VisualStudio/2011/storyboarding/control"/>
  </ds:schemaRefs>
</ds:datastoreItem>
</file>

<file path=customXml/itemProps19.xml><?xml version="1.0" encoding="utf-8"?>
<ds:datastoreItem xmlns:ds="http://schemas.openxmlformats.org/officeDocument/2006/customXml" ds:itemID="{6F30A7B3-1A26-4990-83CA-2AB2DACB7B9F}">
  <ds:schemaRefs>
    <ds:schemaRef ds:uri="http://schemas.microsoft.com/VisualStudio/2011/storyboarding/control"/>
  </ds:schemaRefs>
</ds:datastoreItem>
</file>

<file path=customXml/itemProps2.xml><?xml version="1.0" encoding="utf-8"?>
<ds:datastoreItem xmlns:ds="http://schemas.openxmlformats.org/officeDocument/2006/customXml" ds:itemID="{2D71B260-49DD-430A-993F-35BB818160D2}">
  <ds:schemaRefs>
    <ds:schemaRef ds:uri="http://schemas.microsoft.com/VisualStudio/2011/storyboarding/control"/>
  </ds:schemaRefs>
</ds:datastoreItem>
</file>

<file path=customXml/itemProps20.xml><?xml version="1.0" encoding="utf-8"?>
<ds:datastoreItem xmlns:ds="http://schemas.openxmlformats.org/officeDocument/2006/customXml" ds:itemID="{76EF0D77-C994-4232-9406-B3D450F81857}">
  <ds:schemaRefs>
    <ds:schemaRef ds:uri="http://schemas.microsoft.com/VisualStudio/2011/storyboarding/control"/>
  </ds:schemaRefs>
</ds:datastoreItem>
</file>

<file path=customXml/itemProps21.xml><?xml version="1.0" encoding="utf-8"?>
<ds:datastoreItem xmlns:ds="http://schemas.openxmlformats.org/officeDocument/2006/customXml" ds:itemID="{0D3D13F4-9D41-4F5D-8B66-C035C4E500EB}">
  <ds:schemaRefs>
    <ds:schemaRef ds:uri="http://schemas.microsoft.com/VisualStudio/2011/storyboarding/control"/>
  </ds:schemaRefs>
</ds:datastoreItem>
</file>

<file path=customXml/itemProps22.xml><?xml version="1.0" encoding="utf-8"?>
<ds:datastoreItem xmlns:ds="http://schemas.openxmlformats.org/officeDocument/2006/customXml" ds:itemID="{1C0C511F-E67D-4D4A-9A7B-6E9F2916E4D8}">
  <ds:schemaRefs>
    <ds:schemaRef ds:uri="http://schemas.microsoft.com/VisualStudio/2011/storyboarding/control"/>
  </ds:schemaRefs>
</ds:datastoreItem>
</file>

<file path=customXml/itemProps23.xml><?xml version="1.0" encoding="utf-8"?>
<ds:datastoreItem xmlns:ds="http://schemas.openxmlformats.org/officeDocument/2006/customXml" ds:itemID="{227E5C53-C01D-4E70-A6B9-862CEA9643DB}">
  <ds:schemaRefs>
    <ds:schemaRef ds:uri="http://schemas.microsoft.com/VisualStudio/2011/storyboarding/control"/>
  </ds:schemaRefs>
</ds:datastoreItem>
</file>

<file path=customXml/itemProps24.xml><?xml version="1.0" encoding="utf-8"?>
<ds:datastoreItem xmlns:ds="http://schemas.openxmlformats.org/officeDocument/2006/customXml" ds:itemID="{5A0F417C-ADB1-4821-9C0B-05ACB326ED2B}">
  <ds:schemaRefs>
    <ds:schemaRef ds:uri="http://schemas.microsoft.com/VisualStudio/2011/storyboarding/control"/>
  </ds:schemaRefs>
</ds:datastoreItem>
</file>

<file path=customXml/itemProps3.xml><?xml version="1.0" encoding="utf-8"?>
<ds:datastoreItem xmlns:ds="http://schemas.openxmlformats.org/officeDocument/2006/customXml" ds:itemID="{9E6D41EB-DDC9-41FF-94B9-0F9579C77A7C}">
  <ds:schemaRefs>
    <ds:schemaRef ds:uri="http://schemas.microsoft.com/VisualStudio/2011/storyboarding/control"/>
  </ds:schemaRefs>
</ds:datastoreItem>
</file>

<file path=customXml/itemProps4.xml><?xml version="1.0" encoding="utf-8"?>
<ds:datastoreItem xmlns:ds="http://schemas.openxmlformats.org/officeDocument/2006/customXml" ds:itemID="{CAB72196-0D04-4A6F-A6F1-0F2CB20A0C63}">
  <ds:schemaRefs>
    <ds:schemaRef ds:uri="http://schemas.microsoft.com/VisualStudio/2011/storyboarding/control"/>
  </ds:schemaRefs>
</ds:datastoreItem>
</file>

<file path=customXml/itemProps5.xml><?xml version="1.0" encoding="utf-8"?>
<ds:datastoreItem xmlns:ds="http://schemas.openxmlformats.org/officeDocument/2006/customXml" ds:itemID="{A20CCF91-9787-422A-AEBB-C4729D818C00}">
  <ds:schemaRefs>
    <ds:schemaRef ds:uri="http://schemas.microsoft.com/VisualStudio/2011/storyboarding/control"/>
  </ds:schemaRefs>
</ds:datastoreItem>
</file>

<file path=customXml/itemProps6.xml><?xml version="1.0" encoding="utf-8"?>
<ds:datastoreItem xmlns:ds="http://schemas.openxmlformats.org/officeDocument/2006/customXml" ds:itemID="{0A0B0AB4-528F-45D0-9477-351EBE4AC7B5}">
  <ds:schemaRefs>
    <ds:schemaRef ds:uri="http://schemas.microsoft.com/VisualStudio/2011/storyboarding/control"/>
  </ds:schemaRefs>
</ds:datastoreItem>
</file>

<file path=customXml/itemProps7.xml><?xml version="1.0" encoding="utf-8"?>
<ds:datastoreItem xmlns:ds="http://schemas.openxmlformats.org/officeDocument/2006/customXml" ds:itemID="{D3135004-645D-4A59-9253-6A038B70FBE4}">
  <ds:schemaRefs>
    <ds:schemaRef ds:uri="http://schemas.microsoft.com/VisualStudio/2011/storyboarding/control"/>
  </ds:schemaRefs>
</ds:datastoreItem>
</file>

<file path=customXml/itemProps8.xml><?xml version="1.0" encoding="utf-8"?>
<ds:datastoreItem xmlns:ds="http://schemas.openxmlformats.org/officeDocument/2006/customXml" ds:itemID="{54096EDF-8844-4AF1-A245-67F5F80754AD}">
  <ds:schemaRefs>
    <ds:schemaRef ds:uri="http://schemas.microsoft.com/VisualStudio/2011/storyboarding/control"/>
  </ds:schemaRefs>
</ds:datastoreItem>
</file>

<file path=customXml/itemProps9.xml><?xml version="1.0" encoding="utf-8"?>
<ds:datastoreItem xmlns:ds="http://schemas.openxmlformats.org/officeDocument/2006/customXml" ds:itemID="{CCE23676-7212-4FCA-ABFB-70FF7FF618C0}">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TM03457452[[fn=Celestial]]</Template>
  <TotalTime>857</TotalTime>
  <Words>1364</Words>
  <Application>Microsoft Office PowerPoint</Application>
  <PresentationFormat>Widescreen</PresentationFormat>
  <Paragraphs>124</Paragraphs>
  <Slides>20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Celestial</vt:lpstr>
      <vt:lpstr>Persistently identifying administrative data: should we care?</vt:lpstr>
      <vt:lpstr>Outline</vt:lpstr>
      <vt:lpstr>Persistent Identifiers (PIDS): what Are they?</vt:lpstr>
      <vt:lpstr>Persistent Identifiers (PIDS): what Are they?</vt:lpstr>
      <vt:lpstr>Sounds Boring – why should I care?</vt:lpstr>
      <vt:lpstr>Persistent Identifiers: SOME examples</vt:lpstr>
      <vt:lpstr>PIds &amp; Admin Data: ChallengeS</vt:lpstr>
      <vt:lpstr>PIds &amp; Admin Data: ChallengeS</vt:lpstr>
      <vt:lpstr>PIds &amp; Admin Data: ChallengeS</vt:lpstr>
      <vt:lpstr>Stream data (databricks.com)</vt:lpstr>
      <vt:lpstr>Stream Data (Babcock et al 2002) </vt:lpstr>
      <vt:lpstr>PIds &amp; UK Admin Data: ways forward</vt:lpstr>
      <vt:lpstr>PIds &amp; UK Admin Data: ways forward</vt:lpstr>
      <vt:lpstr>Questions?</vt:lpstr>
      <vt:lpstr>With thanks</vt:lpstr>
      <vt:lpstr>Resolving PIDs – how It works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Persistently identifying administrative data: should we care?</dc:title>
  <dc:creator>Kakia Chatsiou</dc:creator>
  <cp:lastModifiedBy>Kakia Chatsiou</cp:lastModifiedBy>
  <cp:revision>42</cp:revision>
  <dcterms:created xsi:type="dcterms:W3CDTF">2017-05-25T13:05:00Z</dcterms:created>
  <dcterms:modified xsi:type="dcterms:W3CDTF">2017-06-01T14:37:21Z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Tfs.LastKnownPath">
    <vt:lpwstr>https://essexuniversity-my.sharepoint.com/personal/achats_essex_ac_uk/Documents/talks/Persistently%20identifying%20administrative%20data_final.pptx</vt:lpwstr>
  </property>
</Properties>
</file>