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56" r:id="rId3"/>
    <p:sldId id="258" r:id="rId4"/>
    <p:sldId id="259" r:id="rId5"/>
    <p:sldId id="260" r:id="rId6"/>
    <p:sldId id="261" r:id="rId7"/>
    <p:sldId id="262" r:id="rId8"/>
    <p:sldId id="263" r:id="rId9"/>
    <p:sldId id="264" r:id="rId10"/>
    <p:sldId id="267" r:id="rId11"/>
    <p:sldId id="265"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00" autoAdjust="0"/>
  </p:normalViewPr>
  <p:slideViewPr>
    <p:cSldViewPr>
      <p:cViewPr>
        <p:scale>
          <a:sx n="76" d="100"/>
          <a:sy n="76" d="100"/>
        </p:scale>
        <p:origin x="-11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A6A601-9B1B-438A-96A6-56431C4BA801}" type="datetimeFigureOut">
              <a:rPr lang="en-CA" smtClean="0"/>
              <a:pPr/>
              <a:t>10/11/2012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FCE83-0D6D-418E-84F5-E30F60A7C7AC}" type="slidenum">
              <a:rPr lang="en-CA" smtClean="0"/>
              <a:pPr/>
              <a:t>‹#›</a:t>
            </a:fld>
            <a:endParaRPr lang="en-CA"/>
          </a:p>
        </p:txBody>
      </p:sp>
    </p:spTree>
    <p:extLst>
      <p:ext uri="{BB962C8B-B14F-4D97-AF65-F5344CB8AC3E}">
        <p14:creationId xmlns:p14="http://schemas.microsoft.com/office/powerpoint/2010/main" val="407589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Give your sponsors some idea of how big this thing is (1, 3, or 6 </a:t>
            </a:r>
            <a:r>
              <a:rPr lang="en-CA" dirty="0" err="1" smtClean="0"/>
              <a:t>monther</a:t>
            </a:r>
            <a:r>
              <a:rPr lang="en-CA" dirty="0" smtClean="0"/>
              <a:t>).</a:t>
            </a:r>
            <a:endParaRPr lang="en-CA" baseline="0" dirty="0" smtClean="0"/>
          </a:p>
          <a:p>
            <a:r>
              <a:rPr lang="en-CA" baseline="0" dirty="0" smtClean="0"/>
              <a:t>Before you can complete this slide you and the team should create and estimate a high-level story list for the project.</a:t>
            </a:r>
          </a:p>
          <a:p>
            <a:r>
              <a:rPr lang="en-CA" baseline="0" dirty="0" smtClean="0"/>
              <a:t>This isn’t a commitment (too many unknowns). It’s just a really rough guess. Don’t treat it as anything else.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11</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200" dirty="0" smtClean="0"/>
              <a:t>When push comes to shove,</a:t>
            </a:r>
            <a:r>
              <a:rPr lang="en-CA" sz="200" baseline="0" dirty="0" smtClean="0"/>
              <a:t> something has to give. Here we want to be clear on what that is.</a:t>
            </a:r>
          </a:p>
          <a:p>
            <a:endParaRPr lang="en-CA" sz="200" baseline="0" dirty="0" smtClean="0"/>
          </a:p>
          <a:p>
            <a:r>
              <a:rPr lang="en-CA" sz="200" dirty="0" smtClean="0"/>
              <a:t>On agile projects</a:t>
            </a:r>
            <a:r>
              <a:rPr lang="en-CA" sz="200" baseline="0" dirty="0" smtClean="0"/>
              <a:t> we flex on scope. But there could be others factors at play here so get ready to listen as you customer tells you which forces can bend (scope) and which are written in stone (usually budget).</a:t>
            </a:r>
            <a:endParaRPr lang="en-CA" sz="200" dirty="0" smtClean="0"/>
          </a:p>
          <a:p>
            <a:endParaRPr lang="en-CA" sz="200" dirty="0" smtClean="0"/>
          </a:p>
          <a:p>
            <a:r>
              <a:rPr lang="en-CA" sz="1000" dirty="0" smtClean="0"/>
              <a:t>Slider rules:</a:t>
            </a:r>
          </a:p>
          <a:p>
            <a:r>
              <a:rPr lang="en-CA" sz="1000" dirty="0" smtClean="0"/>
              <a:t>1. No</a:t>
            </a:r>
            <a:r>
              <a:rPr lang="en-CA" sz="1000" baseline="0" dirty="0" smtClean="0"/>
              <a:t> two sliders can </a:t>
            </a:r>
            <a:r>
              <a:rPr lang="en-CA" sz="200" baseline="0" dirty="0" smtClean="0"/>
              <a:t>occupy the same level.</a:t>
            </a:r>
          </a:p>
          <a:p>
            <a:r>
              <a:rPr lang="en-CA" sz="200" baseline="0" dirty="0" smtClean="0"/>
              <a:t>2. List other important project factors down below.</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12</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aseline="0" dirty="0" smtClean="0"/>
              <a:t>Stakeholders are usually interested in two things:</a:t>
            </a:r>
          </a:p>
          <a:p>
            <a:pPr marL="228600" indent="-228600">
              <a:buAutoNum type="arabicPeriod"/>
            </a:pPr>
            <a:r>
              <a:rPr lang="en-CA" baseline="0" dirty="0" smtClean="0"/>
              <a:t>How much is this going to cost.</a:t>
            </a:r>
          </a:p>
          <a:p>
            <a:pPr marL="228600" indent="-228600">
              <a:buAutoNum type="arabicPeriod"/>
            </a:pPr>
            <a:r>
              <a:rPr lang="en-CA" baseline="0" dirty="0" smtClean="0"/>
              <a:t>When is it going to be done.</a:t>
            </a:r>
          </a:p>
          <a:p>
            <a:pPr marL="228600" indent="-228600">
              <a:buAutoNum type="arabicPeriod"/>
            </a:pPr>
            <a:endParaRPr lang="en-CA" baseline="0" dirty="0" smtClean="0"/>
          </a:p>
          <a:p>
            <a:pPr marL="228600" indent="-228600">
              <a:buNone/>
            </a:pPr>
            <a:r>
              <a:rPr lang="en-CA" baseline="0" dirty="0" smtClean="0"/>
              <a:t>Here we do our best to answer those two questions so they can decide if the project is still worth doing by showing them what it’s going to take.</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13</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That’s it! Create your deck.</a:t>
            </a:r>
          </a:p>
          <a:p>
            <a:r>
              <a:rPr lang="en-CA" dirty="0" smtClean="0"/>
              <a:t>Put it somewhere visible for all too see.</a:t>
            </a:r>
          </a:p>
          <a:p>
            <a:r>
              <a:rPr lang="en-CA" dirty="0" smtClean="0"/>
              <a:t>And update it when things change.</a:t>
            </a:r>
          </a:p>
          <a:p>
            <a:endParaRPr lang="en-CA" dirty="0" smtClean="0"/>
          </a:p>
          <a:p>
            <a:r>
              <a:rPr lang="en-CA" smtClean="0"/>
              <a:t>Good luck!</a:t>
            </a:r>
            <a:endParaRPr lang="en-CA"/>
          </a:p>
        </p:txBody>
      </p:sp>
      <p:sp>
        <p:nvSpPr>
          <p:cNvPr id="4" name="Slide Number Placeholder 3"/>
          <p:cNvSpPr>
            <a:spLocks noGrp="1"/>
          </p:cNvSpPr>
          <p:nvPr>
            <p:ph type="sldNum" sz="quarter" idx="10"/>
          </p:nvPr>
        </p:nvSpPr>
        <p:spPr/>
        <p:txBody>
          <a:bodyPr/>
          <a:lstStyle/>
          <a:p>
            <a:fld id="{95EFCE83-0D6D-418E-84F5-E30F60A7C7AC}" type="slidenum">
              <a:rPr lang="en-CA" smtClean="0"/>
              <a:pPr/>
              <a:t>14</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Project</a:t>
            </a:r>
            <a:r>
              <a:rPr lang="en-CA" baseline="0" dirty="0" smtClean="0"/>
              <a:t> name – pick a cool sounding name for your project</a:t>
            </a:r>
          </a:p>
          <a:p>
            <a:r>
              <a:rPr lang="en-CA" baseline="0" dirty="0" smtClean="0"/>
              <a:t>Sponsors – list your project sponsors here (the people with the money)</a:t>
            </a:r>
          </a:p>
          <a:p>
            <a:endParaRPr lang="en-CA" baseline="0" dirty="0" smtClean="0"/>
          </a:p>
          <a:p>
            <a:r>
              <a:rPr lang="en-CA" baseline="0" dirty="0" smtClean="0"/>
              <a:t>Putting your sponsors name boldly out there for all to see is a great way to get their engagement and attention (necessary for any successful project).</a:t>
            </a:r>
          </a:p>
        </p:txBody>
      </p:sp>
      <p:sp>
        <p:nvSpPr>
          <p:cNvPr id="4" name="Slide Number Placeholder 3"/>
          <p:cNvSpPr>
            <a:spLocks noGrp="1"/>
          </p:cNvSpPr>
          <p:nvPr>
            <p:ph type="sldNum" sz="quarter" idx="10"/>
          </p:nvPr>
        </p:nvSpPr>
        <p:spPr/>
        <p:txBody>
          <a:bodyPr/>
          <a:lstStyle/>
          <a:p>
            <a:fld id="{95EFCE83-0D6D-418E-84F5-E30F60A7C7AC}" type="slidenum">
              <a:rPr lang="en-CA" smtClean="0"/>
              <a:pPr/>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Write down all the reasons why your company would want to spend money on this project in the first place.</a:t>
            </a:r>
          </a:p>
          <a:p>
            <a:r>
              <a:rPr lang="en-CA" dirty="0" smtClean="0"/>
              <a:t>Then pick and highlight the most important one</a:t>
            </a:r>
            <a:r>
              <a:rPr lang="en-CA" baseline="0" dirty="0" smtClean="0"/>
              <a: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If you could walk into a store, and buy the shrink</a:t>
            </a:r>
            <a:r>
              <a:rPr lang="en-CA" baseline="0" dirty="0" smtClean="0"/>
              <a:t> wrapped version of your software, what the design of the box look like and what would it say?</a:t>
            </a:r>
          </a:p>
          <a:p>
            <a:r>
              <a:rPr lang="en-CA" baseline="0" dirty="0" smtClean="0"/>
              <a:t>Point here is to get your team looking at your project through the eyes of your end customer.</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5</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all the big ticket items</a:t>
            </a:r>
            <a:r>
              <a:rPr lang="en-CA" baseline="0" dirty="0" smtClean="0"/>
              <a:t> you are (and are NOT) going to deliver within the scope of this project.</a:t>
            </a:r>
          </a:p>
          <a:p>
            <a:r>
              <a:rPr lang="en-CA" baseline="0" dirty="0" smtClean="0"/>
              <a:t>Before starting your project move all the UNRESOLVED ones to either IN or OUT.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6</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List everyone you are going to have to interact with at some point during the</a:t>
            </a:r>
            <a:r>
              <a:rPr lang="en-CA" baseline="0" dirty="0" smtClean="0"/>
              <a:t> course of your project.</a:t>
            </a:r>
          </a:p>
          <a:p>
            <a:endParaRPr lang="en-CA" baseline="0" dirty="0" smtClean="0"/>
          </a:p>
          <a:p>
            <a:r>
              <a:rPr lang="en-CA" baseline="0" dirty="0" smtClean="0"/>
              <a:t>Goal is to start building relationships with these people and let them know we are coming down the tracks  (before we actually get there).</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7</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about letting people know how</a:t>
            </a:r>
            <a:r>
              <a:rPr lang="en-CA" baseline="0" dirty="0" smtClean="0"/>
              <a:t> we plan on building this thing.</a:t>
            </a:r>
          </a:p>
          <a:p>
            <a:r>
              <a:rPr lang="en-CA" baseline="0" dirty="0" smtClean="0"/>
              <a:t>If there are any tools or libraries assumptions you are making list them here.</a:t>
            </a:r>
          </a:p>
          <a:p>
            <a:r>
              <a:rPr lang="en-CA" baseline="0" dirty="0" smtClean="0"/>
              <a:t>Also if there are areas of the application architecture that are risky highlight those too.</a:t>
            </a:r>
          </a:p>
          <a:p>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8</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your chance to call </a:t>
            </a:r>
            <a:r>
              <a:rPr lang="en-CA" baseline="0" dirty="0" smtClean="0"/>
              <a:t>out any craziness you’ve heard while building the deck, and having a frank conversation with your sponsors and your team about how you are going to handle it.</a:t>
            </a:r>
          </a:p>
          <a:p>
            <a:r>
              <a:rPr lang="en-CA" baseline="0" dirty="0" smtClean="0"/>
              <a:t>This is perhaps on of the most powerful slides in the deck – it’s your chance to ask for whatever you need to be successful and the consequences if you don’t get it.</a:t>
            </a:r>
          </a:p>
          <a:p>
            <a:r>
              <a:rPr lang="en-CA" baseline="0" dirty="0" smtClean="0"/>
              <a:t>Use it!</a:t>
            </a:r>
            <a:endParaRPr lang="en-CA" dirty="0"/>
          </a:p>
        </p:txBody>
      </p:sp>
      <p:sp>
        <p:nvSpPr>
          <p:cNvPr id="4" name="Slide Number Placeholder 3"/>
          <p:cNvSpPr>
            <a:spLocks noGrp="1"/>
          </p:cNvSpPr>
          <p:nvPr>
            <p:ph type="sldNum" sz="quarter" idx="10"/>
          </p:nvPr>
        </p:nvSpPr>
        <p:spPr/>
        <p:txBody>
          <a:bodyPr/>
          <a:lstStyle/>
          <a:p>
            <a:fld id="{95EFCE83-0D6D-418E-84F5-E30F60A7C7AC}" type="slidenum">
              <a:rPr lang="en-CA" smtClean="0"/>
              <a:pPr/>
              <a:t>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Set expectations around who you are going to need and</a:t>
            </a:r>
            <a:r>
              <a:rPr lang="en-CA" baseline="0" dirty="0" smtClean="0"/>
              <a:t> what kind of skills they will need to have to pull this off.</a:t>
            </a:r>
          </a:p>
          <a:p>
            <a:r>
              <a:rPr lang="en-CA" baseline="0" dirty="0" smtClean="0"/>
              <a:t>Use names if specific people are important (i.e. Billy is the only guy who can do X).</a:t>
            </a:r>
          </a:p>
        </p:txBody>
      </p:sp>
      <p:sp>
        <p:nvSpPr>
          <p:cNvPr id="4" name="Slide Number Placeholder 3"/>
          <p:cNvSpPr>
            <a:spLocks noGrp="1"/>
          </p:cNvSpPr>
          <p:nvPr>
            <p:ph type="sldNum" sz="quarter" idx="10"/>
          </p:nvPr>
        </p:nvSpPr>
        <p:spPr/>
        <p:txBody>
          <a:bodyPr/>
          <a:lstStyle/>
          <a:p>
            <a:fld id="{95EFCE83-0D6D-418E-84F5-E30F60A7C7AC}" type="slidenum">
              <a:rPr lang="en-CA" smtClean="0"/>
              <a:pPr/>
              <a:t>10</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noChangeArrowheads="1"/>
          </p:cNvPicPr>
          <p:nvPr userDrawn="1"/>
        </p:nvPicPr>
        <p:blipFill>
          <a:blip r:embed="rId2" cstate="print"/>
          <a:srcRect/>
          <a:stretch>
            <a:fillRect/>
          </a:stretch>
        </p:blipFill>
        <p:spPr bwMode="auto">
          <a:xfrm>
            <a:off x="7848600" y="6311900"/>
            <a:ext cx="1117600" cy="393700"/>
          </a:xfrm>
          <a:prstGeom prst="rect">
            <a:avLst/>
          </a:prstGeom>
          <a:noFill/>
          <a:ln w="12700" cap="flat">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9" name="Picture 8"/>
          <p:cNvPicPr>
            <a:picLocks noChangeAspect="1" noChangeArrowheads="1"/>
          </p:cNvPicPr>
          <p:nvPr userDrawn="1"/>
        </p:nvPicPr>
        <p:blipFill>
          <a:blip r:embed="rId13" cstate="print"/>
          <a:srcRect/>
          <a:stretch>
            <a:fillRect/>
          </a:stretch>
        </p:blipFill>
        <p:spPr bwMode="auto">
          <a:xfrm>
            <a:off x="7848600" y="6311900"/>
            <a:ext cx="1117600" cy="3937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warrior.wordpress.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CA" dirty="0" smtClean="0"/>
              <a:t>The Agile Inception Deck </a:t>
            </a:r>
            <a:endParaRPr lang="en-CA" dirty="0"/>
          </a:p>
        </p:txBody>
      </p:sp>
      <p:sp>
        <p:nvSpPr>
          <p:cNvPr id="5" name="Subtitle 4"/>
          <p:cNvSpPr>
            <a:spLocks noGrp="1"/>
          </p:cNvSpPr>
          <p:nvPr>
            <p:ph type="subTitle" idx="1"/>
          </p:nvPr>
        </p:nvSpPr>
        <p:spPr/>
        <p:txBody>
          <a:bodyPr/>
          <a:lstStyle/>
          <a:p>
            <a:r>
              <a:rPr lang="en-CA" dirty="0" smtClean="0"/>
              <a:t>Template</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A-Team</a:t>
            </a:r>
            <a:endParaRPr lang="en-CA" dirty="0"/>
          </a:p>
        </p:txBody>
      </p:sp>
      <p:graphicFrame>
        <p:nvGraphicFramePr>
          <p:cNvPr id="4" name="Table 3"/>
          <p:cNvGraphicFramePr>
            <a:graphicFrameLocks noGrp="1"/>
          </p:cNvGraphicFramePr>
          <p:nvPr/>
        </p:nvGraphicFramePr>
        <p:xfrm>
          <a:off x="685800" y="1397000"/>
          <a:ext cx="7924800" cy="4135120"/>
        </p:xfrm>
        <a:graphic>
          <a:graphicData uri="http://schemas.openxmlformats.org/drawingml/2006/table">
            <a:tbl>
              <a:tblPr firstRow="1" bandRow="1">
                <a:tableStyleId>{5C22544A-7EE6-4342-B048-85BDC9FD1C3A}</a:tableStyleId>
              </a:tblPr>
              <a:tblGrid>
                <a:gridCol w="609600"/>
                <a:gridCol w="1752600"/>
                <a:gridCol w="5562600"/>
              </a:tblGrid>
              <a:tr h="370840">
                <a:tc>
                  <a:txBody>
                    <a:bodyPr/>
                    <a:lstStyle/>
                    <a:p>
                      <a:r>
                        <a:rPr lang="en-CA" sz="2400" dirty="0" smtClean="0"/>
                        <a:t>#</a:t>
                      </a:r>
                      <a:endParaRPr lang="en-CA" sz="2400" dirty="0"/>
                    </a:p>
                  </a:txBody>
                  <a:tcPr/>
                </a:tc>
                <a:tc>
                  <a:txBody>
                    <a:bodyPr/>
                    <a:lstStyle/>
                    <a:p>
                      <a:r>
                        <a:rPr lang="en-CA" sz="2400" dirty="0" smtClean="0"/>
                        <a:t>Role</a:t>
                      </a:r>
                      <a:endParaRPr lang="en-CA" sz="2400" dirty="0"/>
                    </a:p>
                  </a:txBody>
                  <a:tcPr/>
                </a:tc>
                <a:tc>
                  <a:txBody>
                    <a:bodyPr/>
                    <a:lstStyle/>
                    <a:p>
                      <a:r>
                        <a:rPr lang="en-CA" sz="2400" dirty="0" smtClean="0"/>
                        <a:t>Competencies/Expectations</a:t>
                      </a:r>
                      <a:endParaRPr lang="en-CA" sz="2400" dirty="0"/>
                    </a:p>
                  </a:txBody>
                  <a:tcPr/>
                </a:tc>
              </a:tr>
              <a:tr h="370840">
                <a:tc>
                  <a:txBody>
                    <a:bodyPr/>
                    <a:lstStyle/>
                    <a:p>
                      <a:r>
                        <a:rPr lang="en-CA" dirty="0" smtClean="0"/>
                        <a:t>1</a:t>
                      </a:r>
                      <a:endParaRPr lang="en-CA" dirty="0"/>
                    </a:p>
                  </a:txBody>
                  <a:tcPr/>
                </a:tc>
                <a:tc>
                  <a:txBody>
                    <a:bodyPr/>
                    <a:lstStyle/>
                    <a:p>
                      <a:r>
                        <a:rPr lang="en-CA" dirty="0" smtClean="0"/>
                        <a:t>Analyst</a:t>
                      </a:r>
                      <a:endParaRPr lang="en-CA" dirty="0"/>
                    </a:p>
                  </a:txBody>
                  <a:tcPr/>
                </a:tc>
                <a:tc>
                  <a:txBody>
                    <a:bodyPr/>
                    <a:lstStyle/>
                    <a:p>
                      <a:r>
                        <a:rPr lang="en-CA" dirty="0" smtClean="0"/>
                        <a:t>Comfortable</a:t>
                      </a:r>
                      <a:r>
                        <a:rPr lang="en-CA" baseline="0" dirty="0" smtClean="0"/>
                        <a:t> with just-in-time analysis.</a:t>
                      </a:r>
                    </a:p>
                    <a:p>
                      <a:r>
                        <a:rPr lang="en-CA" baseline="0" dirty="0" smtClean="0"/>
                        <a:t>Likes to test.</a:t>
                      </a:r>
                    </a:p>
                    <a:p>
                      <a:r>
                        <a:rPr lang="en-CA" baseline="0" dirty="0" smtClean="0"/>
                        <a:t>Comfortable with rapid iterative development.</a:t>
                      </a:r>
                      <a:endParaRPr lang="en-CA" dirty="0" smtClean="0"/>
                    </a:p>
                  </a:txBody>
                  <a:tcPr/>
                </a:tc>
              </a:tr>
              <a:tr h="370840">
                <a:tc>
                  <a:txBody>
                    <a:bodyPr/>
                    <a:lstStyle/>
                    <a:p>
                      <a:r>
                        <a:rPr lang="en-CA" dirty="0" smtClean="0"/>
                        <a:t>2</a:t>
                      </a:r>
                      <a:endParaRPr lang="en-CA" dirty="0"/>
                    </a:p>
                  </a:txBody>
                  <a:tcPr/>
                </a:tc>
                <a:tc>
                  <a:txBody>
                    <a:bodyPr/>
                    <a:lstStyle/>
                    <a:p>
                      <a:r>
                        <a:rPr lang="en-CA" dirty="0" smtClean="0"/>
                        <a:t>Developers</a:t>
                      </a:r>
                      <a:endParaRPr lang="en-CA" dirty="0"/>
                    </a:p>
                  </a:txBody>
                  <a:tcPr/>
                </a:tc>
                <a:tc>
                  <a:txBody>
                    <a:bodyPr/>
                    <a:lstStyle/>
                    <a:p>
                      <a:r>
                        <a:rPr lang="en-CA" dirty="0" smtClean="0"/>
                        <a:t>C#, MVC.NET,</a:t>
                      </a:r>
                      <a:r>
                        <a:rPr lang="en-CA" baseline="0" dirty="0" smtClean="0"/>
                        <a:t> </a:t>
                      </a:r>
                      <a:r>
                        <a:rPr lang="en-CA" baseline="0" dirty="0" err="1" smtClean="0"/>
                        <a:t>jQuery</a:t>
                      </a:r>
                      <a:r>
                        <a:rPr lang="en-CA" baseline="0" dirty="0" smtClean="0"/>
                        <a:t>, SQL</a:t>
                      </a:r>
                    </a:p>
                    <a:p>
                      <a:r>
                        <a:rPr lang="en-CA" baseline="0" dirty="0" smtClean="0"/>
                        <a:t>Unit testing, refactoring, TDD, continuous integration</a:t>
                      </a:r>
                      <a:endParaRPr lang="en-CA" dirty="0"/>
                    </a:p>
                  </a:txBody>
                  <a:tcPr/>
                </a:tc>
              </a:tr>
              <a:tr h="370840">
                <a:tc>
                  <a:txBody>
                    <a:bodyPr/>
                    <a:lstStyle/>
                    <a:p>
                      <a:r>
                        <a:rPr lang="en-CA" dirty="0" smtClean="0"/>
                        <a:t>0.5</a:t>
                      </a:r>
                      <a:endParaRPr lang="en-CA" dirty="0"/>
                    </a:p>
                  </a:txBody>
                  <a:tcPr/>
                </a:tc>
                <a:tc>
                  <a:txBody>
                    <a:bodyPr/>
                    <a:lstStyle/>
                    <a:p>
                      <a:r>
                        <a:rPr lang="en-CA" dirty="0" smtClean="0"/>
                        <a:t>Project manager</a:t>
                      </a:r>
                      <a:endParaRPr lang="en-CA" dirty="0"/>
                    </a:p>
                  </a:txBody>
                  <a:tcPr/>
                </a:tc>
                <a:tc>
                  <a:txBody>
                    <a:bodyPr/>
                    <a:lstStyle/>
                    <a:p>
                      <a:r>
                        <a:rPr lang="en-CA" dirty="0" smtClean="0"/>
                        <a:t>Responsible for outward facing</a:t>
                      </a:r>
                      <a:r>
                        <a:rPr lang="en-CA" baseline="0" dirty="0" smtClean="0"/>
                        <a:t> communication</a:t>
                      </a:r>
                    </a:p>
                    <a:p>
                      <a:r>
                        <a:rPr lang="en-CA" baseline="0" dirty="0" smtClean="0"/>
                        <a:t>Status reports, scope, budget, and reporting upwards</a:t>
                      </a:r>
                      <a:endParaRPr lang="en-CA" dirty="0"/>
                    </a:p>
                  </a:txBody>
                  <a:tcPr/>
                </a:tc>
              </a:tr>
              <a:tr h="370840">
                <a:tc>
                  <a:txBody>
                    <a:bodyPr/>
                    <a:lstStyle/>
                    <a:p>
                      <a:endParaRPr lang="en-CA"/>
                    </a:p>
                  </a:txBody>
                  <a:tcPr/>
                </a:tc>
                <a:tc>
                  <a:txBody>
                    <a:bodyPr/>
                    <a:lstStyle/>
                    <a:p>
                      <a:endParaRPr lang="en-CA" dirty="0"/>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a:p>
                  </a:txBody>
                  <a:tcPr/>
                </a:tc>
              </a:tr>
              <a:tr h="370840">
                <a:tc>
                  <a:txBody>
                    <a:bodyPr/>
                    <a:lstStyle/>
                    <a:p>
                      <a:endParaRPr lang="en-CA"/>
                    </a:p>
                  </a:txBody>
                  <a:tcPr/>
                </a:tc>
                <a:tc>
                  <a:txBody>
                    <a:bodyPr/>
                    <a:lstStyle/>
                    <a:p>
                      <a:endParaRPr lang="en-CA"/>
                    </a:p>
                  </a:txBody>
                  <a:tcPr/>
                </a:tc>
                <a:tc>
                  <a:txBody>
                    <a:bodyPr/>
                    <a:lstStyle/>
                    <a:p>
                      <a:endParaRPr lang="en-CA"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big is this thing?</a:t>
            </a:r>
            <a:endParaRPr lang="en-CA" dirty="0"/>
          </a:p>
        </p:txBody>
      </p:sp>
      <p:sp>
        <p:nvSpPr>
          <p:cNvPr id="4" name="Chevron 3"/>
          <p:cNvSpPr/>
          <p:nvPr/>
        </p:nvSpPr>
        <p:spPr>
          <a:xfrm>
            <a:off x="1661311" y="28194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4901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4713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452511" y="25146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7071511" y="13716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661311" y="22098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480066" y="22098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233311" y="22199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2042311" y="28956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3680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349210" y="28956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7" name="TextBox 16"/>
          <p:cNvSpPr txBox="1"/>
          <p:nvPr/>
        </p:nvSpPr>
        <p:spPr>
          <a:xfrm>
            <a:off x="1668050" y="3886200"/>
            <a:ext cx="6098785" cy="584775"/>
          </a:xfrm>
          <a:prstGeom prst="rect">
            <a:avLst/>
          </a:prstGeom>
          <a:noFill/>
        </p:spPr>
        <p:txBody>
          <a:bodyPr wrap="none" rtlCol="0">
            <a:spAutoFit/>
          </a:bodyPr>
          <a:lstStyle/>
          <a:p>
            <a:r>
              <a:rPr lang="en-CA" sz="3200" dirty="0" smtClean="0">
                <a:latin typeface="Calibri Bold" pitchFamily="34" charset="0"/>
                <a:cs typeface="Calibri Bold" pitchFamily="34" charset="0"/>
              </a:rPr>
              <a:t>This is a guess. Not a commitment.</a:t>
            </a:r>
            <a:endParaRPr lang="en-CA" sz="3200" dirty="0">
              <a:latin typeface="Calibri Bold" pitchFamily="34" charset="0"/>
              <a:cs typeface="Calibri Bold" pitchFamily="34" charset="0"/>
            </a:endParaRPr>
          </a:p>
        </p:txBody>
      </p:sp>
      <p:sp>
        <p:nvSpPr>
          <p:cNvPr id="20" name="Freeform 19"/>
          <p:cNvSpPr/>
          <p:nvPr/>
        </p:nvSpPr>
        <p:spPr>
          <a:xfrm>
            <a:off x="2067075" y="4480560"/>
            <a:ext cx="4859020" cy="701040"/>
          </a:xfrm>
          <a:custGeom>
            <a:avLst/>
            <a:gdLst>
              <a:gd name="connsiteX0" fmla="*/ 0 w 4859020"/>
              <a:gd name="connsiteY0" fmla="*/ 0 h 1310640"/>
              <a:gd name="connsiteX1" fmla="*/ 4709160 w 4859020"/>
              <a:gd name="connsiteY1" fmla="*/ 121920 h 1310640"/>
              <a:gd name="connsiteX2" fmla="*/ 899160 w 4859020"/>
              <a:gd name="connsiteY2" fmla="*/ 274320 h 1310640"/>
              <a:gd name="connsiteX3" fmla="*/ 3855720 w 4859020"/>
              <a:gd name="connsiteY3" fmla="*/ 457200 h 1310640"/>
              <a:gd name="connsiteX4" fmla="*/ 1584960 w 4859020"/>
              <a:gd name="connsiteY4" fmla="*/ 609600 h 1310640"/>
              <a:gd name="connsiteX5" fmla="*/ 3002280 w 4859020"/>
              <a:gd name="connsiteY5" fmla="*/ 762000 h 1310640"/>
              <a:gd name="connsiteX6" fmla="*/ 2362200 w 4859020"/>
              <a:gd name="connsiteY6" fmla="*/ 899160 h 1310640"/>
              <a:gd name="connsiteX7" fmla="*/ 2316480 w 4859020"/>
              <a:gd name="connsiteY7" fmla="*/ 1310640 h 13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9020" h="1310640">
                <a:moveTo>
                  <a:pt x="0" y="0"/>
                </a:moveTo>
                <a:lnTo>
                  <a:pt x="4709160" y="121920"/>
                </a:lnTo>
                <a:cubicBezTo>
                  <a:pt x="4859020" y="167640"/>
                  <a:pt x="1041400" y="218440"/>
                  <a:pt x="899160" y="274320"/>
                </a:cubicBezTo>
                <a:cubicBezTo>
                  <a:pt x="756920" y="330200"/>
                  <a:pt x="3741420" y="401320"/>
                  <a:pt x="3855720" y="457200"/>
                </a:cubicBezTo>
                <a:cubicBezTo>
                  <a:pt x="3970020" y="513080"/>
                  <a:pt x="1727200" y="558800"/>
                  <a:pt x="1584960" y="609600"/>
                </a:cubicBezTo>
                <a:cubicBezTo>
                  <a:pt x="1442720" y="660400"/>
                  <a:pt x="2872740" y="713740"/>
                  <a:pt x="3002280" y="762000"/>
                </a:cubicBezTo>
                <a:cubicBezTo>
                  <a:pt x="3131820" y="810260"/>
                  <a:pt x="2476500" y="807720"/>
                  <a:pt x="2362200" y="899160"/>
                </a:cubicBezTo>
                <a:cubicBezTo>
                  <a:pt x="2247900" y="990600"/>
                  <a:pt x="2282190" y="1150620"/>
                  <a:pt x="2316480" y="1310640"/>
                </a:cubicBezTo>
              </a:path>
            </a:pathLst>
          </a:cu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8" name="Picture 1"/>
          <p:cNvPicPr>
            <a:picLocks noChangeAspect="1" noChangeArrowheads="1"/>
          </p:cNvPicPr>
          <p:nvPr/>
        </p:nvPicPr>
        <p:blipFill>
          <a:blip r:embed="rId3" cstate="print"/>
          <a:srcRect/>
          <a:stretch>
            <a:fillRect/>
          </a:stretch>
        </p:blipFill>
        <p:spPr bwMode="auto">
          <a:xfrm>
            <a:off x="431800" y="2741613"/>
            <a:ext cx="1066800" cy="839787"/>
          </a:xfrm>
          <a:prstGeom prst="rect">
            <a:avLst/>
          </a:prstGeom>
          <a:noFill/>
          <a:ln w="12700" cap="flat">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Trade-off sliders</a:t>
            </a:r>
            <a:endParaRPr lang="en-CA" dirty="0"/>
          </a:p>
        </p:txBody>
      </p:sp>
      <p:graphicFrame>
        <p:nvGraphicFramePr>
          <p:cNvPr id="61" name="Table 60"/>
          <p:cNvGraphicFramePr>
            <a:graphicFrameLocks noGrp="1"/>
          </p:cNvGraphicFramePr>
          <p:nvPr/>
        </p:nvGraphicFramePr>
        <p:xfrm>
          <a:off x="457200" y="137160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The classic four</a:t>
                      </a:r>
                      <a:endParaRPr lang="en-CA" sz="2000" dirty="0"/>
                    </a:p>
                  </a:txBody>
                  <a:tcPr anchor="ctr"/>
                </a:tc>
              </a:tr>
              <a:tr h="0">
                <a:tc>
                  <a:txBody>
                    <a:bodyPr/>
                    <a:lstStyle/>
                    <a:p>
                      <a:endParaRPr lang="en-CA"/>
                    </a:p>
                  </a:txBody>
                  <a:tcPr marT="72000" marB="72000" anchor="ctr"/>
                </a:tc>
                <a:tc>
                  <a:txBody>
                    <a:bodyPr/>
                    <a:lstStyle/>
                    <a:p>
                      <a:r>
                        <a:rPr lang="en-CA" sz="2400" dirty="0" smtClean="0"/>
                        <a:t>Feature</a:t>
                      </a:r>
                      <a:r>
                        <a:rPr lang="en-CA" sz="2400" baseline="0" dirty="0" smtClean="0"/>
                        <a:t> completeness (scope)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Stay within budget (budget)</a:t>
                      </a:r>
                      <a:endParaRPr lang="en-CA" sz="2000" dirty="0" smtClean="0"/>
                    </a:p>
                  </a:txBody>
                  <a:tcPr anchor="ctr"/>
                </a:tc>
              </a:tr>
              <a:tr h="377825">
                <a:tc>
                  <a:txBody>
                    <a:bodyPr/>
                    <a:lstStyle/>
                    <a:p>
                      <a:endParaRPr lang="en-CA" sz="2000" dirty="0"/>
                    </a:p>
                  </a:txBody>
                  <a:tcPr anchor="ctr"/>
                </a:tc>
                <a:tc>
                  <a:txBody>
                    <a:bodyPr/>
                    <a:lstStyle/>
                    <a:p>
                      <a:r>
                        <a:rPr lang="en-CA" sz="2400" dirty="0" smtClean="0"/>
                        <a:t>Deliver project on time (time)</a:t>
                      </a:r>
                      <a:endParaRPr lang="en-CA" sz="2000" dirty="0"/>
                    </a:p>
                  </a:txBody>
                  <a:tcPr anchor="ctr"/>
                </a:tc>
              </a:tr>
              <a:tr h="377825">
                <a:tc>
                  <a:txBody>
                    <a:bodyPr/>
                    <a:lstStyle/>
                    <a:p>
                      <a:endParaRPr lang="en-CA" sz="2000" dirty="0"/>
                    </a:p>
                  </a:txBody>
                  <a:tcPr anchor="ctr"/>
                </a:tc>
                <a:tc>
                  <a:txBody>
                    <a:bodyPr/>
                    <a:lstStyle/>
                    <a:p>
                      <a:r>
                        <a:rPr lang="en-CA" sz="2400" dirty="0" smtClean="0"/>
                        <a:t>High quality, low defects (quality)</a:t>
                      </a:r>
                      <a:endParaRPr lang="en-CA" sz="2000" dirty="0"/>
                    </a:p>
                  </a:txBody>
                  <a:tcPr anchor="ctr"/>
                </a:tc>
              </a:tr>
            </a:tbl>
          </a:graphicData>
        </a:graphic>
      </p:graphicFrame>
      <p:grpSp>
        <p:nvGrpSpPr>
          <p:cNvPr id="62" name="Group 29"/>
          <p:cNvGrpSpPr>
            <a:grpSpLocks/>
          </p:cNvGrpSpPr>
          <p:nvPr/>
        </p:nvGrpSpPr>
        <p:grpSpPr bwMode="auto">
          <a:xfrm>
            <a:off x="762000" y="2087563"/>
            <a:ext cx="2489200" cy="274637"/>
            <a:chOff x="1254" y="1536"/>
            <a:chExt cx="1698" cy="173"/>
          </a:xfrm>
        </p:grpSpPr>
        <p:sp>
          <p:nvSpPr>
            <p:cNvPr id="6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64" name="AutoShape 31"/>
            <p:cNvCxnSpPr>
              <a:cxnSpLocks noChangeShapeType="1"/>
              <a:stCxn id="63" idx="3"/>
              <a:endCxn id="6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6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6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6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aphicFrame>
        <p:nvGraphicFramePr>
          <p:cNvPr id="69" name="Table 68"/>
          <p:cNvGraphicFramePr>
            <a:graphicFrameLocks noGrp="1"/>
          </p:cNvGraphicFramePr>
          <p:nvPr/>
        </p:nvGraphicFramePr>
        <p:xfrm>
          <a:off x="457200" y="4157880"/>
          <a:ext cx="8229600" cy="2471520"/>
        </p:xfrm>
        <a:graphic>
          <a:graphicData uri="http://schemas.openxmlformats.org/drawingml/2006/table">
            <a:tbl>
              <a:tblPr firstRow="1" bandRow="1">
                <a:tableStyleId>{5C22544A-7EE6-4342-B048-85BDC9FD1C3A}</a:tableStyleId>
              </a:tblPr>
              <a:tblGrid>
                <a:gridCol w="3048000"/>
                <a:gridCol w="5181600"/>
              </a:tblGrid>
              <a:tr h="377825">
                <a:tc>
                  <a:txBody>
                    <a:bodyPr/>
                    <a:lstStyle/>
                    <a:p>
                      <a:endParaRPr lang="en-CA" dirty="0"/>
                    </a:p>
                  </a:txBody>
                  <a:tcPr anchor="ctr"/>
                </a:tc>
                <a:tc>
                  <a:txBody>
                    <a:bodyPr/>
                    <a:lstStyle/>
                    <a:p>
                      <a:r>
                        <a:rPr lang="en-CA" sz="2800" dirty="0" smtClean="0"/>
                        <a:t>Other</a:t>
                      </a:r>
                      <a:r>
                        <a:rPr lang="en-CA" sz="2800" baseline="0" dirty="0" smtClean="0"/>
                        <a:t> important things</a:t>
                      </a:r>
                      <a:endParaRPr lang="en-CA" sz="2000" dirty="0"/>
                    </a:p>
                  </a:txBody>
                  <a:tcPr anchor="ctr"/>
                </a:tc>
              </a:tr>
              <a:tr h="0">
                <a:tc>
                  <a:txBody>
                    <a:bodyPr/>
                    <a:lstStyle/>
                    <a:p>
                      <a:endParaRPr lang="en-CA"/>
                    </a:p>
                  </a:txBody>
                  <a:tcPr marT="72000" marB="72000" anchor="ctr"/>
                </a:tc>
                <a:tc>
                  <a:txBody>
                    <a:bodyPr/>
                    <a:lstStyle/>
                    <a:p>
                      <a:r>
                        <a:rPr lang="en-CA" sz="2400" dirty="0" smtClean="0"/>
                        <a:t>Ease of use</a:t>
                      </a:r>
                      <a:endParaRPr lang="en-CA" sz="2400" dirty="0"/>
                    </a:p>
                  </a:txBody>
                  <a:tcPr marT="108000" marB="108000" anchor="ctr"/>
                </a:tc>
              </a:tr>
              <a:tr h="377825">
                <a:tc>
                  <a:txBody>
                    <a:bodyPr/>
                    <a:lstStyle/>
                    <a:p>
                      <a:endParaRPr lang="en-CA"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400" dirty="0" smtClean="0"/>
                        <a:t>Don’t make me think!</a:t>
                      </a:r>
                      <a:endParaRPr lang="en-CA" sz="2000" dirty="0" smtClean="0"/>
                    </a:p>
                  </a:txBody>
                  <a:tcPr anchor="ctr"/>
                </a:tc>
              </a:tr>
              <a:tr h="377825">
                <a:tc>
                  <a:txBody>
                    <a:bodyPr/>
                    <a:lstStyle/>
                    <a:p>
                      <a:endParaRPr lang="en-CA" sz="2000" dirty="0"/>
                    </a:p>
                  </a:txBody>
                  <a:tcPr anchor="ctr"/>
                </a:tc>
                <a:tc>
                  <a:txBody>
                    <a:bodyPr/>
                    <a:lstStyle/>
                    <a:p>
                      <a:r>
                        <a:rPr lang="en-CA" sz="2400" dirty="0" smtClean="0"/>
                        <a:t>Detailed</a:t>
                      </a:r>
                      <a:r>
                        <a:rPr lang="en-CA" sz="2400" baseline="0" dirty="0" smtClean="0"/>
                        <a:t> audits (log everything)</a:t>
                      </a:r>
                      <a:endParaRPr lang="en-CA" sz="2000" dirty="0"/>
                    </a:p>
                  </a:txBody>
                  <a:tcPr anchor="ctr"/>
                </a:tc>
              </a:tr>
              <a:tr h="377825">
                <a:tc>
                  <a:txBody>
                    <a:bodyPr/>
                    <a:lstStyle/>
                    <a:p>
                      <a:endParaRPr lang="en-CA" sz="2000" dirty="0"/>
                    </a:p>
                  </a:txBody>
                  <a:tcPr anchor="ctr"/>
                </a:tc>
                <a:tc>
                  <a:txBody>
                    <a:bodyPr/>
                    <a:lstStyle/>
                    <a:p>
                      <a:r>
                        <a:rPr lang="en-CA" sz="2400" dirty="0" smtClean="0"/>
                        <a:t>&lt;insert yours&gt;</a:t>
                      </a:r>
                      <a:endParaRPr lang="en-CA" sz="2000" dirty="0"/>
                    </a:p>
                  </a:txBody>
                  <a:tcPr anchor="ctr"/>
                </a:tc>
              </a:tr>
            </a:tbl>
          </a:graphicData>
        </a:graphic>
      </p:graphicFrame>
      <p:grpSp>
        <p:nvGrpSpPr>
          <p:cNvPr id="70" name="Group 29"/>
          <p:cNvGrpSpPr>
            <a:grpSpLocks/>
          </p:cNvGrpSpPr>
          <p:nvPr/>
        </p:nvGrpSpPr>
        <p:grpSpPr bwMode="auto">
          <a:xfrm>
            <a:off x="762000" y="2590800"/>
            <a:ext cx="2489200" cy="274637"/>
            <a:chOff x="1254" y="1536"/>
            <a:chExt cx="1698" cy="173"/>
          </a:xfrm>
        </p:grpSpPr>
        <p:sp>
          <p:nvSpPr>
            <p:cNvPr id="71"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2" name="AutoShape 31"/>
            <p:cNvCxnSpPr>
              <a:cxnSpLocks noChangeShapeType="1"/>
              <a:stCxn id="71" idx="3"/>
              <a:endCxn id="73"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73"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74"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5"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76"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77" name="Group 29"/>
          <p:cNvGrpSpPr>
            <a:grpSpLocks/>
          </p:cNvGrpSpPr>
          <p:nvPr/>
        </p:nvGrpSpPr>
        <p:grpSpPr bwMode="auto">
          <a:xfrm>
            <a:off x="762000" y="3048000"/>
            <a:ext cx="2489200" cy="274637"/>
            <a:chOff x="1254" y="1536"/>
            <a:chExt cx="1698" cy="173"/>
          </a:xfrm>
        </p:grpSpPr>
        <p:sp>
          <p:nvSpPr>
            <p:cNvPr id="78"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79" name="AutoShape 31"/>
            <p:cNvCxnSpPr>
              <a:cxnSpLocks noChangeShapeType="1"/>
              <a:stCxn id="78" idx="3"/>
              <a:endCxn id="80"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0"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1"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2"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3"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84" name="Group 29"/>
          <p:cNvGrpSpPr>
            <a:grpSpLocks/>
          </p:cNvGrpSpPr>
          <p:nvPr/>
        </p:nvGrpSpPr>
        <p:grpSpPr bwMode="auto">
          <a:xfrm>
            <a:off x="762000" y="3505200"/>
            <a:ext cx="2489200" cy="274637"/>
            <a:chOff x="1254" y="1536"/>
            <a:chExt cx="1698" cy="173"/>
          </a:xfrm>
        </p:grpSpPr>
        <p:sp>
          <p:nvSpPr>
            <p:cNvPr id="85"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86" name="AutoShape 31"/>
            <p:cNvCxnSpPr>
              <a:cxnSpLocks noChangeShapeType="1"/>
              <a:stCxn id="85" idx="3"/>
              <a:endCxn id="87"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87"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88"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89"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0"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1" name="Group 29"/>
          <p:cNvGrpSpPr>
            <a:grpSpLocks/>
          </p:cNvGrpSpPr>
          <p:nvPr/>
        </p:nvGrpSpPr>
        <p:grpSpPr bwMode="auto">
          <a:xfrm>
            <a:off x="762000" y="4784726"/>
            <a:ext cx="2489200" cy="274637"/>
            <a:chOff x="1254" y="1536"/>
            <a:chExt cx="1698" cy="173"/>
          </a:xfrm>
        </p:grpSpPr>
        <p:sp>
          <p:nvSpPr>
            <p:cNvPr id="92"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93" name="AutoShape 31"/>
            <p:cNvCxnSpPr>
              <a:cxnSpLocks noChangeShapeType="1"/>
              <a:stCxn id="92" idx="3"/>
              <a:endCxn id="94"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94"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95"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6"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97"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98" name="Group 29"/>
          <p:cNvGrpSpPr>
            <a:grpSpLocks/>
          </p:cNvGrpSpPr>
          <p:nvPr/>
        </p:nvGrpSpPr>
        <p:grpSpPr bwMode="auto">
          <a:xfrm>
            <a:off x="762000" y="5287963"/>
            <a:ext cx="2489200" cy="274637"/>
            <a:chOff x="1254" y="1536"/>
            <a:chExt cx="1698" cy="173"/>
          </a:xfrm>
        </p:grpSpPr>
        <p:sp>
          <p:nvSpPr>
            <p:cNvPr id="99"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0" name="AutoShape 31"/>
            <p:cNvCxnSpPr>
              <a:cxnSpLocks noChangeShapeType="1"/>
              <a:stCxn id="99" idx="3"/>
              <a:endCxn id="101"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1"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2"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3"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04"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05" name="Group 29"/>
          <p:cNvGrpSpPr>
            <a:grpSpLocks/>
          </p:cNvGrpSpPr>
          <p:nvPr/>
        </p:nvGrpSpPr>
        <p:grpSpPr bwMode="auto">
          <a:xfrm>
            <a:off x="762000" y="5745163"/>
            <a:ext cx="2489200" cy="274637"/>
            <a:chOff x="1254" y="1536"/>
            <a:chExt cx="1698" cy="173"/>
          </a:xfrm>
        </p:grpSpPr>
        <p:sp>
          <p:nvSpPr>
            <p:cNvPr id="106"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07" name="AutoShape 31"/>
            <p:cNvCxnSpPr>
              <a:cxnSpLocks noChangeShapeType="1"/>
              <a:stCxn id="106" idx="3"/>
              <a:endCxn id="108"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08"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09"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0"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1"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grpSp>
        <p:nvGrpSpPr>
          <p:cNvPr id="112" name="Group 29"/>
          <p:cNvGrpSpPr>
            <a:grpSpLocks/>
          </p:cNvGrpSpPr>
          <p:nvPr/>
        </p:nvGrpSpPr>
        <p:grpSpPr bwMode="auto">
          <a:xfrm>
            <a:off x="762000" y="6202363"/>
            <a:ext cx="2489200" cy="274637"/>
            <a:chOff x="1254" y="1536"/>
            <a:chExt cx="1698" cy="173"/>
          </a:xfrm>
        </p:grpSpPr>
        <p:sp>
          <p:nvSpPr>
            <p:cNvPr id="113" name="Text Box 30"/>
            <p:cNvSpPr txBox="1">
              <a:spLocks noChangeArrowheads="1"/>
            </p:cNvSpPr>
            <p:nvPr/>
          </p:nvSpPr>
          <p:spPr bwMode="auto">
            <a:xfrm>
              <a:off x="1254" y="1536"/>
              <a:ext cx="234" cy="173"/>
            </a:xfrm>
            <a:prstGeom prst="rect">
              <a:avLst/>
            </a:prstGeom>
            <a:noFill/>
            <a:ln w="12700">
              <a:noFill/>
              <a:miter lim="800000"/>
              <a:headEnd/>
              <a:tailEnd/>
            </a:ln>
            <a:effectLst/>
          </p:spPr>
          <p:txBody>
            <a:bodyPr wrap="none" lIns="0" tIns="0" rIns="0" bIns="0">
              <a:spAutoFit/>
            </a:bodyPr>
            <a:lstStyle/>
            <a:p>
              <a:pPr algn="r">
                <a:spcAft>
                  <a:spcPct val="50000"/>
                </a:spcAft>
                <a:buClr>
                  <a:schemeClr val="accent1"/>
                </a:buClr>
                <a:buSzPct val="100000"/>
                <a:buFont typeface="Wingdings" pitchFamily="2" charset="2"/>
                <a:buNone/>
              </a:pPr>
              <a:r>
                <a:rPr lang="en-AU" b="1"/>
                <a:t>ON</a:t>
              </a:r>
            </a:p>
          </p:txBody>
        </p:sp>
        <p:cxnSp>
          <p:nvCxnSpPr>
            <p:cNvPr id="114" name="AutoShape 31"/>
            <p:cNvCxnSpPr>
              <a:cxnSpLocks noChangeShapeType="1"/>
              <a:stCxn id="113" idx="3"/>
              <a:endCxn id="115" idx="1"/>
            </p:cNvCxnSpPr>
            <p:nvPr/>
          </p:nvCxnSpPr>
          <p:spPr bwMode="auto">
            <a:xfrm>
              <a:off x="1488" y="1623"/>
              <a:ext cx="1152" cy="0"/>
            </a:xfrm>
            <a:prstGeom prst="straightConnector1">
              <a:avLst/>
            </a:prstGeom>
            <a:noFill/>
            <a:ln w="38100">
              <a:solidFill>
                <a:schemeClr val="tx1"/>
              </a:solidFill>
              <a:round/>
              <a:headEnd type="triangle" w="med" len="med"/>
              <a:tailEnd type="triangle" w="med" len="med"/>
            </a:ln>
            <a:effectLst/>
          </p:spPr>
        </p:cxnSp>
        <p:sp>
          <p:nvSpPr>
            <p:cNvPr id="115" name="Text Box 32"/>
            <p:cNvSpPr txBox="1">
              <a:spLocks noChangeArrowheads="1"/>
            </p:cNvSpPr>
            <p:nvPr/>
          </p:nvSpPr>
          <p:spPr bwMode="auto">
            <a:xfrm>
              <a:off x="2640" y="1536"/>
              <a:ext cx="312" cy="173"/>
            </a:xfrm>
            <a:prstGeom prst="rect">
              <a:avLst/>
            </a:prstGeom>
            <a:noFill/>
            <a:ln w="12700">
              <a:noFill/>
              <a:miter lim="800000"/>
              <a:headEnd/>
              <a:tailEnd/>
            </a:ln>
            <a:effectLst/>
          </p:spPr>
          <p:txBody>
            <a:bodyPr wrap="none" lIns="0" tIns="0" rIns="0" bIns="0">
              <a:spAutoFit/>
            </a:bodyPr>
            <a:lstStyle/>
            <a:p>
              <a:pPr>
                <a:spcAft>
                  <a:spcPct val="50000"/>
                </a:spcAft>
                <a:buClr>
                  <a:schemeClr val="accent1"/>
                </a:buClr>
                <a:buSzPct val="100000"/>
                <a:buFont typeface="Wingdings" pitchFamily="2" charset="2"/>
                <a:buNone/>
              </a:pPr>
              <a:r>
                <a:rPr lang="en-AU" b="1"/>
                <a:t>OFF</a:t>
              </a:r>
            </a:p>
          </p:txBody>
        </p:sp>
        <p:sp>
          <p:nvSpPr>
            <p:cNvPr id="116" name="Line 33"/>
            <p:cNvSpPr>
              <a:spLocks noChangeShapeType="1"/>
            </p:cNvSpPr>
            <p:nvPr/>
          </p:nvSpPr>
          <p:spPr bwMode="auto">
            <a:xfrm>
              <a:off x="206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7" name="Line 34"/>
            <p:cNvSpPr>
              <a:spLocks noChangeShapeType="1"/>
            </p:cNvSpPr>
            <p:nvPr/>
          </p:nvSpPr>
          <p:spPr bwMode="auto">
            <a:xfrm>
              <a:off x="1824" y="1536"/>
              <a:ext cx="0" cy="173"/>
            </a:xfrm>
            <a:prstGeom prst="line">
              <a:avLst/>
            </a:prstGeom>
            <a:noFill/>
            <a:ln w="12700">
              <a:solidFill>
                <a:schemeClr val="tx1"/>
              </a:solidFill>
              <a:round/>
              <a:headEnd/>
              <a:tailEnd/>
            </a:ln>
            <a:effectLst/>
          </p:spPr>
          <p:txBody>
            <a:bodyPr lIns="0" tIns="0" rIns="0" bIns="0"/>
            <a:lstStyle/>
            <a:p>
              <a:endParaRPr lang="en-CA"/>
            </a:p>
          </p:txBody>
        </p:sp>
        <p:sp>
          <p:nvSpPr>
            <p:cNvPr id="118" name="Line 35"/>
            <p:cNvSpPr>
              <a:spLocks noChangeShapeType="1"/>
            </p:cNvSpPr>
            <p:nvPr/>
          </p:nvSpPr>
          <p:spPr bwMode="auto">
            <a:xfrm>
              <a:off x="2304" y="1536"/>
              <a:ext cx="0" cy="173"/>
            </a:xfrm>
            <a:prstGeom prst="line">
              <a:avLst/>
            </a:prstGeom>
            <a:noFill/>
            <a:ln w="12700">
              <a:solidFill>
                <a:schemeClr val="tx1"/>
              </a:solidFill>
              <a:round/>
              <a:headEnd/>
              <a:tailEnd/>
            </a:ln>
            <a:effectLst/>
          </p:spPr>
          <p:txBody>
            <a:bodyPr lIns="0" tIns="0" rIns="0" bIns="0"/>
            <a:lstStyle/>
            <a:p>
              <a:endParaRPr lang="en-CA"/>
            </a:p>
          </p:txBody>
        </p:sp>
      </p:grpSp>
      <p:sp>
        <p:nvSpPr>
          <p:cNvPr id="120" name="Oval 119"/>
          <p:cNvSpPr/>
          <p:nvPr/>
        </p:nvSpPr>
        <p:spPr>
          <a:xfrm>
            <a:off x="2362200" y="1981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1" name="Oval 120"/>
          <p:cNvSpPr/>
          <p:nvPr/>
        </p:nvSpPr>
        <p:spPr>
          <a:xfrm>
            <a:off x="1219200" y="2514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p:cNvSpPr/>
          <p:nvPr/>
        </p:nvSpPr>
        <p:spPr>
          <a:xfrm>
            <a:off x="1828800" y="2895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3" name="Oval 122"/>
          <p:cNvSpPr/>
          <p:nvPr/>
        </p:nvSpPr>
        <p:spPr>
          <a:xfrm>
            <a:off x="1447800" y="3429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4" name="Oval 123"/>
          <p:cNvSpPr/>
          <p:nvPr/>
        </p:nvSpPr>
        <p:spPr>
          <a:xfrm>
            <a:off x="1295400" y="46482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Oval 124"/>
          <p:cNvSpPr/>
          <p:nvPr/>
        </p:nvSpPr>
        <p:spPr>
          <a:xfrm>
            <a:off x="2057400" y="51816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6" name="Oval 125"/>
          <p:cNvSpPr/>
          <p:nvPr/>
        </p:nvSpPr>
        <p:spPr>
          <a:xfrm>
            <a:off x="1600200" y="56388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7" name="Oval 126"/>
          <p:cNvSpPr/>
          <p:nvPr/>
        </p:nvSpPr>
        <p:spPr>
          <a:xfrm>
            <a:off x="2209800" y="6096000"/>
            <a:ext cx="228600" cy="457200"/>
          </a:xfrm>
          <a:prstGeom prst="ellipse">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first release</a:t>
            </a:r>
            <a:endParaRPr lang="en-CA" dirty="0"/>
          </a:p>
        </p:txBody>
      </p:sp>
      <p:sp>
        <p:nvSpPr>
          <p:cNvPr id="4" name="Chevron 3"/>
          <p:cNvSpPr/>
          <p:nvPr/>
        </p:nvSpPr>
        <p:spPr>
          <a:xfrm>
            <a:off x="1438276" y="3276600"/>
            <a:ext cx="6172200" cy="6858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Pentagon 4"/>
          <p:cNvSpPr/>
          <p:nvPr/>
        </p:nvSpPr>
        <p:spPr>
          <a:xfrm rot="5400000">
            <a:off x="32670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Pentagon 6"/>
          <p:cNvSpPr/>
          <p:nvPr/>
        </p:nvSpPr>
        <p:spPr>
          <a:xfrm rot="5400000">
            <a:off x="52482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Pentagon 8"/>
          <p:cNvSpPr/>
          <p:nvPr/>
        </p:nvSpPr>
        <p:spPr>
          <a:xfrm rot="5400000">
            <a:off x="7229476" y="2971800"/>
            <a:ext cx="838200" cy="228600"/>
          </a:xfrm>
          <a:prstGeom prst="homePlat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6848476" y="1828800"/>
            <a:ext cx="1691489" cy="707886"/>
          </a:xfrm>
          <a:prstGeom prst="rect">
            <a:avLst/>
          </a:prstGeom>
          <a:noFill/>
        </p:spPr>
        <p:txBody>
          <a:bodyPr wrap="none" rtlCol="0">
            <a:spAutoFit/>
          </a:bodyPr>
          <a:lstStyle/>
          <a:p>
            <a:r>
              <a:rPr lang="en-CA" sz="4000" b="1" dirty="0" smtClean="0"/>
              <a:t>Ship it!</a:t>
            </a:r>
            <a:endParaRPr lang="en-CA" sz="4000" b="1" dirty="0"/>
          </a:p>
        </p:txBody>
      </p:sp>
      <p:sp>
        <p:nvSpPr>
          <p:cNvPr id="11" name="TextBox 10"/>
          <p:cNvSpPr txBox="1"/>
          <p:nvPr/>
        </p:nvSpPr>
        <p:spPr>
          <a:xfrm>
            <a:off x="1438276" y="2667000"/>
            <a:ext cx="2057743" cy="523220"/>
          </a:xfrm>
          <a:prstGeom prst="rect">
            <a:avLst/>
          </a:prstGeom>
          <a:noFill/>
        </p:spPr>
        <p:txBody>
          <a:bodyPr wrap="none" rtlCol="0">
            <a:spAutoFit/>
          </a:bodyPr>
          <a:lstStyle/>
          <a:p>
            <a:r>
              <a:rPr lang="en-CA" sz="2800" dirty="0" smtClean="0"/>
              <a:t>Construction</a:t>
            </a:r>
            <a:endParaRPr lang="en-CA" sz="2800" dirty="0"/>
          </a:p>
        </p:txBody>
      </p:sp>
      <p:sp>
        <p:nvSpPr>
          <p:cNvPr id="12" name="TextBox 11"/>
          <p:cNvSpPr txBox="1"/>
          <p:nvPr/>
        </p:nvSpPr>
        <p:spPr>
          <a:xfrm>
            <a:off x="4257031" y="2667000"/>
            <a:ext cx="762645" cy="523220"/>
          </a:xfrm>
          <a:prstGeom prst="rect">
            <a:avLst/>
          </a:prstGeom>
          <a:noFill/>
        </p:spPr>
        <p:txBody>
          <a:bodyPr wrap="none" rtlCol="0">
            <a:spAutoFit/>
          </a:bodyPr>
          <a:lstStyle/>
          <a:p>
            <a:r>
              <a:rPr lang="en-CA" sz="2800" dirty="0" smtClean="0"/>
              <a:t>UAT</a:t>
            </a:r>
            <a:endParaRPr lang="en-CA" sz="2800" dirty="0"/>
          </a:p>
        </p:txBody>
      </p:sp>
      <p:sp>
        <p:nvSpPr>
          <p:cNvPr id="13" name="TextBox 12"/>
          <p:cNvSpPr txBox="1"/>
          <p:nvPr/>
        </p:nvSpPr>
        <p:spPr>
          <a:xfrm>
            <a:off x="6010276" y="2677180"/>
            <a:ext cx="1336456" cy="523220"/>
          </a:xfrm>
          <a:prstGeom prst="rect">
            <a:avLst/>
          </a:prstGeom>
          <a:noFill/>
        </p:spPr>
        <p:txBody>
          <a:bodyPr wrap="none" rtlCol="0">
            <a:spAutoFit/>
          </a:bodyPr>
          <a:lstStyle/>
          <a:p>
            <a:r>
              <a:rPr lang="en-CA" sz="2800" dirty="0" smtClean="0"/>
              <a:t>Training</a:t>
            </a:r>
            <a:endParaRPr lang="en-CA" sz="2800" dirty="0"/>
          </a:p>
        </p:txBody>
      </p:sp>
      <p:sp>
        <p:nvSpPr>
          <p:cNvPr id="14" name="TextBox 13"/>
          <p:cNvSpPr txBox="1"/>
          <p:nvPr/>
        </p:nvSpPr>
        <p:spPr>
          <a:xfrm>
            <a:off x="1819276" y="3352800"/>
            <a:ext cx="1659300" cy="523220"/>
          </a:xfrm>
          <a:prstGeom prst="rect">
            <a:avLst/>
          </a:prstGeom>
          <a:noFill/>
        </p:spPr>
        <p:txBody>
          <a:bodyPr wrap="none" rtlCol="0">
            <a:spAutoFit/>
          </a:bodyPr>
          <a:lstStyle/>
          <a:p>
            <a:r>
              <a:rPr lang="en-CA" sz="2800" dirty="0" smtClean="0">
                <a:solidFill>
                  <a:schemeClr val="bg1"/>
                </a:solidFill>
              </a:rPr>
              <a:t>~3months</a:t>
            </a:r>
            <a:endParaRPr lang="en-CA" sz="2800" dirty="0">
              <a:solidFill>
                <a:schemeClr val="bg1"/>
              </a:solidFill>
            </a:endParaRPr>
          </a:p>
        </p:txBody>
      </p:sp>
      <p:sp>
        <p:nvSpPr>
          <p:cNvPr id="15" name="TextBox 14"/>
          <p:cNvSpPr txBox="1"/>
          <p:nvPr/>
        </p:nvSpPr>
        <p:spPr>
          <a:xfrm>
            <a:off x="41449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6" name="TextBox 15"/>
          <p:cNvSpPr txBox="1"/>
          <p:nvPr/>
        </p:nvSpPr>
        <p:spPr>
          <a:xfrm>
            <a:off x="6126175" y="3352800"/>
            <a:ext cx="950901" cy="523220"/>
          </a:xfrm>
          <a:prstGeom prst="rect">
            <a:avLst/>
          </a:prstGeom>
          <a:noFill/>
        </p:spPr>
        <p:txBody>
          <a:bodyPr wrap="none" rtlCol="0">
            <a:spAutoFit/>
          </a:bodyPr>
          <a:lstStyle/>
          <a:p>
            <a:r>
              <a:rPr lang="en-CA" sz="2800" dirty="0" smtClean="0">
                <a:solidFill>
                  <a:schemeClr val="bg1"/>
                </a:solidFill>
              </a:rPr>
              <a:t> 1 wk</a:t>
            </a:r>
            <a:endParaRPr lang="en-CA" sz="2800" dirty="0">
              <a:solidFill>
                <a:schemeClr val="bg1"/>
              </a:solidFill>
            </a:endParaRPr>
          </a:p>
        </p:txBody>
      </p:sp>
      <p:sp>
        <p:nvSpPr>
          <p:cNvPr id="18" name="TextBox 17"/>
          <p:cNvSpPr txBox="1"/>
          <p:nvPr/>
        </p:nvSpPr>
        <p:spPr>
          <a:xfrm>
            <a:off x="1383190" y="4114800"/>
            <a:ext cx="6313010" cy="707886"/>
          </a:xfrm>
          <a:prstGeom prst="rect">
            <a:avLst/>
          </a:prstGeom>
          <a:noFill/>
        </p:spPr>
        <p:txBody>
          <a:bodyPr wrap="none" rtlCol="0">
            <a:spAutoFit/>
          </a:bodyPr>
          <a:lstStyle/>
          <a:p>
            <a:r>
              <a:rPr lang="en-CA" sz="4000" dirty="0" smtClean="0">
                <a:latin typeface="Calibri Bold" pitchFamily="34" charset="0"/>
                <a:cs typeface="Calibri Bold" pitchFamily="34" charset="0"/>
              </a:rPr>
              <a:t>3 people, 3 ½ months, $250K</a:t>
            </a:r>
            <a:endParaRPr lang="en-CA" sz="4000" dirty="0">
              <a:latin typeface="Calibri Bold" pitchFamily="34" charset="0"/>
              <a:cs typeface="Calibri Bold" pitchFamily="34" charset="0"/>
            </a:endParaRPr>
          </a:p>
        </p:txBody>
      </p:sp>
      <p:pic>
        <p:nvPicPr>
          <p:cNvPr id="17" name="Picture 1"/>
          <p:cNvPicPr>
            <a:picLocks noChangeAspect="1" noChangeArrowheads="1"/>
          </p:cNvPicPr>
          <p:nvPr/>
        </p:nvPicPr>
        <p:blipFill>
          <a:blip r:embed="rId3" cstate="print"/>
          <a:srcRect/>
          <a:stretch>
            <a:fillRect/>
          </a:stretch>
        </p:blipFill>
        <p:spPr bwMode="auto">
          <a:xfrm>
            <a:off x="228600" y="3198813"/>
            <a:ext cx="1066800" cy="839787"/>
          </a:xfrm>
          <a:prstGeom prst="rect">
            <a:avLst/>
          </a:prstGeom>
          <a:noFill/>
          <a:ln w="12700" cap="flat">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Learn more</a:t>
            </a:r>
            <a:endParaRPr lang="en-CA" dirty="0"/>
          </a:p>
        </p:txBody>
      </p:sp>
      <p:sp>
        <p:nvSpPr>
          <p:cNvPr id="3" name="Content Placeholder 2"/>
          <p:cNvSpPr>
            <a:spLocks noGrp="1"/>
          </p:cNvSpPr>
          <p:nvPr>
            <p:ph idx="1"/>
          </p:nvPr>
        </p:nvSpPr>
        <p:spPr/>
        <p:txBody>
          <a:bodyPr/>
          <a:lstStyle/>
          <a:p>
            <a:r>
              <a:rPr lang="en-CA" dirty="0" smtClean="0">
                <a:hlinkClick r:id="rId3"/>
              </a:rPr>
              <a:t>http://agilewarrior.wordpress.com</a:t>
            </a:r>
            <a:endParaRPr lang="en-CA" dirty="0" smtClean="0"/>
          </a:p>
          <a:p>
            <a:r>
              <a:rPr lang="en-CA" dirty="0" smtClean="0"/>
              <a:t>Buy the book!</a:t>
            </a:r>
          </a:p>
          <a:p>
            <a:endParaRPr lang="en-CA" dirty="0" smtClean="0"/>
          </a:p>
          <a:p>
            <a:r>
              <a:rPr lang="en-CA" dirty="0" smtClean="0"/>
              <a:t>Twitter:</a:t>
            </a:r>
          </a:p>
          <a:p>
            <a:pPr lvl="1"/>
            <a:r>
              <a:rPr lang="en-CA" dirty="0" smtClean="0"/>
              <a:t>@</a:t>
            </a:r>
            <a:r>
              <a:rPr lang="en-CA" dirty="0" err="1" smtClean="0"/>
              <a:t>jrasmusson</a:t>
            </a:r>
            <a:endParaRPr lang="en-CA" dirty="0"/>
          </a:p>
        </p:txBody>
      </p:sp>
      <p:pic>
        <p:nvPicPr>
          <p:cNvPr id="4" name="Picture 3"/>
          <p:cNvPicPr>
            <a:picLocks noChangeAspect="1" noChangeArrowheads="1"/>
          </p:cNvPicPr>
          <p:nvPr/>
        </p:nvPicPr>
        <p:blipFill>
          <a:blip r:embed="rId4" cstate="print"/>
          <a:srcRect/>
          <a:stretch>
            <a:fillRect/>
          </a:stretch>
        </p:blipFill>
        <p:spPr bwMode="auto">
          <a:xfrm>
            <a:off x="4343400" y="2451100"/>
            <a:ext cx="2946400" cy="3797300"/>
          </a:xfrm>
          <a:prstGeom prst="rect">
            <a:avLst/>
          </a:prstGeom>
          <a:noFill/>
          <a:ln w="12700" cap="flat">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CA" dirty="0" smtClean="0"/>
              <a:t>&lt;Your project name&gt;</a:t>
            </a:r>
            <a:endParaRPr lang="en-CA" dirty="0"/>
          </a:p>
        </p:txBody>
      </p:sp>
      <p:sp>
        <p:nvSpPr>
          <p:cNvPr id="3" name="Subtitle 2"/>
          <p:cNvSpPr>
            <a:spLocks noGrp="1"/>
          </p:cNvSpPr>
          <p:nvPr>
            <p:ph type="subTitle" idx="1"/>
          </p:nvPr>
        </p:nvSpPr>
        <p:spPr/>
        <p:txBody>
          <a:bodyPr/>
          <a:lstStyle/>
          <a:p>
            <a:r>
              <a:rPr lang="en-CA" dirty="0" smtClean="0"/>
              <a:t>&lt;Your sponsors&gt;</a:t>
            </a:r>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are we here?</a:t>
            </a:r>
            <a:endParaRPr lang="en-CA" dirty="0"/>
          </a:p>
        </p:txBody>
      </p:sp>
      <p:sp>
        <p:nvSpPr>
          <p:cNvPr id="3" name="Content Placeholder 2"/>
          <p:cNvSpPr>
            <a:spLocks noGrp="1"/>
          </p:cNvSpPr>
          <p:nvPr>
            <p:ph idx="1"/>
          </p:nvPr>
        </p:nvSpPr>
        <p:spPr/>
        <p:txBody>
          <a:bodyPr/>
          <a:lstStyle/>
          <a:p>
            <a:r>
              <a:rPr lang="en-CA" dirty="0" smtClean="0"/>
              <a:t>Important reason #1</a:t>
            </a:r>
          </a:p>
          <a:p>
            <a:r>
              <a:rPr lang="en-CA" dirty="0" smtClean="0"/>
              <a:t>Important reason #2</a:t>
            </a:r>
          </a:p>
          <a:p>
            <a:r>
              <a:rPr lang="en-CA" dirty="0" smtClean="0"/>
              <a:t>Important reason #3</a:t>
            </a:r>
          </a:p>
        </p:txBody>
      </p:sp>
      <p:sp>
        <p:nvSpPr>
          <p:cNvPr id="4" name="TextBox 3"/>
          <p:cNvSpPr txBox="1"/>
          <p:nvPr/>
        </p:nvSpPr>
        <p:spPr>
          <a:xfrm>
            <a:off x="1447800" y="4800600"/>
            <a:ext cx="6496522" cy="646331"/>
          </a:xfrm>
          <a:prstGeom prst="rect">
            <a:avLst/>
          </a:prstGeom>
          <a:noFill/>
        </p:spPr>
        <p:txBody>
          <a:bodyPr wrap="none" rtlCol="0">
            <a:spAutoFit/>
          </a:bodyPr>
          <a:lstStyle/>
          <a:p>
            <a:r>
              <a:rPr lang="en-CA" sz="3600" dirty="0" smtClean="0"/>
              <a:t>&lt;#1 reason for doing this project&gt;</a:t>
            </a:r>
            <a:endParaRPr lang="en-CA" sz="3600" dirty="0"/>
          </a:p>
        </p:txBody>
      </p:sp>
      <p:pic>
        <p:nvPicPr>
          <p:cNvPr id="5" name="Picture 4"/>
          <p:cNvPicPr>
            <a:picLocks noChangeAspect="1" noChangeArrowheads="1"/>
          </p:cNvPicPr>
          <p:nvPr/>
        </p:nvPicPr>
        <p:blipFill>
          <a:blip r:embed="rId3" cstate="print"/>
          <a:srcRect/>
          <a:stretch>
            <a:fillRect/>
          </a:stretch>
        </p:blipFill>
        <p:spPr bwMode="auto">
          <a:xfrm>
            <a:off x="985838" y="4221088"/>
            <a:ext cx="7388225" cy="1512168"/>
          </a:xfrm>
          <a:prstGeom prst="rect">
            <a:avLst/>
          </a:prstGeom>
          <a:noFill/>
          <a:ln w="12700" cap="flat">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elevator pitch</a:t>
            </a:r>
            <a:endParaRPr lang="en-CA" dirty="0"/>
          </a:p>
        </p:txBody>
      </p:sp>
      <p:sp>
        <p:nvSpPr>
          <p:cNvPr id="3" name="Content Placeholder 2"/>
          <p:cNvSpPr>
            <a:spLocks noGrp="1"/>
          </p:cNvSpPr>
          <p:nvPr>
            <p:ph idx="1"/>
          </p:nvPr>
        </p:nvSpPr>
        <p:spPr/>
        <p:txBody>
          <a:bodyPr>
            <a:normAutofit lnSpcReduction="10000"/>
          </a:bodyPr>
          <a:lstStyle/>
          <a:p>
            <a:r>
              <a:rPr lang="en-CA" dirty="0" smtClean="0"/>
              <a:t>For </a:t>
            </a:r>
            <a:r>
              <a:rPr lang="en-CA" dirty="0" smtClean="0">
                <a:solidFill>
                  <a:srgbClr val="008000"/>
                </a:solidFill>
              </a:rPr>
              <a:t>[target customer]</a:t>
            </a:r>
          </a:p>
          <a:p>
            <a:r>
              <a:rPr lang="en-CA" dirty="0" smtClean="0"/>
              <a:t>who </a:t>
            </a:r>
            <a:r>
              <a:rPr lang="en-CA" dirty="0" smtClean="0">
                <a:solidFill>
                  <a:srgbClr val="008000"/>
                </a:solidFill>
              </a:rPr>
              <a:t>[statement of need or opportunity]</a:t>
            </a:r>
          </a:p>
          <a:p>
            <a:r>
              <a:rPr lang="en-CA" dirty="0" smtClean="0"/>
              <a:t>the </a:t>
            </a:r>
            <a:r>
              <a:rPr lang="en-CA" dirty="0" smtClean="0">
                <a:solidFill>
                  <a:srgbClr val="008000"/>
                </a:solidFill>
              </a:rPr>
              <a:t>[project name]</a:t>
            </a:r>
          </a:p>
          <a:p>
            <a:r>
              <a:rPr lang="en-CA" dirty="0" smtClean="0"/>
              <a:t>is a </a:t>
            </a:r>
            <a:r>
              <a:rPr lang="en-CA" dirty="0" smtClean="0">
                <a:solidFill>
                  <a:srgbClr val="008000"/>
                </a:solidFill>
              </a:rPr>
              <a:t>[product category]</a:t>
            </a:r>
          </a:p>
          <a:p>
            <a:r>
              <a:rPr lang="en-CA" dirty="0" smtClean="0"/>
              <a:t>that </a:t>
            </a:r>
            <a:r>
              <a:rPr lang="en-CA" dirty="0" smtClean="0">
                <a:solidFill>
                  <a:srgbClr val="008000"/>
                </a:solidFill>
              </a:rPr>
              <a:t>[key benefit, compelling reason to buy]</a:t>
            </a:r>
            <a:r>
              <a:rPr lang="en-CA" dirty="0" smtClean="0"/>
              <a:t>.</a:t>
            </a:r>
          </a:p>
          <a:p>
            <a:r>
              <a:rPr lang="en-CA" dirty="0" smtClean="0"/>
              <a:t>Unlike </a:t>
            </a:r>
            <a:r>
              <a:rPr lang="en-CA" dirty="0" smtClean="0">
                <a:solidFill>
                  <a:srgbClr val="008000"/>
                </a:solidFill>
              </a:rPr>
              <a:t>[primary competitive alternative]</a:t>
            </a:r>
          </a:p>
          <a:p>
            <a:r>
              <a:rPr lang="en-CA" dirty="0" smtClean="0"/>
              <a:t>our project </a:t>
            </a:r>
            <a:r>
              <a:rPr lang="en-CA" dirty="0" smtClean="0">
                <a:solidFill>
                  <a:srgbClr val="008000"/>
                </a:solidFill>
              </a:rPr>
              <a:t>[statement of primary differentiation]</a:t>
            </a:r>
            <a:r>
              <a:rPr lang="en-CA" dirty="0" smtClean="0"/>
              <a:t>.</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667000" y="1524000"/>
            <a:ext cx="3810000" cy="502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a:p>
        </p:txBody>
      </p:sp>
      <p:sp>
        <p:nvSpPr>
          <p:cNvPr id="2" name="Title 1"/>
          <p:cNvSpPr>
            <a:spLocks noGrp="1"/>
          </p:cNvSpPr>
          <p:nvPr>
            <p:ph type="title"/>
          </p:nvPr>
        </p:nvSpPr>
        <p:spPr/>
        <p:txBody>
          <a:bodyPr/>
          <a:lstStyle/>
          <a:p>
            <a:r>
              <a:rPr lang="en-CA" dirty="0" smtClean="0"/>
              <a:t>Product box</a:t>
            </a:r>
            <a:endParaRPr lang="en-CA" dirty="0"/>
          </a:p>
        </p:txBody>
      </p:sp>
      <p:sp>
        <p:nvSpPr>
          <p:cNvPr id="4" name="TextBox 3"/>
          <p:cNvSpPr txBox="1"/>
          <p:nvPr/>
        </p:nvSpPr>
        <p:spPr>
          <a:xfrm>
            <a:off x="3276600" y="1915180"/>
            <a:ext cx="2599430" cy="523220"/>
          </a:xfrm>
          <a:prstGeom prst="rect">
            <a:avLst/>
          </a:prstGeom>
          <a:noFill/>
        </p:spPr>
        <p:txBody>
          <a:bodyPr wrap="none" rtlCol="0">
            <a:spAutoFit/>
          </a:bodyPr>
          <a:lstStyle/>
          <a:p>
            <a:r>
              <a:rPr lang="en-CA" sz="2800" dirty="0" smtClean="0"/>
              <a:t>&lt;product name&gt;</a:t>
            </a:r>
            <a:endParaRPr lang="en-CA" sz="2800" dirty="0"/>
          </a:p>
        </p:txBody>
      </p:sp>
      <p:sp>
        <p:nvSpPr>
          <p:cNvPr id="11" name="Rectangle 10"/>
          <p:cNvSpPr/>
          <p:nvPr/>
        </p:nvSpPr>
        <p:spPr>
          <a:xfrm>
            <a:off x="3124200" y="2514600"/>
            <a:ext cx="3048000"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3655988" y="3058180"/>
            <a:ext cx="1784527" cy="523220"/>
          </a:xfrm>
          <a:prstGeom prst="rect">
            <a:avLst/>
          </a:prstGeom>
          <a:noFill/>
        </p:spPr>
        <p:txBody>
          <a:bodyPr wrap="none" rtlCol="0">
            <a:spAutoFit/>
          </a:bodyPr>
          <a:lstStyle/>
          <a:p>
            <a:r>
              <a:rPr lang="en-CA" sz="2800" dirty="0" smtClean="0"/>
              <a:t>fun picture</a:t>
            </a:r>
            <a:endParaRPr lang="en-CA" sz="2800" dirty="0"/>
          </a:p>
        </p:txBody>
      </p:sp>
      <p:sp>
        <p:nvSpPr>
          <p:cNvPr id="6" name="TextBox 5"/>
          <p:cNvSpPr txBox="1"/>
          <p:nvPr/>
        </p:nvSpPr>
        <p:spPr>
          <a:xfrm>
            <a:off x="3855967" y="4048780"/>
            <a:ext cx="1478033" cy="523220"/>
          </a:xfrm>
          <a:prstGeom prst="rect">
            <a:avLst/>
          </a:prstGeom>
          <a:noFill/>
        </p:spPr>
        <p:txBody>
          <a:bodyPr wrap="none" rtlCol="0">
            <a:spAutoFit/>
          </a:bodyPr>
          <a:lstStyle/>
          <a:p>
            <a:r>
              <a:rPr lang="en-CA" sz="2800" dirty="0" smtClean="0"/>
              <a:t>&lt;slogan&gt;</a:t>
            </a:r>
            <a:endParaRPr lang="en-CA" sz="2800" dirty="0"/>
          </a:p>
        </p:txBody>
      </p:sp>
      <p:sp>
        <p:nvSpPr>
          <p:cNvPr id="7" name="TextBox 6"/>
          <p:cNvSpPr txBox="1"/>
          <p:nvPr/>
        </p:nvSpPr>
        <p:spPr>
          <a:xfrm>
            <a:off x="3561422" y="4658380"/>
            <a:ext cx="2029786" cy="523220"/>
          </a:xfrm>
          <a:prstGeom prst="rect">
            <a:avLst/>
          </a:prstGeom>
          <a:noFill/>
        </p:spPr>
        <p:txBody>
          <a:bodyPr wrap="none" rtlCol="0">
            <a:spAutoFit/>
          </a:bodyPr>
          <a:lstStyle/>
          <a:p>
            <a:r>
              <a:rPr lang="en-CA" sz="2800" dirty="0" smtClean="0"/>
              <a:t>&lt;benefit #1&gt;</a:t>
            </a:r>
            <a:endParaRPr lang="en-CA" sz="2800" dirty="0"/>
          </a:p>
        </p:txBody>
      </p:sp>
      <p:sp>
        <p:nvSpPr>
          <p:cNvPr id="8" name="TextBox 7"/>
          <p:cNvSpPr txBox="1"/>
          <p:nvPr/>
        </p:nvSpPr>
        <p:spPr>
          <a:xfrm>
            <a:off x="3561422" y="5115580"/>
            <a:ext cx="2029786" cy="523220"/>
          </a:xfrm>
          <a:prstGeom prst="rect">
            <a:avLst/>
          </a:prstGeom>
          <a:noFill/>
        </p:spPr>
        <p:txBody>
          <a:bodyPr wrap="none" rtlCol="0">
            <a:spAutoFit/>
          </a:bodyPr>
          <a:lstStyle/>
          <a:p>
            <a:r>
              <a:rPr lang="en-CA" sz="2800" dirty="0" smtClean="0"/>
              <a:t>&lt;benefit #2&gt;</a:t>
            </a:r>
            <a:endParaRPr lang="en-CA" sz="2800" dirty="0"/>
          </a:p>
        </p:txBody>
      </p:sp>
      <p:sp>
        <p:nvSpPr>
          <p:cNvPr id="9" name="TextBox 8"/>
          <p:cNvSpPr txBox="1"/>
          <p:nvPr/>
        </p:nvSpPr>
        <p:spPr>
          <a:xfrm>
            <a:off x="3561422" y="5572780"/>
            <a:ext cx="2029786" cy="523220"/>
          </a:xfrm>
          <a:prstGeom prst="rect">
            <a:avLst/>
          </a:prstGeom>
          <a:noFill/>
        </p:spPr>
        <p:txBody>
          <a:bodyPr wrap="none" rtlCol="0">
            <a:spAutoFit/>
          </a:bodyPr>
          <a:lstStyle/>
          <a:p>
            <a:r>
              <a:rPr lang="en-CA" sz="2800" dirty="0" smtClean="0"/>
              <a:t>&lt;benefit #3&gt;</a:t>
            </a:r>
            <a:endParaRPr lang="en-CA"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76200" y="5867400"/>
            <a:ext cx="137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The NOT list</a:t>
            </a:r>
            <a:endParaRPr lang="en-CA" dirty="0"/>
          </a:p>
        </p:txBody>
      </p:sp>
      <p:graphicFrame>
        <p:nvGraphicFramePr>
          <p:cNvPr id="4" name="Table 3"/>
          <p:cNvGraphicFramePr>
            <a:graphicFrameLocks noGrp="1"/>
          </p:cNvGraphicFramePr>
          <p:nvPr/>
        </p:nvGraphicFramePr>
        <p:xfrm>
          <a:off x="381000" y="1397000"/>
          <a:ext cx="8458200" cy="280416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ctr"/>
                      <a:r>
                        <a:rPr lang="en-CA" sz="3200" dirty="0" smtClean="0"/>
                        <a:t>IN</a:t>
                      </a:r>
                      <a:endParaRPr lang="en-CA" dirty="0"/>
                    </a:p>
                  </a:txBody>
                  <a:tcPr/>
                </a:tc>
                <a:tc>
                  <a:txBody>
                    <a:bodyPr/>
                    <a:lstStyle/>
                    <a:p>
                      <a:pPr algn="ctr"/>
                      <a:r>
                        <a:rPr lang="en-CA" sz="2800" dirty="0" smtClean="0"/>
                        <a:t>OUT</a:t>
                      </a:r>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dirty="0"/>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a:p>
                  </a:txBody>
                  <a:tcPr/>
                </a:tc>
              </a:tr>
              <a:tr h="370840">
                <a:tc>
                  <a:txBody>
                    <a:bodyPr/>
                    <a:lstStyle/>
                    <a:p>
                      <a:endParaRPr lang="en-CA" dirty="0"/>
                    </a:p>
                  </a:txBody>
                  <a:tcPr/>
                </a:tc>
                <a:tc>
                  <a:txBody>
                    <a:bodyPr/>
                    <a:lstStyle/>
                    <a:p>
                      <a:endParaRPr lang="en-CA" dirty="0"/>
                    </a:p>
                  </a:txBody>
                  <a:tcPr/>
                </a:tc>
              </a:tr>
            </a:tbl>
          </a:graphicData>
        </a:graphic>
      </p:graphicFrame>
      <p:graphicFrame>
        <p:nvGraphicFramePr>
          <p:cNvPr id="5" name="Table 4"/>
          <p:cNvGraphicFramePr>
            <a:graphicFrameLocks noGrp="1"/>
          </p:cNvGraphicFramePr>
          <p:nvPr/>
        </p:nvGraphicFramePr>
        <p:xfrm>
          <a:off x="381000" y="4343400"/>
          <a:ext cx="8458200" cy="2062480"/>
        </p:xfrm>
        <a:graphic>
          <a:graphicData uri="http://schemas.openxmlformats.org/drawingml/2006/table">
            <a:tbl>
              <a:tblPr firstRow="1" bandRow="1">
                <a:tableStyleId>{5C22544A-7EE6-4342-B048-85BDC9FD1C3A}</a:tableStyleId>
              </a:tblPr>
              <a:tblGrid>
                <a:gridCol w="8458200"/>
              </a:tblGrid>
              <a:tr h="370840">
                <a:tc>
                  <a:txBody>
                    <a:bodyPr/>
                    <a:lstStyle/>
                    <a:p>
                      <a:pPr algn="ctr"/>
                      <a:r>
                        <a:rPr lang="en-CA" sz="3200" dirty="0" smtClean="0"/>
                        <a:t>UNRESOLVED</a:t>
                      </a:r>
                      <a:endParaRPr lang="en-CA" sz="2000" dirty="0"/>
                    </a:p>
                  </a:txBody>
                  <a:tcPr/>
                </a:tc>
              </a:tr>
              <a:tr h="370840">
                <a:tc>
                  <a:txBody>
                    <a:bodyPr/>
                    <a:lstStyle/>
                    <a:p>
                      <a:endParaRPr lang="en-CA" dirty="0"/>
                    </a:p>
                  </a:txBody>
                  <a:tcPr/>
                </a:tc>
              </a:tr>
              <a:tr h="370840">
                <a:tc>
                  <a:txBody>
                    <a:bodyPr/>
                    <a:lstStyle/>
                    <a:p>
                      <a:endParaRPr lang="en-CA"/>
                    </a:p>
                  </a:txBody>
                  <a:tcPr/>
                </a:tc>
              </a:tr>
              <a:tr h="370840">
                <a:tc>
                  <a:txBody>
                    <a:bodyPr/>
                    <a:lstStyle/>
                    <a:p>
                      <a:endParaRPr lang="en-CA"/>
                    </a:p>
                  </a:txBody>
                  <a:tcPr/>
                </a:tc>
              </a:tr>
              <a:tr h="370840">
                <a:tc>
                  <a:txBody>
                    <a:bodyPr/>
                    <a:lstStyle/>
                    <a:p>
                      <a:endParaRPr lang="en-CA"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0"/>
            <a:r>
              <a:rPr lang="en-US" dirty="0" smtClean="0"/>
              <a:t>Your project community</a:t>
            </a:r>
            <a:endParaRPr lang="en-CA" dirty="0"/>
          </a:p>
        </p:txBody>
      </p:sp>
      <p:sp>
        <p:nvSpPr>
          <p:cNvPr id="14" name="Oval 1"/>
          <p:cNvSpPr>
            <a:spLocks/>
          </p:cNvSpPr>
          <p:nvPr/>
        </p:nvSpPr>
        <p:spPr bwMode="auto">
          <a:xfrm>
            <a:off x="2743200" y="2819400"/>
            <a:ext cx="3352800" cy="1066800"/>
          </a:xfrm>
          <a:prstGeom prst="ellipse">
            <a:avLst/>
          </a:prstGeom>
          <a:noFill/>
          <a:ln w="25400" cap="flat">
            <a:solidFill>
              <a:srgbClr val="395E89"/>
            </a:solidFill>
            <a:prstDash val="solid"/>
            <a:round/>
            <a:headEnd type="none" w="med" len="med"/>
            <a:tailEnd type="none" w="med" len="med"/>
          </a:ln>
        </p:spPr>
        <p:txBody>
          <a:bodyPr lIns="0" tIns="0" rIns="0" bIns="0"/>
          <a:lstStyle/>
          <a:p>
            <a:endParaRPr lang="en-CA"/>
          </a:p>
        </p:txBody>
      </p:sp>
      <p:sp>
        <p:nvSpPr>
          <p:cNvPr id="16" name="Rectangle 3"/>
          <p:cNvSpPr>
            <a:spLocks/>
          </p:cNvSpPr>
          <p:nvPr/>
        </p:nvSpPr>
        <p:spPr bwMode="auto">
          <a:xfrm>
            <a:off x="3276600" y="3124200"/>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Your core team</a:t>
            </a:r>
          </a:p>
        </p:txBody>
      </p:sp>
      <p:sp>
        <p:nvSpPr>
          <p:cNvPr id="17" name="Rectangle 4"/>
          <p:cNvSpPr>
            <a:spLocks/>
          </p:cNvSpPr>
          <p:nvPr/>
        </p:nvSpPr>
        <p:spPr bwMode="auto">
          <a:xfrm>
            <a:off x="6137275" y="3911600"/>
            <a:ext cx="16478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&lt;group#1&gt;</a:t>
            </a:r>
          </a:p>
        </p:txBody>
      </p:sp>
      <p:sp>
        <p:nvSpPr>
          <p:cNvPr id="18" name="Rectangle 5"/>
          <p:cNvSpPr>
            <a:spLocks/>
          </p:cNvSpPr>
          <p:nvPr/>
        </p:nvSpPr>
        <p:spPr bwMode="auto">
          <a:xfrm>
            <a:off x="838200" y="3276600"/>
            <a:ext cx="1546225"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&lt;team#2&gt;</a:t>
            </a:r>
          </a:p>
        </p:txBody>
      </p:sp>
      <p:sp>
        <p:nvSpPr>
          <p:cNvPr id="19" name="Rectangle 6"/>
          <p:cNvSpPr>
            <a:spLocks/>
          </p:cNvSpPr>
          <p:nvPr/>
        </p:nvSpPr>
        <p:spPr bwMode="auto">
          <a:xfrm>
            <a:off x="3200400" y="1828800"/>
            <a:ext cx="2438400"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a:solidFill>
                  <a:schemeClr val="tx1"/>
                </a:solidFill>
                <a:latin typeface="Calibri" charset="0"/>
                <a:cs typeface="Calibri" charset="0"/>
                <a:sym typeface="Calibri" charset="0"/>
              </a:rPr>
              <a:t>&lt;community#3&gt;</a:t>
            </a:r>
          </a:p>
        </p:txBody>
      </p:sp>
      <p:sp>
        <p:nvSpPr>
          <p:cNvPr id="20" name="Rectangle 7"/>
          <p:cNvSpPr>
            <a:spLocks/>
          </p:cNvSpPr>
          <p:nvPr/>
        </p:nvSpPr>
        <p:spPr bwMode="auto">
          <a:xfrm>
            <a:off x="3276600" y="4352925"/>
            <a:ext cx="2271713" cy="4318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2800" dirty="0">
                <a:solidFill>
                  <a:schemeClr val="tx1"/>
                </a:solidFill>
                <a:latin typeface="Calibri" charset="0"/>
                <a:cs typeface="Calibri" charset="0"/>
                <a:sym typeface="Calibri" charset="0"/>
              </a:rPr>
              <a:t>Everyone else !</a:t>
            </a:r>
          </a:p>
        </p:txBody>
      </p:sp>
      <p:sp>
        <p:nvSpPr>
          <p:cNvPr id="21" name="Rectangle 8"/>
          <p:cNvSpPr>
            <a:spLocks/>
          </p:cNvSpPr>
          <p:nvPr/>
        </p:nvSpPr>
        <p:spPr bwMode="auto">
          <a:xfrm>
            <a:off x="1420813" y="5588000"/>
            <a:ext cx="5830887" cy="482600"/>
          </a:xfrm>
          <a:prstGeom prst="rect">
            <a:avLst/>
          </a:prstGeom>
          <a:noFill/>
          <a:ln w="12700" cap="rnd">
            <a:noFill/>
            <a:round/>
            <a:headEnd type="none" w="med" len="med"/>
            <a:tailEnd type="none" w="med" len="med"/>
          </a:ln>
        </p:spPr>
        <p:txBody>
          <a:bodyPr wrap="none" lIns="38100" tIns="38100" rIns="38100" bIns="38100">
            <a:spAutoFit/>
          </a:bodyPr>
          <a:lstStyle/>
          <a:p>
            <a:pPr algn="l"/>
            <a:r>
              <a:rPr lang="en-US" sz="3200" dirty="0">
                <a:solidFill>
                  <a:schemeClr val="tx1"/>
                </a:solidFill>
                <a:latin typeface="Calibri Bold" charset="0"/>
                <a:cs typeface="Calibri Bold" charset="0"/>
                <a:sym typeface="Calibri Bold" charset="0"/>
              </a:rPr>
              <a:t>... is always bigger than you think!</a:t>
            </a:r>
          </a:p>
        </p:txBody>
      </p:sp>
      <p:pic>
        <p:nvPicPr>
          <p:cNvPr id="22" name="Picture 9"/>
          <p:cNvPicPr>
            <a:picLocks noChangeAspect="1" noChangeArrowheads="1"/>
          </p:cNvPicPr>
          <p:nvPr/>
        </p:nvPicPr>
        <p:blipFill>
          <a:blip r:embed="rId3" cstate="print"/>
          <a:srcRect/>
          <a:stretch>
            <a:fillRect/>
          </a:stretch>
        </p:blipFill>
        <p:spPr bwMode="auto">
          <a:xfrm>
            <a:off x="6184900" y="1943100"/>
            <a:ext cx="800100" cy="927100"/>
          </a:xfrm>
          <a:prstGeom prst="rect">
            <a:avLst/>
          </a:prstGeom>
          <a:noFill/>
          <a:ln w="12700" cap="flat">
            <a:noFill/>
            <a:miter lim="800000"/>
            <a:headEnd/>
            <a:tailEnd/>
          </a:ln>
        </p:spPr>
      </p:pic>
      <p:pic>
        <p:nvPicPr>
          <p:cNvPr id="23" name="Picture 10"/>
          <p:cNvPicPr>
            <a:picLocks noChangeAspect="1" noChangeArrowheads="1"/>
          </p:cNvPicPr>
          <p:nvPr/>
        </p:nvPicPr>
        <p:blipFill>
          <a:blip r:embed="rId4" cstate="print"/>
          <a:srcRect/>
          <a:stretch>
            <a:fillRect/>
          </a:stretch>
        </p:blipFill>
        <p:spPr bwMode="auto">
          <a:xfrm>
            <a:off x="1511300" y="1943100"/>
            <a:ext cx="800100" cy="927100"/>
          </a:xfrm>
          <a:prstGeom prst="rect">
            <a:avLst/>
          </a:prstGeom>
          <a:noFill/>
          <a:ln w="12700" cap="flat">
            <a:noFill/>
            <a:miter lim="800000"/>
            <a:headEnd/>
            <a:tailEnd/>
          </a:ln>
        </p:spPr>
      </p:pic>
      <p:pic>
        <p:nvPicPr>
          <p:cNvPr id="24" name="Picture 11"/>
          <p:cNvPicPr>
            <a:picLocks noChangeAspect="1" noChangeArrowheads="1"/>
          </p:cNvPicPr>
          <p:nvPr/>
        </p:nvPicPr>
        <p:blipFill>
          <a:blip r:embed="rId5" cstate="print"/>
          <a:srcRect/>
          <a:stretch>
            <a:fillRect/>
          </a:stretch>
        </p:blipFill>
        <p:spPr bwMode="auto">
          <a:xfrm>
            <a:off x="1206500" y="3924300"/>
            <a:ext cx="800100" cy="927100"/>
          </a:xfrm>
          <a:prstGeom prst="rect">
            <a:avLst/>
          </a:prstGeom>
          <a:noFill/>
          <a:ln w="12700" cap="flat">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smtClean="0"/>
              <a:t>Technical solution</a:t>
            </a:r>
            <a:endParaRPr lang="en-CA" dirty="0"/>
          </a:p>
        </p:txBody>
      </p:sp>
      <p:sp>
        <p:nvSpPr>
          <p:cNvPr id="7" name="Cloud 6"/>
          <p:cNvSpPr/>
          <p:nvPr/>
        </p:nvSpPr>
        <p:spPr>
          <a:xfrm>
            <a:off x="2209800" y="1908048"/>
            <a:ext cx="175260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572000" y="1831848"/>
            <a:ext cx="16002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4800600" y="2060448"/>
            <a:ext cx="1143000" cy="457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Can 9"/>
          <p:cNvSpPr/>
          <p:nvPr/>
        </p:nvSpPr>
        <p:spPr>
          <a:xfrm>
            <a:off x="7086600" y="1679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an 10"/>
          <p:cNvSpPr/>
          <p:nvPr/>
        </p:nvSpPr>
        <p:spPr>
          <a:xfrm>
            <a:off x="7086600" y="3203448"/>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7" name="Picture 21"/>
          <p:cNvPicPr>
            <a:picLocks noChangeAspect="1" noChangeArrowheads="1"/>
          </p:cNvPicPr>
          <p:nvPr/>
        </p:nvPicPr>
        <p:blipFill>
          <a:blip r:embed="rId3" cstate="print"/>
          <a:srcRect/>
          <a:stretch>
            <a:fillRect/>
          </a:stretch>
        </p:blipFill>
        <p:spPr bwMode="auto">
          <a:xfrm>
            <a:off x="5670996" y="4790182"/>
            <a:ext cx="1174303" cy="825500"/>
          </a:xfrm>
          <a:prstGeom prst="rect">
            <a:avLst/>
          </a:prstGeom>
          <a:noFill/>
          <a:ln w="12700" cap="flat">
            <a:noFill/>
            <a:miter lim="800000"/>
            <a:headEnd/>
            <a:tailEnd/>
          </a:ln>
        </p:spPr>
      </p:pic>
      <p:pic>
        <p:nvPicPr>
          <p:cNvPr id="18" name="Picture 20"/>
          <p:cNvPicPr>
            <a:picLocks noChangeAspect="1" noChangeArrowheads="1"/>
          </p:cNvPicPr>
          <p:nvPr/>
        </p:nvPicPr>
        <p:blipFill>
          <a:blip r:embed="rId4" cstate="print"/>
          <a:srcRect/>
          <a:stretch>
            <a:fillRect/>
          </a:stretch>
        </p:blipFill>
        <p:spPr bwMode="auto">
          <a:xfrm>
            <a:off x="5791200" y="5854710"/>
            <a:ext cx="863600" cy="688072"/>
          </a:xfrm>
          <a:prstGeom prst="rect">
            <a:avLst/>
          </a:prstGeom>
          <a:noFill/>
          <a:ln w="12700" cap="flat">
            <a:noFill/>
            <a:miter lim="800000"/>
            <a:headEnd/>
            <a:tailEnd/>
          </a:ln>
        </p:spPr>
      </p:pic>
      <p:pic>
        <p:nvPicPr>
          <p:cNvPr id="19" name="Picture 26"/>
          <p:cNvPicPr>
            <a:picLocks noChangeAspect="1" noChangeArrowheads="1"/>
          </p:cNvPicPr>
          <p:nvPr/>
        </p:nvPicPr>
        <p:blipFill>
          <a:blip r:embed="rId5" cstate="print"/>
          <a:srcRect/>
          <a:stretch>
            <a:fillRect/>
          </a:stretch>
        </p:blipFill>
        <p:spPr bwMode="auto">
          <a:xfrm>
            <a:off x="990600" y="1831848"/>
            <a:ext cx="800100" cy="927100"/>
          </a:xfrm>
          <a:prstGeom prst="rect">
            <a:avLst/>
          </a:prstGeom>
          <a:noFill/>
          <a:ln w="12700" cap="flat">
            <a:noFill/>
            <a:miter lim="800000"/>
            <a:headEnd/>
            <a:tailEnd/>
          </a:ln>
        </p:spPr>
      </p:pic>
      <p:sp>
        <p:nvSpPr>
          <p:cNvPr id="20" name="TextBox 19"/>
          <p:cNvSpPr txBox="1"/>
          <p:nvPr/>
        </p:nvSpPr>
        <p:spPr>
          <a:xfrm>
            <a:off x="7086600" y="4866382"/>
            <a:ext cx="1828800" cy="584775"/>
          </a:xfrm>
          <a:prstGeom prst="rect">
            <a:avLst/>
          </a:prstGeom>
          <a:noFill/>
        </p:spPr>
        <p:txBody>
          <a:bodyPr wrap="square" rtlCol="0">
            <a:spAutoFit/>
          </a:bodyPr>
          <a:lstStyle/>
          <a:p>
            <a:r>
              <a:rPr lang="en-CA" sz="3200" dirty="0" smtClean="0"/>
              <a:t>Danger!</a:t>
            </a:r>
          </a:p>
        </p:txBody>
      </p:sp>
      <p:sp>
        <p:nvSpPr>
          <p:cNvPr id="21" name="TextBox 20"/>
          <p:cNvSpPr txBox="1"/>
          <p:nvPr/>
        </p:nvSpPr>
        <p:spPr>
          <a:xfrm>
            <a:off x="7086600" y="5628382"/>
            <a:ext cx="1828800" cy="1077218"/>
          </a:xfrm>
          <a:prstGeom prst="rect">
            <a:avLst/>
          </a:prstGeom>
          <a:noFill/>
        </p:spPr>
        <p:txBody>
          <a:bodyPr wrap="square" rtlCol="0">
            <a:spAutoFit/>
          </a:bodyPr>
          <a:lstStyle/>
          <a:p>
            <a:r>
              <a:rPr lang="en-CA" sz="3200" dirty="0" smtClean="0"/>
              <a:t>Out of scope</a:t>
            </a:r>
          </a:p>
        </p:txBody>
      </p:sp>
      <p:sp>
        <p:nvSpPr>
          <p:cNvPr id="12" name="TextBox 11"/>
          <p:cNvSpPr txBox="1"/>
          <p:nvPr/>
        </p:nvSpPr>
        <p:spPr>
          <a:xfrm>
            <a:off x="626185" y="4495800"/>
            <a:ext cx="2040815" cy="1938992"/>
          </a:xfrm>
          <a:prstGeom prst="rect">
            <a:avLst/>
          </a:prstGeom>
          <a:noFill/>
        </p:spPr>
        <p:txBody>
          <a:bodyPr wrap="none" rtlCol="0">
            <a:spAutoFit/>
          </a:bodyPr>
          <a:lstStyle/>
          <a:p>
            <a:r>
              <a:rPr lang="en-CA" sz="2400" b="1" dirty="0" smtClean="0"/>
              <a:t>Technologies:</a:t>
            </a:r>
          </a:p>
          <a:p>
            <a:pPr>
              <a:buFontTx/>
              <a:buChar char="-"/>
            </a:pPr>
            <a:r>
              <a:rPr lang="en-CA" sz="2400" dirty="0" smtClean="0"/>
              <a:t> &lt;language&gt;</a:t>
            </a:r>
          </a:p>
          <a:p>
            <a:pPr>
              <a:buFontTx/>
              <a:buChar char="-"/>
            </a:pPr>
            <a:r>
              <a:rPr lang="en-CA" sz="2400" dirty="0" smtClean="0"/>
              <a:t> &lt;libraries&gt;</a:t>
            </a:r>
          </a:p>
          <a:p>
            <a:pPr>
              <a:buFontTx/>
              <a:buChar char="-"/>
            </a:pPr>
            <a:r>
              <a:rPr lang="en-CA" sz="2400" dirty="0" smtClean="0"/>
              <a:t> &lt;tools&gt;</a:t>
            </a:r>
          </a:p>
          <a:p>
            <a:pPr>
              <a:buFontTx/>
              <a:buChar char="-"/>
            </a:pPr>
            <a:r>
              <a:rPr lang="en-CA" sz="2400" dirty="0" smtClean="0"/>
              <a:t> &lt;technology&gt;</a:t>
            </a:r>
            <a:endParaRPr lang="en-CA"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keeps us up at night</a:t>
            </a:r>
            <a:endParaRPr lang="en-CA" dirty="0"/>
          </a:p>
        </p:txBody>
      </p:sp>
      <p:sp>
        <p:nvSpPr>
          <p:cNvPr id="3" name="Content Placeholder 2"/>
          <p:cNvSpPr>
            <a:spLocks noGrp="1"/>
          </p:cNvSpPr>
          <p:nvPr>
            <p:ph idx="1"/>
          </p:nvPr>
        </p:nvSpPr>
        <p:spPr/>
        <p:txBody>
          <a:bodyPr/>
          <a:lstStyle/>
          <a:p>
            <a:r>
              <a:rPr lang="en-CA" dirty="0" smtClean="0"/>
              <a:t>&lt;scary thing #1&gt;</a:t>
            </a:r>
          </a:p>
          <a:p>
            <a:r>
              <a:rPr lang="en-CA" dirty="0" smtClean="0"/>
              <a:t>&lt;scary thing #2&gt;</a:t>
            </a:r>
          </a:p>
          <a:p>
            <a:r>
              <a:rPr lang="en-CA" dirty="0" smtClean="0"/>
              <a:t>&lt;scary thing #3&gt;</a:t>
            </a:r>
            <a:endParaRPr lang="en-CA" dirty="0"/>
          </a:p>
        </p:txBody>
      </p:sp>
      <p:sp>
        <p:nvSpPr>
          <p:cNvPr id="5" name="Rectangle 4"/>
          <p:cNvSpPr/>
          <p:nvPr/>
        </p:nvSpPr>
        <p:spPr>
          <a:xfrm>
            <a:off x="7696200" y="6096000"/>
            <a:ext cx="137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p:cNvPicPr>
            <a:picLocks noChangeAspect="1" noChangeArrowheads="1"/>
          </p:cNvPicPr>
          <p:nvPr/>
        </p:nvPicPr>
        <p:blipFill>
          <a:blip r:embed="rId3" cstate="print"/>
          <a:srcRect/>
          <a:stretch>
            <a:fillRect/>
          </a:stretch>
        </p:blipFill>
        <p:spPr bwMode="auto">
          <a:xfrm>
            <a:off x="7226300" y="4330700"/>
            <a:ext cx="1206500" cy="2146300"/>
          </a:xfrm>
          <a:prstGeom prst="rect">
            <a:avLst/>
          </a:prstGeom>
          <a:noFill/>
          <a:ln w="12700" cap="flat">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1019</Words>
  <Application>Microsoft Office PowerPoint</Application>
  <PresentationFormat>On-screen Show (4:3)</PresentationFormat>
  <Paragraphs>169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The Agile Inception Deck </vt:lpstr>
      <vt:lpstr>&lt;Your project name&gt;</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Jonathan Rasmusson</dc:creator>
  <cp:lastModifiedBy>Litvak, Tamar</cp:lastModifiedBy>
  <cp:revision>50</cp:revision>
  <dcterms:created xsi:type="dcterms:W3CDTF">2006-08-16T00:00:00Z</dcterms:created>
  <dcterms:modified xsi:type="dcterms:W3CDTF">2012-11-10T20:47:43Z</dcterms:modified>
</cp:coreProperties>
</file>