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70" r:id="rId4"/>
    <p:sldId id="259" r:id="rId5"/>
    <p:sldId id="260" r:id="rId6"/>
    <p:sldId id="261" r:id="rId7"/>
    <p:sldId id="262" r:id="rId8"/>
    <p:sldId id="263" r:id="rId9"/>
    <p:sldId id="265" r:id="rId10"/>
    <p:sldId id="266" r:id="rId11"/>
    <p:sldId id="267" r:id="rId12"/>
    <p:sldId id="264"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5" autoAdjust="0"/>
    <p:restoredTop sz="80000" autoAdjust="0"/>
  </p:normalViewPr>
  <p:slideViewPr>
    <p:cSldViewPr>
      <p:cViewPr>
        <p:scale>
          <a:sx n="76" d="100"/>
          <a:sy n="76" d="100"/>
        </p:scale>
        <p:origin x="-1110"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6A601-9B1B-438A-96A6-56431C4BA801}" type="datetimeFigureOut">
              <a:rPr lang="en-CA" smtClean="0"/>
              <a:pPr/>
              <a:t>10/11/2012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EFCE83-0D6D-418E-84F5-E30F60A7C7AC}" type="slidenum">
              <a:rPr lang="en-CA" smtClean="0"/>
              <a:pPr/>
              <a:t>‹#›</a:t>
            </a:fld>
            <a:endParaRPr lang="en-CA"/>
          </a:p>
        </p:txBody>
      </p:sp>
    </p:spTree>
    <p:extLst>
      <p:ext uri="{BB962C8B-B14F-4D97-AF65-F5344CB8AC3E}">
        <p14:creationId xmlns:p14="http://schemas.microsoft.com/office/powerpoint/2010/main" val="407589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Project</a:t>
            </a:r>
            <a:r>
              <a:rPr lang="en-CA" baseline="0" dirty="0" smtClean="0"/>
              <a:t> name – pick a cool sounding name for your project</a:t>
            </a:r>
          </a:p>
          <a:p>
            <a:r>
              <a:rPr lang="en-CA" baseline="0" dirty="0" smtClean="0"/>
              <a:t>Sponsors – list your project sponsors here (the people with the money)</a:t>
            </a:r>
          </a:p>
          <a:p>
            <a:endParaRPr lang="en-CA" baseline="0" dirty="0" smtClean="0"/>
          </a:p>
          <a:p>
            <a:r>
              <a:rPr lang="en-CA" baseline="0" dirty="0" smtClean="0"/>
              <a:t>Putting your sponsors name boldly out there for all to see is a great way to get their engagement and attention (necessary for any successful project).</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Set expectations around who you are going to need and</a:t>
            </a:r>
            <a:r>
              <a:rPr lang="en-CA" baseline="0" dirty="0" smtClean="0"/>
              <a:t> what kind of skills they will need to have to pull this off.</a:t>
            </a:r>
          </a:p>
          <a:p>
            <a:r>
              <a:rPr lang="en-CA" baseline="0" dirty="0" smtClean="0"/>
              <a:t>Use names if specific people are important (i.e. Billy is the only guy who can do X).</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11</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your chance to call </a:t>
            </a:r>
            <a:r>
              <a:rPr lang="en-CA" baseline="0" dirty="0" smtClean="0"/>
              <a:t>out any craziness you’ve heard while building the deck, and having a frank conversation with your sponsors and your team about how you are going to handle it.</a:t>
            </a:r>
          </a:p>
          <a:p>
            <a:r>
              <a:rPr lang="en-CA" baseline="0" dirty="0" smtClean="0"/>
              <a:t>This is perhaps on of the most powerful slides in the deck – it’s your chance to ask for whatever you need to be successful and the consequences if you don’t get it.</a:t>
            </a:r>
          </a:p>
          <a:p>
            <a:r>
              <a:rPr lang="en-CA" baseline="0" dirty="0" smtClean="0"/>
              <a:t>Use it!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12</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your chance to call </a:t>
            </a:r>
            <a:r>
              <a:rPr lang="en-CA" baseline="0" dirty="0" smtClean="0"/>
              <a:t>out any craziness you’ve heard while building the deck, and having a frank conversation with your sponsors and your team about how you are going to handle it.</a:t>
            </a:r>
          </a:p>
          <a:p>
            <a:r>
              <a:rPr lang="en-CA" baseline="0" dirty="0" smtClean="0"/>
              <a:t>This is perhaps on of the most powerful slides in the deck – it’s your chance to ask for whatever you need to be successful and the consequences if you don’t get it.</a:t>
            </a:r>
          </a:p>
          <a:p>
            <a:r>
              <a:rPr lang="en-CA" baseline="0" dirty="0" smtClean="0"/>
              <a:t>Use it!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13</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Write down all the reasons why your company would want to spend money on this project in the first place.</a:t>
            </a:r>
          </a:p>
          <a:p>
            <a:r>
              <a:rPr lang="en-CA" dirty="0" smtClean="0"/>
              <a:t>Then pick and highlight the most important one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Write down all the reasons why your company would want to spend money on this project in the first place.</a:t>
            </a:r>
          </a:p>
          <a:p>
            <a:r>
              <a:rPr lang="en-CA" dirty="0" smtClean="0"/>
              <a:t>Then pick and highlight the most important one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3</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If you could walk into a store, and buy the shrink</a:t>
            </a:r>
            <a:r>
              <a:rPr lang="en-CA" baseline="0" dirty="0" smtClean="0"/>
              <a:t> wrapped version of your software, what the design of the box look like and what would it say?</a:t>
            </a:r>
          </a:p>
          <a:p>
            <a:r>
              <a:rPr lang="en-CA" baseline="0" dirty="0" smtClean="0"/>
              <a:t>Point here is to get your team looking at your project through the eyes of your end customer.</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5</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all the big ticket items</a:t>
            </a:r>
            <a:r>
              <a:rPr lang="en-CA" baseline="0" dirty="0" smtClean="0"/>
              <a:t> you are (and are NOT) going to deliver within the scope of this project.</a:t>
            </a:r>
          </a:p>
          <a:p>
            <a:r>
              <a:rPr lang="en-CA" baseline="0" dirty="0" smtClean="0"/>
              <a:t>Before starting your project move all the UNRESOLVED ones to either IN or OUT.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6</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everyone you are going to have to interact with at some point during the</a:t>
            </a:r>
            <a:r>
              <a:rPr lang="en-CA" baseline="0" dirty="0" smtClean="0"/>
              <a:t> course of your project.</a:t>
            </a:r>
          </a:p>
          <a:p>
            <a:endParaRPr lang="en-CA" baseline="0" dirty="0" smtClean="0"/>
          </a:p>
          <a:p>
            <a:r>
              <a:rPr lang="en-CA" baseline="0" dirty="0" smtClean="0"/>
              <a:t>Goal is to start building relationships with these people and let them know we are coming down the tracks  (before we actually get there).</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7</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about letting people know how</a:t>
            </a:r>
            <a:r>
              <a:rPr lang="en-CA" baseline="0" dirty="0" smtClean="0"/>
              <a:t> we plan on building this thing.</a:t>
            </a:r>
          </a:p>
          <a:p>
            <a:r>
              <a:rPr lang="en-CA" baseline="0" dirty="0" smtClean="0"/>
              <a:t>If there are any tools or libraries assumptions you are making list them here.</a:t>
            </a:r>
          </a:p>
          <a:p>
            <a:r>
              <a:rPr lang="en-CA" baseline="0" dirty="0" smtClean="0"/>
              <a:t>Also if there are areas of the application architecture that are risky highlight those too.</a:t>
            </a:r>
          </a:p>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8</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Give your sponsors some idea of how big this thing is (1, 3, or 6 </a:t>
            </a:r>
            <a:r>
              <a:rPr lang="en-CA" dirty="0" err="1" smtClean="0"/>
              <a:t>monther</a:t>
            </a:r>
            <a:r>
              <a:rPr lang="en-CA" dirty="0" smtClean="0"/>
              <a:t>).</a:t>
            </a:r>
            <a:endParaRPr lang="en-CA" baseline="0" dirty="0" smtClean="0"/>
          </a:p>
          <a:p>
            <a:r>
              <a:rPr lang="en-CA" baseline="0" dirty="0" smtClean="0"/>
              <a:t>Before you can complete this slide you and the team should create and estimate a high-level story list for the project.</a:t>
            </a:r>
          </a:p>
          <a:p>
            <a:r>
              <a:rPr lang="en-CA" baseline="0" dirty="0" smtClean="0"/>
              <a:t>This isn’t a commitment (too many unknowns). It’s just a really rough guess. Don’t treat it as anything else.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9</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200" dirty="0" smtClean="0"/>
              <a:t>When push comes to shove,</a:t>
            </a:r>
            <a:r>
              <a:rPr lang="en-CA" sz="200" baseline="0" dirty="0" smtClean="0"/>
              <a:t> something has to give. Here we want to be clear on what that is.</a:t>
            </a:r>
          </a:p>
          <a:p>
            <a:endParaRPr lang="en-CA" sz="200" baseline="0" dirty="0" smtClean="0"/>
          </a:p>
          <a:p>
            <a:r>
              <a:rPr lang="en-CA" sz="200" dirty="0" smtClean="0"/>
              <a:t>On agile projects</a:t>
            </a:r>
            <a:r>
              <a:rPr lang="en-CA" sz="200" baseline="0" dirty="0" smtClean="0"/>
              <a:t> we flex on scope. But there could be others factors at play here so get ready to listen as you customer tells you which forces can bend (scope) and which are written in stone (usually budget).</a:t>
            </a:r>
            <a:endParaRPr lang="en-CA" sz="200" dirty="0" smtClean="0"/>
          </a:p>
          <a:p>
            <a:endParaRPr lang="en-CA" sz="200" dirty="0" smtClean="0"/>
          </a:p>
          <a:p>
            <a:r>
              <a:rPr lang="en-CA" sz="1000" dirty="0" smtClean="0"/>
              <a:t>Slider rules:</a:t>
            </a:r>
          </a:p>
          <a:p>
            <a:r>
              <a:rPr lang="en-CA" sz="1000" dirty="0" smtClean="0"/>
              <a:t>1. No</a:t>
            </a:r>
            <a:r>
              <a:rPr lang="en-CA" sz="1000" baseline="0" dirty="0" smtClean="0"/>
              <a:t> two sliders can </a:t>
            </a:r>
            <a:r>
              <a:rPr lang="en-CA" sz="200" baseline="0" dirty="0" smtClean="0"/>
              <a:t>occupy the same level.</a:t>
            </a:r>
          </a:p>
          <a:p>
            <a:r>
              <a:rPr lang="en-CA" sz="200" baseline="0" dirty="0" smtClean="0"/>
              <a:t>2. List other important project factors down below.</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10</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p:cNvPicPr>
            <a:picLocks noChangeAspect="1" noChangeArrowheads="1"/>
          </p:cNvPicPr>
          <p:nvPr userDrawn="1"/>
        </p:nvPicPr>
        <p:blipFill>
          <a:blip r:embed="rId2" cstate="print"/>
          <a:srcRect/>
          <a:stretch>
            <a:fillRect/>
          </a:stretch>
        </p:blipFill>
        <p:spPr bwMode="auto">
          <a:xfrm>
            <a:off x="7848600" y="6311900"/>
            <a:ext cx="1117600" cy="393700"/>
          </a:xfrm>
          <a:prstGeom prst="rect">
            <a:avLst/>
          </a:prstGeom>
          <a:noFill/>
          <a:ln w="12700" cap="flat">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9" name="Picture 8"/>
          <p:cNvPicPr>
            <a:picLocks noChangeAspect="1" noChangeArrowheads="1"/>
          </p:cNvPicPr>
          <p:nvPr userDrawn="1"/>
        </p:nvPicPr>
        <p:blipFill>
          <a:blip r:embed="rId13" cstate="print"/>
          <a:srcRect/>
          <a:stretch>
            <a:fillRect/>
          </a:stretch>
        </p:blipFill>
        <p:spPr bwMode="auto">
          <a:xfrm>
            <a:off x="7848600" y="6311900"/>
            <a:ext cx="1117600" cy="393700"/>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11100" b="1" dirty="0">
                <a:solidFill>
                  <a:srgbClr val="FF33CC"/>
                </a:solidFill>
              </a:rPr>
              <a:t>A.S.S Kick</a:t>
            </a:r>
            <a:endParaRPr lang="en-CA" sz="11100" b="1" dirty="0">
              <a:solidFill>
                <a:srgbClr val="FF33CC"/>
              </a:solidFill>
            </a:endParaRPr>
          </a:p>
        </p:txBody>
      </p:sp>
      <p:sp>
        <p:nvSpPr>
          <p:cNvPr id="3" name="Subtitle 2"/>
          <p:cNvSpPr>
            <a:spLocks noGrp="1"/>
          </p:cNvSpPr>
          <p:nvPr>
            <p:ph type="subTitle" idx="1"/>
          </p:nvPr>
        </p:nvSpPr>
        <p:spPr/>
        <p:txBody>
          <a:bodyPr/>
          <a:lstStyle/>
          <a:p>
            <a:r>
              <a:rPr lang="en-CA" dirty="0" smtClean="0"/>
              <a:t>Brought to you by most of the students we know..</a:t>
            </a:r>
            <a:endParaRPr lang="en-C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Trade-off sliders</a:t>
            </a:r>
            <a:endParaRPr lang="en-CA" dirty="0"/>
          </a:p>
        </p:txBody>
      </p:sp>
      <p:graphicFrame>
        <p:nvGraphicFramePr>
          <p:cNvPr id="61" name="Table 60"/>
          <p:cNvGraphicFramePr>
            <a:graphicFrameLocks noGrp="1"/>
          </p:cNvGraphicFramePr>
          <p:nvPr>
            <p:extLst>
              <p:ext uri="{D42A27DB-BD31-4B8C-83A1-F6EECF244321}">
                <p14:modId xmlns:p14="http://schemas.microsoft.com/office/powerpoint/2010/main" val="1790136332"/>
              </p:ext>
            </p:extLst>
          </p:nvPr>
        </p:nvGraphicFramePr>
        <p:xfrm>
          <a:off x="457200" y="137160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The classic four</a:t>
                      </a:r>
                      <a:endParaRPr lang="en-CA" sz="2000" dirty="0"/>
                    </a:p>
                  </a:txBody>
                  <a:tcPr anchor="ctr"/>
                </a:tc>
              </a:tr>
              <a:tr h="0">
                <a:tc>
                  <a:txBody>
                    <a:bodyPr/>
                    <a:lstStyle/>
                    <a:p>
                      <a:endParaRPr lang="en-CA"/>
                    </a:p>
                  </a:txBody>
                  <a:tcPr marT="72000" marB="72000" anchor="ctr"/>
                </a:tc>
                <a:tc>
                  <a:txBody>
                    <a:bodyPr/>
                    <a:lstStyle/>
                    <a:p>
                      <a:r>
                        <a:rPr lang="en-CA" sz="2400" dirty="0" smtClean="0"/>
                        <a:t>Feature</a:t>
                      </a:r>
                      <a:r>
                        <a:rPr lang="en-CA" sz="2400" baseline="0" dirty="0" smtClean="0"/>
                        <a:t> completeness (scope)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Stay within budget </a:t>
                      </a:r>
                      <a:r>
                        <a:rPr lang="en-CA" sz="2400" dirty="0" smtClean="0"/>
                        <a:t>(sleeping</a:t>
                      </a:r>
                      <a:r>
                        <a:rPr lang="en-CA" sz="2400" baseline="0" dirty="0" smtClean="0"/>
                        <a:t> hours</a:t>
                      </a:r>
                      <a:r>
                        <a:rPr lang="en-CA" sz="2400" dirty="0" smtClean="0"/>
                        <a:t>)</a:t>
                      </a:r>
                      <a:endParaRPr lang="en-CA" sz="2000" dirty="0" smtClean="0"/>
                    </a:p>
                  </a:txBody>
                  <a:tcPr anchor="ctr"/>
                </a:tc>
              </a:tr>
              <a:tr h="377825">
                <a:tc>
                  <a:txBody>
                    <a:bodyPr/>
                    <a:lstStyle/>
                    <a:p>
                      <a:endParaRPr lang="en-CA" sz="2000" dirty="0"/>
                    </a:p>
                  </a:txBody>
                  <a:tcPr anchor="ctr"/>
                </a:tc>
                <a:tc>
                  <a:txBody>
                    <a:bodyPr/>
                    <a:lstStyle/>
                    <a:p>
                      <a:r>
                        <a:rPr lang="en-CA" sz="2400" dirty="0" smtClean="0"/>
                        <a:t>Deliver project on time (time)</a:t>
                      </a:r>
                      <a:endParaRPr lang="en-CA" sz="2000" dirty="0"/>
                    </a:p>
                  </a:txBody>
                  <a:tcPr anchor="ctr"/>
                </a:tc>
              </a:tr>
              <a:tr h="377825">
                <a:tc>
                  <a:txBody>
                    <a:bodyPr/>
                    <a:lstStyle/>
                    <a:p>
                      <a:endParaRPr lang="en-CA" sz="2000" dirty="0"/>
                    </a:p>
                  </a:txBody>
                  <a:tcPr anchor="ctr"/>
                </a:tc>
                <a:tc>
                  <a:txBody>
                    <a:bodyPr/>
                    <a:lstStyle/>
                    <a:p>
                      <a:r>
                        <a:rPr lang="en-CA" sz="2400" dirty="0" smtClean="0"/>
                        <a:t>High quality, low defects (quality)</a:t>
                      </a:r>
                      <a:endParaRPr lang="en-CA" sz="2000" dirty="0"/>
                    </a:p>
                  </a:txBody>
                  <a:tcPr anchor="ctr"/>
                </a:tc>
              </a:tr>
            </a:tbl>
          </a:graphicData>
        </a:graphic>
      </p:graphicFrame>
      <p:grpSp>
        <p:nvGrpSpPr>
          <p:cNvPr id="62" name="Group 29"/>
          <p:cNvGrpSpPr>
            <a:grpSpLocks/>
          </p:cNvGrpSpPr>
          <p:nvPr/>
        </p:nvGrpSpPr>
        <p:grpSpPr bwMode="auto">
          <a:xfrm>
            <a:off x="762000" y="2087563"/>
            <a:ext cx="2489200" cy="274637"/>
            <a:chOff x="1254" y="1536"/>
            <a:chExt cx="1698" cy="173"/>
          </a:xfrm>
        </p:grpSpPr>
        <p:sp>
          <p:nvSpPr>
            <p:cNvPr id="6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64" name="AutoShape 31"/>
            <p:cNvCxnSpPr>
              <a:cxnSpLocks noChangeShapeType="1"/>
              <a:stCxn id="63" idx="3"/>
              <a:endCxn id="6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6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6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aphicFrame>
        <p:nvGraphicFramePr>
          <p:cNvPr id="69" name="Table 68"/>
          <p:cNvGraphicFramePr>
            <a:graphicFrameLocks noGrp="1"/>
          </p:cNvGraphicFramePr>
          <p:nvPr>
            <p:extLst>
              <p:ext uri="{D42A27DB-BD31-4B8C-83A1-F6EECF244321}">
                <p14:modId xmlns:p14="http://schemas.microsoft.com/office/powerpoint/2010/main" val="1901987963"/>
              </p:ext>
            </p:extLst>
          </p:nvPr>
        </p:nvGraphicFramePr>
        <p:xfrm>
          <a:off x="457200" y="415788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Other</a:t>
                      </a:r>
                      <a:r>
                        <a:rPr lang="en-CA" sz="2800" baseline="0" dirty="0" smtClean="0"/>
                        <a:t> important things</a:t>
                      </a:r>
                      <a:endParaRPr lang="en-CA" sz="2000" dirty="0"/>
                    </a:p>
                  </a:txBody>
                  <a:tcPr anchor="ctr"/>
                </a:tc>
              </a:tr>
              <a:tr h="0">
                <a:tc>
                  <a:txBody>
                    <a:bodyPr/>
                    <a:lstStyle/>
                    <a:p>
                      <a:endParaRPr lang="en-CA"/>
                    </a:p>
                  </a:txBody>
                  <a:tcPr marT="72000" marB="72000" anchor="ctr"/>
                </a:tc>
                <a:tc>
                  <a:txBody>
                    <a:bodyPr/>
                    <a:lstStyle/>
                    <a:p>
                      <a:r>
                        <a:rPr lang="en-CA" sz="2400" dirty="0" smtClean="0"/>
                        <a:t>Ease of use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Don’t make me think!</a:t>
                      </a:r>
                      <a:endParaRPr lang="en-CA" sz="2000" dirty="0" smtClean="0"/>
                    </a:p>
                  </a:txBody>
                  <a:tcPr anchor="ctr"/>
                </a:tc>
              </a:tr>
              <a:tr h="377825">
                <a:tc>
                  <a:txBody>
                    <a:bodyPr/>
                    <a:lstStyle/>
                    <a:p>
                      <a:endParaRPr lang="en-CA" sz="2000" dirty="0"/>
                    </a:p>
                  </a:txBody>
                  <a:tcPr anchor="ctr"/>
                </a:tc>
                <a:tc>
                  <a:txBody>
                    <a:bodyPr/>
                    <a:lstStyle/>
                    <a:p>
                      <a:r>
                        <a:rPr lang="en-CA" sz="2400" dirty="0" smtClean="0"/>
                        <a:t>Detailed</a:t>
                      </a:r>
                      <a:r>
                        <a:rPr lang="en-CA" sz="2400" baseline="0" dirty="0" smtClean="0"/>
                        <a:t> audits (log everything)</a:t>
                      </a:r>
                      <a:endParaRPr lang="en-CA" sz="2000" dirty="0"/>
                    </a:p>
                  </a:txBody>
                  <a:tcPr anchor="ctr"/>
                </a:tc>
              </a:tr>
              <a:tr h="377825">
                <a:tc>
                  <a:txBody>
                    <a:bodyPr/>
                    <a:lstStyle/>
                    <a:p>
                      <a:endParaRPr lang="en-CA" sz="2000" dirty="0"/>
                    </a:p>
                  </a:txBody>
                  <a:tcPr anchor="ctr"/>
                </a:tc>
                <a:tc>
                  <a:txBody>
                    <a:bodyPr/>
                    <a:lstStyle/>
                    <a:p>
                      <a:r>
                        <a:rPr lang="en-CA" sz="2400" dirty="0" smtClean="0"/>
                        <a:t>Export</a:t>
                      </a:r>
                      <a:r>
                        <a:rPr lang="en-CA" sz="2400" baseline="0" dirty="0" smtClean="0"/>
                        <a:t> data</a:t>
                      </a:r>
                      <a:endParaRPr lang="en-CA" sz="2000" dirty="0"/>
                    </a:p>
                  </a:txBody>
                  <a:tcPr anchor="ctr"/>
                </a:tc>
              </a:tr>
            </a:tbl>
          </a:graphicData>
        </a:graphic>
      </p:graphicFrame>
      <p:grpSp>
        <p:nvGrpSpPr>
          <p:cNvPr id="70" name="Group 29"/>
          <p:cNvGrpSpPr>
            <a:grpSpLocks/>
          </p:cNvGrpSpPr>
          <p:nvPr/>
        </p:nvGrpSpPr>
        <p:grpSpPr bwMode="auto">
          <a:xfrm>
            <a:off x="762000" y="2590800"/>
            <a:ext cx="2489200" cy="274637"/>
            <a:chOff x="1254" y="1536"/>
            <a:chExt cx="1698" cy="173"/>
          </a:xfrm>
        </p:grpSpPr>
        <p:sp>
          <p:nvSpPr>
            <p:cNvPr id="71"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2" name="AutoShape 31"/>
            <p:cNvCxnSpPr>
              <a:cxnSpLocks noChangeShapeType="1"/>
              <a:stCxn id="71" idx="3"/>
              <a:endCxn id="7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73"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74"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5"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6"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77" name="Group 29"/>
          <p:cNvGrpSpPr>
            <a:grpSpLocks/>
          </p:cNvGrpSpPr>
          <p:nvPr/>
        </p:nvGrpSpPr>
        <p:grpSpPr bwMode="auto">
          <a:xfrm>
            <a:off x="762000" y="3048000"/>
            <a:ext cx="2489200" cy="274637"/>
            <a:chOff x="1254" y="1536"/>
            <a:chExt cx="1698" cy="173"/>
          </a:xfrm>
        </p:grpSpPr>
        <p:sp>
          <p:nvSpPr>
            <p:cNvPr id="78"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9" name="AutoShape 31"/>
            <p:cNvCxnSpPr>
              <a:cxnSpLocks noChangeShapeType="1"/>
              <a:stCxn id="78" idx="3"/>
              <a:endCxn id="80"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0"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1"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2"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3"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84" name="Group 29"/>
          <p:cNvGrpSpPr>
            <a:grpSpLocks/>
          </p:cNvGrpSpPr>
          <p:nvPr/>
        </p:nvGrpSpPr>
        <p:grpSpPr bwMode="auto">
          <a:xfrm>
            <a:off x="762000" y="3505200"/>
            <a:ext cx="2489200" cy="274637"/>
            <a:chOff x="1254" y="1536"/>
            <a:chExt cx="1698" cy="173"/>
          </a:xfrm>
        </p:grpSpPr>
        <p:sp>
          <p:nvSpPr>
            <p:cNvPr id="85"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86" name="AutoShape 31"/>
            <p:cNvCxnSpPr>
              <a:cxnSpLocks noChangeShapeType="1"/>
              <a:stCxn id="85" idx="3"/>
              <a:endCxn id="8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7"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8"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9"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0"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1" name="Group 29"/>
          <p:cNvGrpSpPr>
            <a:grpSpLocks/>
          </p:cNvGrpSpPr>
          <p:nvPr/>
        </p:nvGrpSpPr>
        <p:grpSpPr bwMode="auto">
          <a:xfrm>
            <a:off x="762000" y="4784726"/>
            <a:ext cx="2489200" cy="274637"/>
            <a:chOff x="1254" y="1536"/>
            <a:chExt cx="1698" cy="173"/>
          </a:xfrm>
        </p:grpSpPr>
        <p:sp>
          <p:nvSpPr>
            <p:cNvPr id="92"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93" name="AutoShape 31"/>
            <p:cNvCxnSpPr>
              <a:cxnSpLocks noChangeShapeType="1"/>
              <a:stCxn id="92" idx="3"/>
              <a:endCxn id="94"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94"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95"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6"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7"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8" name="Group 29"/>
          <p:cNvGrpSpPr>
            <a:grpSpLocks/>
          </p:cNvGrpSpPr>
          <p:nvPr/>
        </p:nvGrpSpPr>
        <p:grpSpPr bwMode="auto">
          <a:xfrm>
            <a:off x="762000" y="5287963"/>
            <a:ext cx="2489200" cy="274637"/>
            <a:chOff x="1254" y="1536"/>
            <a:chExt cx="1698" cy="173"/>
          </a:xfrm>
        </p:grpSpPr>
        <p:sp>
          <p:nvSpPr>
            <p:cNvPr id="99"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0" name="AutoShape 31"/>
            <p:cNvCxnSpPr>
              <a:cxnSpLocks noChangeShapeType="1"/>
              <a:stCxn id="99" idx="3"/>
              <a:endCxn id="10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1"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2"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3"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4"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05" name="Group 29"/>
          <p:cNvGrpSpPr>
            <a:grpSpLocks/>
          </p:cNvGrpSpPr>
          <p:nvPr/>
        </p:nvGrpSpPr>
        <p:grpSpPr bwMode="auto">
          <a:xfrm>
            <a:off x="762000" y="5745163"/>
            <a:ext cx="2489200" cy="274637"/>
            <a:chOff x="1254" y="1536"/>
            <a:chExt cx="1698" cy="173"/>
          </a:xfrm>
        </p:grpSpPr>
        <p:sp>
          <p:nvSpPr>
            <p:cNvPr id="106"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7" name="AutoShape 31"/>
            <p:cNvCxnSpPr>
              <a:cxnSpLocks noChangeShapeType="1"/>
              <a:stCxn id="106" idx="3"/>
              <a:endCxn id="108"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8"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9"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0"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1"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12" name="Group 29"/>
          <p:cNvGrpSpPr>
            <a:grpSpLocks/>
          </p:cNvGrpSpPr>
          <p:nvPr/>
        </p:nvGrpSpPr>
        <p:grpSpPr bwMode="auto">
          <a:xfrm>
            <a:off x="762000" y="6202363"/>
            <a:ext cx="2489200" cy="274637"/>
            <a:chOff x="1254" y="1536"/>
            <a:chExt cx="1698" cy="173"/>
          </a:xfrm>
        </p:grpSpPr>
        <p:sp>
          <p:nvSpPr>
            <p:cNvPr id="11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14" name="AutoShape 31"/>
            <p:cNvCxnSpPr>
              <a:cxnSpLocks noChangeShapeType="1"/>
              <a:stCxn id="113" idx="3"/>
              <a:endCxn id="11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1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1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120" name="Oval 119"/>
          <p:cNvSpPr/>
          <p:nvPr/>
        </p:nvSpPr>
        <p:spPr>
          <a:xfrm>
            <a:off x="2226225" y="1996281"/>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1" name="Oval 120"/>
          <p:cNvSpPr/>
          <p:nvPr/>
        </p:nvSpPr>
        <p:spPr>
          <a:xfrm>
            <a:off x="1181100" y="2514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2" name="Oval 121"/>
          <p:cNvSpPr/>
          <p:nvPr/>
        </p:nvSpPr>
        <p:spPr>
          <a:xfrm>
            <a:off x="1943100" y="2865437"/>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3" name="Oval 122"/>
          <p:cNvSpPr/>
          <p:nvPr/>
        </p:nvSpPr>
        <p:spPr>
          <a:xfrm>
            <a:off x="1579336" y="3414712"/>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4" name="Oval 123"/>
          <p:cNvSpPr/>
          <p:nvPr/>
        </p:nvSpPr>
        <p:spPr>
          <a:xfrm>
            <a:off x="1465036" y="47244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Oval 124"/>
          <p:cNvSpPr/>
          <p:nvPr/>
        </p:nvSpPr>
        <p:spPr>
          <a:xfrm>
            <a:off x="1289137" y="5232748"/>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Oval 125"/>
          <p:cNvSpPr/>
          <p:nvPr/>
        </p:nvSpPr>
        <p:spPr>
          <a:xfrm>
            <a:off x="1869510" y="5634842"/>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7" name="Oval 126"/>
          <p:cNvSpPr/>
          <p:nvPr/>
        </p:nvSpPr>
        <p:spPr>
          <a:xfrm>
            <a:off x="2301258" y="6096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A-Team</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2684298329"/>
              </p:ext>
            </p:extLst>
          </p:nvPr>
        </p:nvGraphicFramePr>
        <p:xfrm>
          <a:off x="685800" y="1397000"/>
          <a:ext cx="7924800" cy="3952240"/>
        </p:xfrm>
        <a:graphic>
          <a:graphicData uri="http://schemas.openxmlformats.org/drawingml/2006/table">
            <a:tbl>
              <a:tblPr firstRow="1" bandRow="1">
                <a:tableStyleId>{5C22544A-7EE6-4342-B048-85BDC9FD1C3A}</a:tableStyleId>
              </a:tblPr>
              <a:tblGrid>
                <a:gridCol w="609600"/>
                <a:gridCol w="1752600"/>
                <a:gridCol w="5562600"/>
              </a:tblGrid>
              <a:tr h="370840">
                <a:tc>
                  <a:txBody>
                    <a:bodyPr/>
                    <a:lstStyle/>
                    <a:p>
                      <a:r>
                        <a:rPr lang="en-CA" sz="2400" dirty="0" smtClean="0"/>
                        <a:t>#</a:t>
                      </a:r>
                      <a:endParaRPr lang="en-CA" sz="2400" dirty="0"/>
                    </a:p>
                  </a:txBody>
                  <a:tcPr/>
                </a:tc>
                <a:tc>
                  <a:txBody>
                    <a:bodyPr/>
                    <a:lstStyle/>
                    <a:p>
                      <a:r>
                        <a:rPr lang="en-CA" sz="2400" dirty="0" smtClean="0"/>
                        <a:t>Role</a:t>
                      </a:r>
                      <a:endParaRPr lang="en-CA" sz="2400" dirty="0"/>
                    </a:p>
                  </a:txBody>
                  <a:tcPr/>
                </a:tc>
                <a:tc>
                  <a:txBody>
                    <a:bodyPr/>
                    <a:lstStyle/>
                    <a:p>
                      <a:r>
                        <a:rPr lang="en-CA" sz="2400" dirty="0" smtClean="0"/>
                        <a:t>Competencies/Expectations</a:t>
                      </a:r>
                      <a:endParaRPr lang="en-CA" sz="2400" dirty="0"/>
                    </a:p>
                  </a:txBody>
                  <a:tcPr/>
                </a:tc>
              </a:tr>
              <a:tr h="370840">
                <a:tc>
                  <a:txBody>
                    <a:bodyPr/>
                    <a:lstStyle/>
                    <a:p>
                      <a:r>
                        <a:rPr lang="en-CA" dirty="0" smtClean="0"/>
                        <a:t>1</a:t>
                      </a:r>
                      <a:endParaRPr lang="en-CA" dirty="0"/>
                    </a:p>
                  </a:txBody>
                  <a:tcPr/>
                </a:tc>
                <a:tc>
                  <a:txBody>
                    <a:bodyPr/>
                    <a:lstStyle/>
                    <a:p>
                      <a:r>
                        <a:rPr lang="en-CA" dirty="0" smtClean="0"/>
                        <a:t>Analyst</a:t>
                      </a:r>
                      <a:endParaRPr lang="en-CA" dirty="0"/>
                    </a:p>
                  </a:txBody>
                  <a:tcPr/>
                </a:tc>
                <a:tc>
                  <a:txBody>
                    <a:bodyPr/>
                    <a:lstStyle/>
                    <a:p>
                      <a:r>
                        <a:rPr lang="en-CA" dirty="0" smtClean="0"/>
                        <a:t>Comfortable</a:t>
                      </a:r>
                      <a:r>
                        <a:rPr lang="en-CA" baseline="0" dirty="0" smtClean="0"/>
                        <a:t> with just-in-time analysis.</a:t>
                      </a:r>
                    </a:p>
                    <a:p>
                      <a:r>
                        <a:rPr lang="en-CA" baseline="0" dirty="0" smtClean="0"/>
                        <a:t>Likes to test.</a:t>
                      </a:r>
                    </a:p>
                    <a:p>
                      <a:r>
                        <a:rPr lang="en-CA" baseline="0" dirty="0" smtClean="0"/>
                        <a:t>Comfortable with rapid iterative development.</a:t>
                      </a:r>
                      <a:endParaRPr lang="en-CA" dirty="0" smtClean="0"/>
                    </a:p>
                  </a:txBody>
                  <a:tcPr/>
                </a:tc>
              </a:tr>
              <a:tr h="370840">
                <a:tc>
                  <a:txBody>
                    <a:bodyPr/>
                    <a:lstStyle/>
                    <a:p>
                      <a:r>
                        <a:rPr lang="en-CA" dirty="0" smtClean="0"/>
                        <a:t>2</a:t>
                      </a:r>
                      <a:endParaRPr lang="en-CA" dirty="0"/>
                    </a:p>
                  </a:txBody>
                  <a:tcPr/>
                </a:tc>
                <a:tc>
                  <a:txBody>
                    <a:bodyPr/>
                    <a:lstStyle/>
                    <a:p>
                      <a:r>
                        <a:rPr lang="en-CA" dirty="0" smtClean="0"/>
                        <a:t>Developers</a:t>
                      </a:r>
                      <a:endParaRPr lang="en-CA" dirty="0"/>
                    </a:p>
                  </a:txBody>
                  <a:tcPr/>
                </a:tc>
                <a:tc>
                  <a:txBody>
                    <a:bodyPr/>
                    <a:lstStyle/>
                    <a:p>
                      <a:r>
                        <a:rPr lang="en-CA" dirty="0" smtClean="0"/>
                        <a:t>Java,</a:t>
                      </a:r>
                      <a:r>
                        <a:rPr lang="en-CA" baseline="0" dirty="0" smtClean="0"/>
                        <a:t> Android API, </a:t>
                      </a:r>
                      <a:r>
                        <a:rPr lang="en-CA" baseline="0" dirty="0" err="1" smtClean="0"/>
                        <a:t>SQLlite</a:t>
                      </a:r>
                      <a:r>
                        <a:rPr lang="en-CA" baseline="0" dirty="0" smtClean="0"/>
                        <a:t>, Unit testing</a:t>
                      </a:r>
                      <a:endParaRPr lang="en-CA" dirty="0"/>
                    </a:p>
                  </a:txBody>
                  <a:tcPr/>
                </a:tc>
              </a:tr>
              <a:tr h="370840">
                <a:tc>
                  <a:txBody>
                    <a:bodyPr/>
                    <a:lstStyle/>
                    <a:p>
                      <a:r>
                        <a:rPr lang="en-CA" dirty="0" smtClean="0"/>
                        <a:t>0.5</a:t>
                      </a:r>
                      <a:endParaRPr lang="en-CA" dirty="0"/>
                    </a:p>
                  </a:txBody>
                  <a:tcPr/>
                </a:tc>
                <a:tc>
                  <a:txBody>
                    <a:bodyPr/>
                    <a:lstStyle/>
                    <a:p>
                      <a:r>
                        <a:rPr lang="en-CA" dirty="0" smtClean="0"/>
                        <a:t>Project manager</a:t>
                      </a:r>
                      <a:endParaRPr lang="en-CA" dirty="0"/>
                    </a:p>
                  </a:txBody>
                  <a:tcPr/>
                </a:tc>
                <a:tc>
                  <a:txBody>
                    <a:bodyPr/>
                    <a:lstStyle/>
                    <a:p>
                      <a:r>
                        <a:rPr lang="en-CA" dirty="0" smtClean="0"/>
                        <a:t>Responsible for outward facing</a:t>
                      </a:r>
                      <a:r>
                        <a:rPr lang="en-CA" baseline="0" dirty="0" smtClean="0"/>
                        <a:t> communication</a:t>
                      </a:r>
                    </a:p>
                    <a:p>
                      <a:r>
                        <a:rPr lang="en-CA" baseline="0" dirty="0" smtClean="0"/>
                        <a:t>Status reports, scope, budget, and reporting upwards</a:t>
                      </a:r>
                      <a:endParaRPr lang="en-CA" dirty="0"/>
                    </a:p>
                  </a:txBody>
                  <a:tcPr/>
                </a:tc>
              </a:tr>
              <a:tr h="370840">
                <a:tc>
                  <a:txBody>
                    <a:bodyPr/>
                    <a:lstStyle/>
                    <a:p>
                      <a:endParaRPr lang="en-CA"/>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1" dirty="0" err="1" smtClean="0">
                          <a:solidFill>
                            <a:srgbClr val="FF33CC"/>
                          </a:solidFill>
                        </a:rPr>
                        <a:t>Vlad</a:t>
                      </a:r>
                      <a:r>
                        <a:rPr lang="en-CA" b="1" baseline="0" dirty="0" smtClean="0">
                          <a:solidFill>
                            <a:srgbClr val="FF33CC"/>
                          </a:solidFill>
                        </a:rPr>
                        <a:t> </a:t>
                      </a:r>
                      <a:endParaRPr lang="en-CA" b="1" dirty="0" smtClean="0">
                        <a:solidFill>
                          <a:srgbClr val="FF33CC"/>
                        </a:solidFill>
                      </a:endParaRPr>
                    </a:p>
                  </a:txBody>
                  <a:tcPr/>
                </a:tc>
                <a:tc>
                  <a:txBody>
                    <a:bodyPr/>
                    <a:lstStyle/>
                    <a:p>
                      <a:r>
                        <a:rPr lang="en-CA" b="1" dirty="0" smtClean="0">
                          <a:solidFill>
                            <a:srgbClr val="FF33CC"/>
                          </a:solidFill>
                        </a:rPr>
                        <a:t>Developer</a:t>
                      </a:r>
                      <a:endParaRPr lang="en-CA" b="1" dirty="0">
                        <a:solidFill>
                          <a:srgbClr val="FF33CC"/>
                        </a:solidFill>
                      </a:endParaRPr>
                    </a:p>
                  </a:txBody>
                  <a:tcPr/>
                </a:tc>
              </a:tr>
              <a:tr h="370840">
                <a:tc>
                  <a:txBody>
                    <a:bodyPr/>
                    <a:lstStyle/>
                    <a:p>
                      <a:endParaRPr lang="en-CA"/>
                    </a:p>
                  </a:txBody>
                  <a:tcPr/>
                </a:tc>
                <a:tc>
                  <a:txBody>
                    <a:bodyPr/>
                    <a:lstStyle/>
                    <a:p>
                      <a:r>
                        <a:rPr lang="en-CA" b="1" dirty="0" smtClean="0">
                          <a:solidFill>
                            <a:srgbClr val="FF33CC"/>
                          </a:solidFill>
                        </a:rPr>
                        <a:t>Tamar</a:t>
                      </a:r>
                      <a:endParaRPr lang="en-CA" b="1" dirty="0">
                        <a:solidFill>
                          <a:srgbClr val="FF33CC"/>
                        </a:solidFill>
                      </a:endParaRPr>
                    </a:p>
                  </a:txBody>
                  <a:tcPr/>
                </a:tc>
                <a:tc>
                  <a:txBody>
                    <a:bodyPr/>
                    <a:lstStyle/>
                    <a:p>
                      <a:r>
                        <a:rPr lang="en-CA" b="1" dirty="0" smtClean="0">
                          <a:solidFill>
                            <a:srgbClr val="FF33CC"/>
                          </a:solidFill>
                        </a:rPr>
                        <a:t>Project manager, designer</a:t>
                      </a:r>
                      <a:endParaRPr lang="en-CA" b="1" dirty="0">
                        <a:solidFill>
                          <a:srgbClr val="FF33CC"/>
                        </a:solidFill>
                      </a:endParaRPr>
                    </a:p>
                  </a:txBody>
                  <a:tcPr/>
                </a:tc>
              </a:tr>
              <a:tr h="370840">
                <a:tc>
                  <a:txBody>
                    <a:bodyPr/>
                    <a:lstStyle/>
                    <a:p>
                      <a:endParaRPr lang="en-CA"/>
                    </a:p>
                  </a:txBody>
                  <a:tcPr/>
                </a:tc>
                <a:tc>
                  <a:txBody>
                    <a:bodyPr/>
                    <a:lstStyle/>
                    <a:p>
                      <a:r>
                        <a:rPr lang="en-CA" b="1" dirty="0" err="1" smtClean="0">
                          <a:solidFill>
                            <a:srgbClr val="FF33CC"/>
                          </a:solidFill>
                        </a:rPr>
                        <a:t>Zvika</a:t>
                      </a:r>
                      <a:endParaRPr lang="en-CA" b="1" dirty="0">
                        <a:solidFill>
                          <a:srgbClr val="FF33CC"/>
                        </a:solidFill>
                      </a:endParaRPr>
                    </a:p>
                  </a:txBody>
                  <a:tcPr/>
                </a:tc>
                <a:tc>
                  <a:txBody>
                    <a:bodyPr/>
                    <a:lstStyle/>
                    <a:p>
                      <a:r>
                        <a:rPr lang="en-CA" b="1" dirty="0" smtClean="0">
                          <a:solidFill>
                            <a:srgbClr val="FF33CC"/>
                          </a:solidFill>
                        </a:rPr>
                        <a:t>Marketing(UI),</a:t>
                      </a:r>
                      <a:r>
                        <a:rPr lang="en-US" sz="1800" b="1" kern="1200" dirty="0" smtClean="0">
                          <a:solidFill>
                            <a:srgbClr val="FF33CC"/>
                          </a:solidFill>
                          <a:effectLst/>
                          <a:latin typeface="+mn-lt"/>
                          <a:ea typeface="+mn-ea"/>
                          <a:cs typeface="+mn-cs"/>
                        </a:rPr>
                        <a:t> Testing </a:t>
                      </a:r>
                      <a:endParaRPr lang="en-CA" b="1" dirty="0">
                        <a:solidFill>
                          <a:srgbClr val="FF33CC"/>
                        </a:solidFill>
                      </a:endParaRPr>
                    </a:p>
                  </a:txBody>
                  <a:tcPr/>
                </a:tc>
              </a:tr>
              <a:tr h="370840">
                <a:tc>
                  <a:txBody>
                    <a:bodyPr/>
                    <a:lstStyle/>
                    <a:p>
                      <a:endParaRPr lang="en-CA"/>
                    </a:p>
                  </a:txBody>
                  <a:tcPr/>
                </a:tc>
                <a:tc>
                  <a:txBody>
                    <a:bodyPr/>
                    <a:lstStyle/>
                    <a:p>
                      <a:r>
                        <a:rPr lang="en-CA" b="1" dirty="0" smtClean="0">
                          <a:solidFill>
                            <a:srgbClr val="FF33CC"/>
                          </a:solidFill>
                        </a:rPr>
                        <a:t>All</a:t>
                      </a:r>
                      <a:endParaRPr lang="en-CA" b="1" dirty="0">
                        <a:solidFill>
                          <a:srgbClr val="FF33CC"/>
                        </a:solidFill>
                      </a:endParaRPr>
                    </a:p>
                  </a:txBody>
                  <a:tcPr/>
                </a:tc>
                <a:tc>
                  <a:txBody>
                    <a:bodyPr/>
                    <a:lstStyle/>
                    <a:p>
                      <a:r>
                        <a:rPr lang="en-CA" b="1" dirty="0" smtClean="0">
                          <a:solidFill>
                            <a:srgbClr val="FF33CC"/>
                          </a:solidFill>
                        </a:rPr>
                        <a:t> Coding, Testing, keeping the</a:t>
                      </a:r>
                      <a:r>
                        <a:rPr lang="en-CA" b="1" baseline="0" dirty="0" smtClean="0">
                          <a:solidFill>
                            <a:srgbClr val="FF33CC"/>
                          </a:solidFill>
                        </a:rPr>
                        <a:t> focus on </a:t>
                      </a:r>
                      <a:r>
                        <a:rPr lang="en-US" sz="2400" b="1" kern="1200" baseline="0" dirty="0" smtClean="0">
                          <a:solidFill>
                            <a:srgbClr val="FF33CC"/>
                          </a:solidFill>
                          <a:effectLst/>
                          <a:latin typeface="+mn-lt"/>
                          <a:ea typeface="+mn-ea"/>
                          <a:cs typeface="+mn-cs"/>
                        </a:rPr>
                        <a:t>P</a:t>
                      </a:r>
                      <a:r>
                        <a:rPr lang="en-US" sz="2400" b="1" kern="1200" dirty="0" smtClean="0">
                          <a:solidFill>
                            <a:srgbClr val="FF33CC"/>
                          </a:solidFill>
                          <a:effectLst/>
                          <a:latin typeface="+mn-lt"/>
                          <a:ea typeface="+mn-ea"/>
                          <a:cs typeface="+mn-cs"/>
                        </a:rPr>
                        <a:t>racticable </a:t>
                      </a:r>
                      <a:endParaRPr lang="en-CA"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keeps us up at </a:t>
            </a:r>
            <a:r>
              <a:rPr lang="en-CA" dirty="0" smtClean="0"/>
              <a:t>night…</a:t>
            </a:r>
            <a:endParaRPr lang="en-CA" dirty="0"/>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keeps us up at night</a:t>
            </a:r>
            <a:endParaRPr lang="en-CA" dirty="0"/>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noChangeArrowheads="1"/>
          </p:cNvPicPr>
          <p:nvPr/>
        </p:nvPicPr>
        <p:blipFill>
          <a:blip r:embed="rId3" cstate="print"/>
          <a:srcRect/>
          <a:stretch>
            <a:fillRect/>
          </a:stretch>
        </p:blipFill>
        <p:spPr bwMode="auto">
          <a:xfrm>
            <a:off x="3048000" y="215766"/>
            <a:ext cx="3733800" cy="6642234"/>
          </a:xfrm>
          <a:prstGeom prst="rect">
            <a:avLst/>
          </a:prstGeom>
          <a:noFill/>
          <a:ln w="12700" cap="flat">
            <a:noFill/>
            <a:miter lim="800000"/>
            <a:headEnd/>
            <a:tailEnd/>
          </a:ln>
        </p:spPr>
      </p:pic>
      <p:sp>
        <p:nvSpPr>
          <p:cNvPr id="3" name="Content Placeholder 2"/>
          <p:cNvSpPr>
            <a:spLocks noGrp="1"/>
          </p:cNvSpPr>
          <p:nvPr>
            <p:ph idx="1"/>
          </p:nvPr>
        </p:nvSpPr>
        <p:spPr>
          <a:xfrm>
            <a:off x="762000" y="1828800"/>
            <a:ext cx="8382000" cy="3992563"/>
          </a:xfrm>
        </p:spPr>
        <p:txBody>
          <a:bodyPr>
            <a:noAutofit/>
          </a:bodyPr>
          <a:lstStyle/>
          <a:p>
            <a:pPr marL="0" indent="0">
              <a:buNone/>
            </a:pPr>
            <a:r>
              <a:rPr lang="en-CA" sz="22200" b="1" dirty="0" smtClean="0">
                <a:solidFill>
                  <a:srgbClr val="FF0000"/>
                </a:solidFill>
              </a:rPr>
              <a:t>Failure </a:t>
            </a:r>
            <a:endParaRPr lang="en-CA" sz="22200" b="1" dirty="0">
              <a:solidFill>
                <a:srgbClr val="FF0000"/>
              </a:solidFill>
            </a:endParaRPr>
          </a:p>
        </p:txBody>
      </p:sp>
    </p:spTree>
    <p:extLst>
      <p:ext uri="{BB962C8B-B14F-4D97-AF65-F5344CB8AC3E}">
        <p14:creationId xmlns:p14="http://schemas.microsoft.com/office/powerpoint/2010/main" val="28202794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4" y="274638"/>
            <a:ext cx="8229600" cy="1143000"/>
          </a:xfrm>
        </p:spPr>
        <p:txBody>
          <a:bodyPr/>
          <a:lstStyle/>
          <a:p>
            <a:pPr algn="ctr"/>
            <a:r>
              <a:rPr lang="en-CA" dirty="0" smtClean="0"/>
              <a:t>Why are we here?</a:t>
            </a:r>
            <a:endParaRPr lang="en-CA" dirty="0"/>
          </a:p>
        </p:txBody>
      </p:sp>
      <p:sp>
        <p:nvSpPr>
          <p:cNvPr id="3" name="Content Placeholder 2"/>
          <p:cNvSpPr>
            <a:spLocks noGrp="1"/>
          </p:cNvSpPr>
          <p:nvPr>
            <p:ph idx="1"/>
          </p:nvPr>
        </p:nvSpPr>
        <p:spPr>
          <a:xfrm>
            <a:off x="379414" y="1600200"/>
            <a:ext cx="8229600" cy="4525963"/>
          </a:xfrm>
        </p:spPr>
        <p:txBody>
          <a:bodyPr/>
          <a:lstStyle/>
          <a:p>
            <a:pPr algn="ctr"/>
            <a:endParaRPr lang="en-CA" dirty="0" smtClean="0"/>
          </a:p>
          <a:p>
            <a:pPr algn="ctr"/>
            <a:endParaRPr lang="en-CA"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4" y="274638"/>
            <a:ext cx="8229600" cy="1143000"/>
          </a:xfrm>
        </p:spPr>
        <p:txBody>
          <a:bodyPr/>
          <a:lstStyle/>
          <a:p>
            <a:pPr algn="ctr"/>
            <a:r>
              <a:rPr lang="en-CA" dirty="0" smtClean="0"/>
              <a:t>Why are we here?</a:t>
            </a:r>
            <a:endParaRPr lang="en-CA" dirty="0"/>
          </a:p>
        </p:txBody>
      </p:sp>
      <p:sp>
        <p:nvSpPr>
          <p:cNvPr id="3" name="Content Placeholder 2"/>
          <p:cNvSpPr>
            <a:spLocks noGrp="1"/>
          </p:cNvSpPr>
          <p:nvPr>
            <p:ph idx="1"/>
          </p:nvPr>
        </p:nvSpPr>
        <p:spPr>
          <a:xfrm>
            <a:off x="379414" y="1600200"/>
            <a:ext cx="8229600" cy="4525963"/>
          </a:xfrm>
        </p:spPr>
        <p:txBody>
          <a:bodyPr/>
          <a:lstStyle/>
          <a:p>
            <a:pPr algn="ctr"/>
            <a:endParaRPr lang="en-CA" dirty="0" smtClean="0"/>
          </a:p>
          <a:p>
            <a:pPr algn="ctr"/>
            <a:endParaRPr lang="en-CA" dirty="0" smtClean="0"/>
          </a:p>
        </p:txBody>
      </p:sp>
      <p:sp>
        <p:nvSpPr>
          <p:cNvPr id="4" name="TextBox 3"/>
          <p:cNvSpPr txBox="1"/>
          <p:nvPr/>
        </p:nvSpPr>
        <p:spPr>
          <a:xfrm>
            <a:off x="1674813" y="3371165"/>
            <a:ext cx="5715001" cy="1200329"/>
          </a:xfrm>
          <a:prstGeom prst="rect">
            <a:avLst/>
          </a:prstGeom>
          <a:noFill/>
        </p:spPr>
        <p:txBody>
          <a:bodyPr wrap="square" rtlCol="0">
            <a:spAutoFit/>
          </a:bodyPr>
          <a:lstStyle/>
          <a:p>
            <a:pPr algn="ctr"/>
            <a:r>
              <a:rPr lang="en-CA" sz="3600" dirty="0" smtClean="0"/>
              <a:t>Because we went to sleep late last night</a:t>
            </a:r>
            <a:endParaRPr lang="en-CA" sz="3600" dirty="0"/>
          </a:p>
        </p:txBody>
      </p:sp>
      <p:pic>
        <p:nvPicPr>
          <p:cNvPr id="5" name="Picture 4"/>
          <p:cNvPicPr>
            <a:picLocks noChangeAspect="1" noChangeArrowheads="1"/>
          </p:cNvPicPr>
          <p:nvPr/>
        </p:nvPicPr>
        <p:blipFill>
          <a:blip r:embed="rId3" cstate="print"/>
          <a:srcRect/>
          <a:stretch>
            <a:fillRect/>
          </a:stretch>
        </p:blipFill>
        <p:spPr bwMode="auto">
          <a:xfrm>
            <a:off x="838200" y="2209800"/>
            <a:ext cx="7388225" cy="2743200"/>
          </a:xfrm>
          <a:prstGeom prst="rect">
            <a:avLst/>
          </a:prstGeom>
          <a:noFill/>
          <a:ln w="12700" cap="flat">
            <a:noFill/>
            <a:miter lim="800000"/>
            <a:headEnd/>
            <a:tailEnd/>
          </a:ln>
        </p:spPr>
      </p:pic>
    </p:spTree>
    <p:extLst>
      <p:ext uri="{BB962C8B-B14F-4D97-AF65-F5344CB8AC3E}">
        <p14:creationId xmlns:p14="http://schemas.microsoft.com/office/powerpoint/2010/main" val="4043954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elevator </a:t>
            </a:r>
            <a:r>
              <a:rPr lang="en-CA" dirty="0" smtClean="0"/>
              <a:t>pitch – Our App Is..</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For </a:t>
            </a:r>
            <a:r>
              <a:rPr lang="en-CA" dirty="0" smtClean="0">
                <a:solidFill>
                  <a:srgbClr val="FF33CC"/>
                </a:solidFill>
              </a:rPr>
              <a:t>Students</a:t>
            </a:r>
            <a:endParaRPr lang="en-CA" dirty="0" smtClean="0">
              <a:solidFill>
                <a:srgbClr val="FF33CC"/>
              </a:solidFill>
            </a:endParaRPr>
          </a:p>
          <a:p>
            <a:r>
              <a:rPr lang="en-CA" dirty="0" smtClean="0"/>
              <a:t>who </a:t>
            </a:r>
            <a:r>
              <a:rPr lang="en-CA" dirty="0" smtClean="0">
                <a:solidFill>
                  <a:srgbClr val="FF33CC"/>
                </a:solidFill>
              </a:rPr>
              <a:t>needs or wants a better </a:t>
            </a:r>
            <a:r>
              <a:rPr lang="en-US" dirty="0" smtClean="0">
                <a:solidFill>
                  <a:srgbClr val="FF33CC"/>
                </a:solidFill>
              </a:rPr>
              <a:t>way </a:t>
            </a:r>
            <a:r>
              <a:rPr lang="en-US" dirty="0">
                <a:solidFill>
                  <a:srgbClr val="FF33CC"/>
                </a:solidFill>
              </a:rPr>
              <a:t>to manage </a:t>
            </a:r>
            <a:r>
              <a:rPr lang="en-US" dirty="0" smtClean="0">
                <a:solidFill>
                  <a:srgbClr val="FF33CC"/>
                </a:solidFill>
              </a:rPr>
              <a:t>Their </a:t>
            </a:r>
            <a:r>
              <a:rPr lang="en-US" dirty="0">
                <a:solidFill>
                  <a:srgbClr val="FF33CC"/>
                </a:solidFill>
              </a:rPr>
              <a:t>academic </a:t>
            </a:r>
            <a:r>
              <a:rPr lang="en-US" dirty="0" smtClean="0">
                <a:solidFill>
                  <a:srgbClr val="FF33CC"/>
                </a:solidFill>
              </a:rPr>
              <a:t>requirements and time</a:t>
            </a:r>
          </a:p>
          <a:p>
            <a:r>
              <a:rPr lang="en-US" dirty="0" smtClean="0"/>
              <a:t>A.S.S Kick:   </a:t>
            </a:r>
            <a:r>
              <a:rPr lang="en-US" dirty="0"/>
              <a:t>Assignments Scheduler for Students</a:t>
            </a:r>
            <a:endParaRPr lang="en-CA" dirty="0" smtClean="0"/>
          </a:p>
          <a:p>
            <a:pPr marL="0" indent="0">
              <a:buNone/>
            </a:pPr>
            <a:r>
              <a:rPr lang="en-CA" dirty="0" smtClean="0">
                <a:solidFill>
                  <a:srgbClr val="008000"/>
                </a:solidFill>
              </a:rPr>
              <a:t>    </a:t>
            </a:r>
            <a:r>
              <a:rPr lang="en-CA" dirty="0" smtClean="0">
                <a:solidFill>
                  <a:srgbClr val="FF33CC"/>
                </a:solidFill>
              </a:rPr>
              <a:t>I</a:t>
            </a:r>
            <a:r>
              <a:rPr lang="en-CA" dirty="0" smtClean="0">
                <a:solidFill>
                  <a:srgbClr val="FF33CC"/>
                </a:solidFill>
              </a:rPr>
              <a:t>s The perfect tool</a:t>
            </a:r>
            <a:endParaRPr lang="en-CA" dirty="0" smtClean="0">
              <a:solidFill>
                <a:srgbClr val="FF33CC"/>
              </a:solidFill>
            </a:endParaRPr>
          </a:p>
          <a:p>
            <a:r>
              <a:rPr lang="en-CA" dirty="0" smtClean="0"/>
              <a:t>That will </a:t>
            </a:r>
            <a:r>
              <a:rPr lang="en-CA" dirty="0" smtClean="0">
                <a:solidFill>
                  <a:srgbClr val="FF33CC"/>
                </a:solidFill>
              </a:rPr>
              <a:t>provide you with your status, forecast and any necessary reminders</a:t>
            </a:r>
            <a:endParaRPr lang="en-CA" dirty="0" smtClean="0"/>
          </a:p>
          <a:p>
            <a:r>
              <a:rPr lang="en-CA" dirty="0" smtClean="0"/>
              <a:t>Unlike </a:t>
            </a:r>
            <a:r>
              <a:rPr lang="en-CA" dirty="0" smtClean="0">
                <a:solidFill>
                  <a:srgbClr val="FF33CC"/>
                </a:solidFill>
              </a:rPr>
              <a:t>regular Scheduler or reminders Apps</a:t>
            </a:r>
            <a:endParaRPr lang="en-CA" dirty="0" smtClean="0">
              <a:solidFill>
                <a:srgbClr val="FF33CC"/>
              </a:solidFill>
            </a:endParaRPr>
          </a:p>
          <a:p>
            <a:r>
              <a:rPr lang="en-CA" dirty="0" smtClean="0"/>
              <a:t>our project </a:t>
            </a:r>
            <a:r>
              <a:rPr lang="en-CA" dirty="0" smtClean="0">
                <a:solidFill>
                  <a:srgbClr val="FF33CC"/>
                </a:solidFill>
              </a:rPr>
              <a:t>is aimed to the specific need of </a:t>
            </a:r>
            <a:r>
              <a:rPr lang="en-CA" sz="3900" b="1" dirty="0" smtClean="0">
                <a:solidFill>
                  <a:srgbClr val="FF33CC"/>
                </a:solidFill>
              </a:rPr>
              <a:t>students</a:t>
            </a:r>
            <a:r>
              <a:rPr lang="en-CA" dirty="0">
                <a:solidFill>
                  <a:srgbClr val="FF33CC"/>
                </a:solidFill>
              </a:rPr>
              <a:t>,</a:t>
            </a:r>
            <a:r>
              <a:rPr lang="en-CA" dirty="0" smtClean="0">
                <a:solidFill>
                  <a:srgbClr val="FF33CC"/>
                </a:solidFill>
              </a:rPr>
              <a:t> whether neat, busy, dreamy or lazy </a:t>
            </a:r>
            <a:r>
              <a:rPr lang="en-CA" dirty="0" smtClean="0">
                <a:solidFill>
                  <a:srgbClr val="FF33CC"/>
                </a:solidFill>
              </a:rPr>
              <a:t>.</a:t>
            </a:r>
            <a:endParaRPr lang="en-CA" dirty="0">
              <a:solidFill>
                <a:srgbClr val="FF33CC"/>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57200" y="1485900"/>
            <a:ext cx="8229600" cy="5029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sp>
        <p:nvSpPr>
          <p:cNvPr id="2" name="Title 1"/>
          <p:cNvSpPr>
            <a:spLocks noGrp="1"/>
          </p:cNvSpPr>
          <p:nvPr>
            <p:ph type="title"/>
          </p:nvPr>
        </p:nvSpPr>
        <p:spPr/>
        <p:txBody>
          <a:bodyPr/>
          <a:lstStyle/>
          <a:p>
            <a:r>
              <a:rPr lang="en-CA" dirty="0" smtClean="0"/>
              <a:t>Product box</a:t>
            </a:r>
            <a:endParaRPr lang="en-CA" dirty="0"/>
          </a:p>
        </p:txBody>
      </p:sp>
      <p:sp>
        <p:nvSpPr>
          <p:cNvPr id="11" name="Rectangle 10"/>
          <p:cNvSpPr/>
          <p:nvPr/>
        </p:nvSpPr>
        <p:spPr>
          <a:xfrm>
            <a:off x="838200" y="1676401"/>
            <a:ext cx="7467600" cy="11325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008000"/>
                </a:solidFill>
              </a:rPr>
              <a:t>                </a:t>
            </a:r>
            <a:r>
              <a:rPr lang="en-US" sz="4000" b="1" dirty="0" smtClean="0">
                <a:solidFill>
                  <a:srgbClr val="FF33CC"/>
                </a:solidFill>
              </a:rPr>
              <a:t>Assignments </a:t>
            </a:r>
            <a:r>
              <a:rPr lang="en-US" sz="4000" b="1" dirty="0">
                <a:solidFill>
                  <a:srgbClr val="FF33CC"/>
                </a:solidFill>
              </a:rPr>
              <a:t>Scheduler for </a:t>
            </a:r>
            <a:r>
              <a:rPr lang="en-US" sz="4000" b="1" dirty="0" smtClean="0">
                <a:solidFill>
                  <a:srgbClr val="FF33CC"/>
                </a:solidFill>
              </a:rPr>
              <a:t>Students</a:t>
            </a:r>
            <a:endParaRPr lang="en-US" sz="4000" b="1" dirty="0">
              <a:solidFill>
                <a:srgbClr val="FF33CC"/>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814" y="1676400"/>
            <a:ext cx="2419519" cy="2265081"/>
          </a:xfrm>
          <a:prstGeom prst="rect">
            <a:avLst/>
          </a:prstGeom>
        </p:spPr>
      </p:pic>
      <p:sp>
        <p:nvSpPr>
          <p:cNvPr id="12" name="Rectangle 11"/>
          <p:cNvSpPr/>
          <p:nvPr/>
        </p:nvSpPr>
        <p:spPr>
          <a:xfrm>
            <a:off x="852814" y="4114800"/>
            <a:ext cx="7467600" cy="2133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dirty="0" smtClean="0">
                <a:solidFill>
                  <a:srgbClr val="FF33CC"/>
                </a:solidFill>
              </a:rPr>
              <a:t>Kick you when you’re asking for it..</a:t>
            </a:r>
            <a:endParaRPr lang="en-CA" sz="3600" dirty="0">
              <a:solidFill>
                <a:srgbClr val="FF33CC"/>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The NOT list</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4110355597"/>
              </p:ext>
            </p:extLst>
          </p:nvPr>
        </p:nvGraphicFramePr>
        <p:xfrm>
          <a:off x="381000" y="1397000"/>
          <a:ext cx="8458200" cy="2804160"/>
        </p:xfrm>
        <a:graphic>
          <a:graphicData uri="http://schemas.openxmlformats.org/drawingml/2006/table">
            <a:tbl>
              <a:tblPr firstRow="1" bandRow="1">
                <a:tableStyleId>{5C22544A-7EE6-4342-B048-85BDC9FD1C3A}</a:tableStyleId>
              </a:tblPr>
              <a:tblGrid>
                <a:gridCol w="4229100"/>
                <a:gridCol w="4229100"/>
              </a:tblGrid>
              <a:tr h="370840">
                <a:tc>
                  <a:txBody>
                    <a:bodyPr/>
                    <a:lstStyle/>
                    <a:p>
                      <a:pPr algn="ctr"/>
                      <a:r>
                        <a:rPr lang="en-CA" sz="3200" b="1" dirty="0" smtClean="0">
                          <a:solidFill>
                            <a:schemeClr val="bg1"/>
                          </a:solidFill>
                        </a:rPr>
                        <a:t>IN</a:t>
                      </a:r>
                      <a:endParaRPr lang="en-CA" b="1" dirty="0">
                        <a:solidFill>
                          <a:schemeClr val="bg1"/>
                        </a:solidFill>
                      </a:endParaRPr>
                    </a:p>
                  </a:txBody>
                  <a:tcPr/>
                </a:tc>
                <a:tc>
                  <a:txBody>
                    <a:bodyPr/>
                    <a:lstStyle/>
                    <a:p>
                      <a:pPr algn="ctr"/>
                      <a:r>
                        <a:rPr lang="en-CA" sz="2800" b="1" dirty="0" smtClean="0">
                          <a:solidFill>
                            <a:schemeClr val="bg1"/>
                          </a:solidFill>
                        </a:rPr>
                        <a:t>OUT</a:t>
                      </a:r>
                      <a:endParaRPr lang="en-CA" b="1" dirty="0">
                        <a:solidFill>
                          <a:schemeClr val="bg1"/>
                        </a:solidFill>
                      </a:endParaRPr>
                    </a:p>
                  </a:txBody>
                  <a:tcPr/>
                </a:tc>
              </a:tr>
              <a:tr h="370840">
                <a:tc>
                  <a:txBody>
                    <a:bodyPr/>
                    <a:lstStyle/>
                    <a:p>
                      <a:r>
                        <a:rPr lang="en-CA" b="1" dirty="0" smtClean="0">
                          <a:solidFill>
                            <a:srgbClr val="FF33CC"/>
                          </a:solidFill>
                        </a:rPr>
                        <a:t>Java</a:t>
                      </a:r>
                      <a:endParaRPr lang="en-CA" b="1" dirty="0">
                        <a:solidFill>
                          <a:srgbClr val="FF33CC"/>
                        </a:solidFill>
                      </a:endParaRPr>
                    </a:p>
                  </a:txBody>
                  <a:tcPr/>
                </a:tc>
                <a:tc>
                  <a:txBody>
                    <a:bodyPr/>
                    <a:lstStyle/>
                    <a:p>
                      <a:r>
                        <a:rPr lang="en-CA" b="1" dirty="0" smtClean="0">
                          <a:solidFill>
                            <a:srgbClr val="FF33CC"/>
                          </a:solidFill>
                        </a:rPr>
                        <a:t>All the rest</a:t>
                      </a:r>
                      <a:endParaRPr lang="en-CA" b="1" dirty="0">
                        <a:solidFill>
                          <a:srgbClr val="FF33CC"/>
                        </a:solidFill>
                      </a:endParaRPr>
                    </a:p>
                  </a:txBody>
                  <a:tcPr/>
                </a:tc>
              </a:tr>
              <a:tr h="370840">
                <a:tc>
                  <a:txBody>
                    <a:bodyPr/>
                    <a:lstStyle/>
                    <a:p>
                      <a:r>
                        <a:rPr lang="en-CA" b="1" dirty="0" smtClean="0">
                          <a:solidFill>
                            <a:srgbClr val="FF33CC"/>
                          </a:solidFill>
                        </a:rPr>
                        <a:t>Android API</a:t>
                      </a:r>
                      <a:endParaRPr lang="en-CA" b="1" dirty="0">
                        <a:solidFill>
                          <a:srgbClr val="FF33CC"/>
                        </a:solidFill>
                      </a:endParaRPr>
                    </a:p>
                  </a:txBody>
                  <a:tcPr/>
                </a:tc>
                <a:tc>
                  <a:txBody>
                    <a:bodyPr/>
                    <a:lstStyle/>
                    <a:p>
                      <a:r>
                        <a:rPr lang="en-CA" b="1" dirty="0" smtClean="0">
                          <a:solidFill>
                            <a:srgbClr val="FF33CC"/>
                          </a:solidFill>
                        </a:rPr>
                        <a:t>HTML5</a:t>
                      </a:r>
                      <a:endParaRPr lang="en-CA" b="1" dirty="0">
                        <a:solidFill>
                          <a:srgbClr val="FF33CC"/>
                        </a:solidFill>
                      </a:endParaRPr>
                    </a:p>
                  </a:txBody>
                  <a:tcPr/>
                </a:tc>
              </a:tr>
              <a:tr h="370840">
                <a:tc>
                  <a:txBody>
                    <a:bodyPr/>
                    <a:lstStyle/>
                    <a:p>
                      <a:r>
                        <a:rPr lang="en-CA" b="1" dirty="0" smtClean="0">
                          <a:solidFill>
                            <a:srgbClr val="FF33CC"/>
                          </a:solidFill>
                        </a:rPr>
                        <a:t>Pop up Reminder</a:t>
                      </a:r>
                      <a:endParaRPr lang="en-CA" b="1" dirty="0">
                        <a:solidFill>
                          <a:srgbClr val="FF33CC"/>
                        </a:solidFill>
                      </a:endParaRPr>
                    </a:p>
                  </a:txBody>
                  <a:tcPr/>
                </a:tc>
                <a:tc>
                  <a:txBody>
                    <a:bodyPr/>
                    <a:lstStyle/>
                    <a:p>
                      <a:r>
                        <a:rPr lang="en-CA" b="1" dirty="0" smtClean="0">
                          <a:solidFill>
                            <a:srgbClr val="FF33CC"/>
                          </a:solidFill>
                        </a:rPr>
                        <a:t>Full screen naggers</a:t>
                      </a:r>
                      <a:endParaRPr lang="en-CA" b="1" dirty="0">
                        <a:solidFill>
                          <a:srgbClr val="FF33CC"/>
                        </a:solidFill>
                      </a:endParaRPr>
                    </a:p>
                  </a:txBody>
                  <a:tcPr/>
                </a:tc>
              </a:tr>
              <a:tr h="370840">
                <a:tc>
                  <a:txBody>
                    <a:bodyPr/>
                    <a:lstStyle/>
                    <a:p>
                      <a:endParaRPr lang="en-CA" b="1" dirty="0">
                        <a:solidFill>
                          <a:srgbClr val="FF33CC"/>
                        </a:solidFill>
                      </a:endParaRPr>
                    </a:p>
                  </a:txBody>
                  <a:tcPr/>
                </a:tc>
                <a:tc>
                  <a:txBody>
                    <a:bodyPr/>
                    <a:lstStyle/>
                    <a:p>
                      <a:endParaRPr lang="en-CA" b="1" dirty="0">
                        <a:solidFill>
                          <a:srgbClr val="FF33CC"/>
                        </a:solidFill>
                      </a:endParaRPr>
                    </a:p>
                  </a:txBody>
                  <a:tcPr/>
                </a:tc>
              </a:tr>
              <a:tr h="370840">
                <a:tc>
                  <a:txBody>
                    <a:bodyPr/>
                    <a:lstStyle/>
                    <a:p>
                      <a:endParaRPr lang="en-CA" b="1" dirty="0">
                        <a:solidFill>
                          <a:srgbClr val="FF33CC"/>
                        </a:solidFill>
                      </a:endParaRPr>
                    </a:p>
                  </a:txBody>
                  <a:tcPr/>
                </a:tc>
                <a:tc>
                  <a:txBody>
                    <a:bodyPr/>
                    <a:lstStyle/>
                    <a:p>
                      <a:endParaRPr lang="en-CA" b="1">
                        <a:solidFill>
                          <a:srgbClr val="FF33CC"/>
                        </a:solidFill>
                      </a:endParaRPr>
                    </a:p>
                  </a:txBody>
                  <a:tcPr/>
                </a:tc>
              </a:tr>
              <a:tr h="370840">
                <a:tc>
                  <a:txBody>
                    <a:bodyPr/>
                    <a:lstStyle/>
                    <a:p>
                      <a:endParaRPr lang="en-CA" b="1" dirty="0">
                        <a:solidFill>
                          <a:srgbClr val="FF33CC"/>
                        </a:solidFill>
                      </a:endParaRPr>
                    </a:p>
                  </a:txBody>
                  <a:tcPr/>
                </a:tc>
                <a:tc>
                  <a:txBody>
                    <a:bodyPr/>
                    <a:lstStyle/>
                    <a:p>
                      <a:endParaRPr lang="en-CA" b="1" dirty="0">
                        <a:solidFill>
                          <a:srgbClr val="FF33CC"/>
                        </a:solidFill>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28078325"/>
              </p:ext>
            </p:extLst>
          </p:nvPr>
        </p:nvGraphicFramePr>
        <p:xfrm>
          <a:off x="381000" y="4343400"/>
          <a:ext cx="8458200" cy="2062480"/>
        </p:xfrm>
        <a:graphic>
          <a:graphicData uri="http://schemas.openxmlformats.org/drawingml/2006/table">
            <a:tbl>
              <a:tblPr firstRow="1" bandRow="1">
                <a:tableStyleId>{5C22544A-7EE6-4342-B048-85BDC9FD1C3A}</a:tableStyleId>
              </a:tblPr>
              <a:tblGrid>
                <a:gridCol w="8458200"/>
              </a:tblGrid>
              <a:tr h="370840">
                <a:tc>
                  <a:txBody>
                    <a:bodyPr/>
                    <a:lstStyle/>
                    <a:p>
                      <a:pPr algn="ctr"/>
                      <a:r>
                        <a:rPr lang="en-CA" sz="3200" dirty="0" smtClean="0"/>
                        <a:t>UNRESOLVED</a:t>
                      </a:r>
                      <a:endParaRPr lang="en-CA" sz="2000" dirty="0"/>
                    </a:p>
                  </a:txBody>
                  <a:tcPr/>
                </a:tc>
              </a:tr>
              <a:tr h="370840">
                <a:tc>
                  <a:txBody>
                    <a:bodyPr/>
                    <a:lstStyle/>
                    <a:p>
                      <a:r>
                        <a:rPr lang="en-CA" b="1" dirty="0" smtClean="0">
                          <a:solidFill>
                            <a:srgbClr val="FF33CC"/>
                          </a:solidFill>
                        </a:rPr>
                        <a:t>Will we use </a:t>
                      </a:r>
                      <a:r>
                        <a:rPr lang="en-CA" b="1" dirty="0" err="1" smtClean="0">
                          <a:solidFill>
                            <a:srgbClr val="FF33CC"/>
                          </a:solidFill>
                        </a:rPr>
                        <a:t>SQLlite</a:t>
                      </a:r>
                      <a:r>
                        <a:rPr lang="en-CA" b="1" dirty="0" smtClean="0">
                          <a:solidFill>
                            <a:srgbClr val="FF33CC"/>
                          </a:solidFill>
                        </a:rPr>
                        <a:t>?</a:t>
                      </a:r>
                      <a:endParaRPr lang="en-CA" b="1" dirty="0">
                        <a:solidFill>
                          <a:srgbClr val="FF33CC"/>
                        </a:solidFill>
                      </a:endParaRPr>
                    </a:p>
                  </a:txBody>
                  <a:tcPr/>
                </a:tc>
              </a:tr>
              <a:tr h="370840">
                <a:tc>
                  <a:txBody>
                    <a:bodyPr/>
                    <a:lstStyle/>
                    <a:p>
                      <a:r>
                        <a:rPr lang="en-CA" b="1" dirty="0" smtClean="0">
                          <a:solidFill>
                            <a:srgbClr val="FF33CC"/>
                          </a:solidFill>
                        </a:rPr>
                        <a:t>Will we have a desktop</a:t>
                      </a:r>
                      <a:r>
                        <a:rPr lang="en-CA" b="1" baseline="0" dirty="0" smtClean="0">
                          <a:solidFill>
                            <a:srgbClr val="FF33CC"/>
                          </a:solidFill>
                        </a:rPr>
                        <a:t> app?</a:t>
                      </a:r>
                      <a:endParaRPr lang="en-CA" b="1" dirty="0">
                        <a:solidFill>
                          <a:srgbClr val="FF33CC"/>
                        </a:solidFill>
                      </a:endParaRPr>
                    </a:p>
                  </a:txBody>
                  <a:tcPr/>
                </a:tc>
              </a:tr>
              <a:tr h="370840">
                <a:tc>
                  <a:txBody>
                    <a:bodyPr/>
                    <a:lstStyle/>
                    <a:p>
                      <a:r>
                        <a:rPr lang="en-CA" b="1" dirty="0" smtClean="0">
                          <a:solidFill>
                            <a:srgbClr val="FF33CC"/>
                          </a:solidFill>
                        </a:rPr>
                        <a:t>Will we use</a:t>
                      </a:r>
                      <a:r>
                        <a:rPr lang="en-CA" b="1" baseline="0" dirty="0" smtClean="0">
                          <a:solidFill>
                            <a:srgbClr val="FF33CC"/>
                          </a:solidFill>
                        </a:rPr>
                        <a:t> teachers pictures or an option to personalized?</a:t>
                      </a:r>
                      <a:endParaRPr lang="en-CA" b="1" dirty="0">
                        <a:solidFill>
                          <a:srgbClr val="FF33CC"/>
                        </a:solidFill>
                      </a:endParaRPr>
                    </a:p>
                  </a:txBody>
                  <a:tcPr/>
                </a:tc>
              </a:tr>
              <a:tr h="370840">
                <a:tc>
                  <a:txBody>
                    <a:bodyPr/>
                    <a:lstStyle/>
                    <a:p>
                      <a:endParaRPr lang="en-CA"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lvl="0"/>
            <a:r>
              <a:rPr lang="en-US" dirty="0" smtClean="0"/>
              <a:t>Your project community</a:t>
            </a:r>
            <a:endParaRPr lang="en-CA" dirty="0"/>
          </a:p>
        </p:txBody>
      </p:sp>
      <p:sp>
        <p:nvSpPr>
          <p:cNvPr id="14" name="Oval 1"/>
          <p:cNvSpPr>
            <a:spLocks/>
          </p:cNvSpPr>
          <p:nvPr/>
        </p:nvSpPr>
        <p:spPr bwMode="auto">
          <a:xfrm rot="21055419">
            <a:off x="2740837" y="2406650"/>
            <a:ext cx="3352800" cy="1923920"/>
          </a:xfrm>
          <a:prstGeom prst="ellipse">
            <a:avLst/>
          </a:prstGeom>
          <a:noFill/>
          <a:ln w="25400" cap="flat">
            <a:solidFill>
              <a:srgbClr val="395E89"/>
            </a:solidFill>
            <a:prstDash val="solid"/>
            <a:round/>
            <a:headEnd type="none" w="med" len="med"/>
            <a:tailEnd type="none" w="med" len="med"/>
          </a:ln>
        </p:spPr>
        <p:txBody>
          <a:bodyPr lIns="0" tIns="0" rIns="0" bIns="0"/>
          <a:lstStyle/>
          <a:p>
            <a:endParaRPr lang="en-CA"/>
          </a:p>
        </p:txBody>
      </p:sp>
      <p:sp>
        <p:nvSpPr>
          <p:cNvPr id="16" name="Rectangle 3"/>
          <p:cNvSpPr>
            <a:spLocks/>
          </p:cNvSpPr>
          <p:nvPr/>
        </p:nvSpPr>
        <p:spPr bwMode="auto">
          <a:xfrm rot="737471">
            <a:off x="3288853" y="2468464"/>
            <a:ext cx="3124200" cy="2108269"/>
          </a:xfrm>
          <a:prstGeom prst="rect">
            <a:avLst/>
          </a:prstGeom>
          <a:noFill/>
          <a:ln w="12700" cap="rnd">
            <a:noFill/>
            <a:round/>
            <a:headEnd type="none" w="med" len="med"/>
            <a:tailEnd type="none" w="med" len="med"/>
          </a:ln>
        </p:spPr>
        <p:txBody>
          <a:bodyPr wrap="square" lIns="38100" tIns="38100" rIns="38100" bIns="38100">
            <a:spAutoFit/>
          </a:bodyPr>
          <a:lstStyle/>
          <a:p>
            <a:pPr algn="l"/>
            <a:r>
              <a:rPr lang="en-US" sz="6600" b="1" dirty="0" smtClean="0">
                <a:solidFill>
                  <a:srgbClr val="00B0F0"/>
                </a:solidFill>
                <a:latin typeface="Calibri" charset="0"/>
                <a:cs typeface="Calibri" charset="0"/>
                <a:sym typeface="Calibri" charset="0"/>
              </a:rPr>
              <a:t>The A Team</a:t>
            </a:r>
            <a:endParaRPr lang="en-US" sz="6600" b="1" dirty="0">
              <a:solidFill>
                <a:srgbClr val="00B0F0"/>
              </a:solidFill>
              <a:latin typeface="Calibri" charset="0"/>
              <a:cs typeface="Calibri" charset="0"/>
              <a:sym typeface="Calibri" charset="0"/>
            </a:endParaRPr>
          </a:p>
        </p:txBody>
      </p:sp>
      <p:sp>
        <p:nvSpPr>
          <p:cNvPr id="17" name="Rectangle 4"/>
          <p:cNvSpPr>
            <a:spLocks/>
          </p:cNvSpPr>
          <p:nvPr/>
        </p:nvSpPr>
        <p:spPr bwMode="auto">
          <a:xfrm>
            <a:off x="6137275" y="3911600"/>
            <a:ext cx="2814810" cy="938719"/>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b="1" dirty="0" smtClean="0">
                <a:solidFill>
                  <a:srgbClr val="FF33CC"/>
                </a:solidFill>
                <a:latin typeface="Calibri" charset="0"/>
                <a:cs typeface="Calibri" charset="0"/>
                <a:sym typeface="Calibri" charset="0"/>
              </a:rPr>
              <a:t>Web communities</a:t>
            </a:r>
            <a:endParaRPr lang="en-US" sz="1400" b="1" dirty="0" smtClean="0">
              <a:solidFill>
                <a:srgbClr val="FF33CC"/>
              </a:solidFill>
              <a:latin typeface="Calibri" charset="0"/>
              <a:cs typeface="Calibri" charset="0"/>
              <a:sym typeface="Calibri" charset="0"/>
            </a:endParaRPr>
          </a:p>
          <a:p>
            <a:pPr algn="l"/>
            <a:r>
              <a:rPr lang="en-US" sz="1400" dirty="0" smtClean="0">
                <a:latin typeface="Calibri" charset="0"/>
                <a:cs typeface="Calibri" charset="0"/>
                <a:sym typeface="Calibri" charset="0"/>
              </a:rPr>
              <a:t>Stackoverflow.com</a:t>
            </a:r>
          </a:p>
          <a:p>
            <a:pPr algn="l"/>
            <a:r>
              <a:rPr lang="en-US" sz="1400" dirty="0" smtClean="0">
                <a:latin typeface="Calibri" charset="0"/>
                <a:cs typeface="Calibri" charset="0"/>
                <a:sym typeface="Calibri" charset="0"/>
              </a:rPr>
              <a:t>Android developers forums</a:t>
            </a:r>
            <a:endParaRPr lang="en-US" sz="1400" dirty="0">
              <a:solidFill>
                <a:schemeClr val="tx1"/>
              </a:solidFill>
              <a:latin typeface="Calibri" charset="0"/>
              <a:cs typeface="Calibri" charset="0"/>
              <a:sym typeface="Calibri" charset="0"/>
            </a:endParaRPr>
          </a:p>
        </p:txBody>
      </p:sp>
      <p:sp>
        <p:nvSpPr>
          <p:cNvPr id="18" name="Rectangle 5"/>
          <p:cNvSpPr>
            <a:spLocks/>
          </p:cNvSpPr>
          <p:nvPr/>
        </p:nvSpPr>
        <p:spPr bwMode="auto">
          <a:xfrm>
            <a:off x="443553" y="2554694"/>
            <a:ext cx="1197444" cy="1369606"/>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b="1" dirty="0" smtClean="0">
                <a:solidFill>
                  <a:srgbClr val="FF33CC"/>
                </a:solidFill>
                <a:latin typeface="Calibri" charset="0"/>
                <a:cs typeface="Calibri" charset="0"/>
                <a:sym typeface="Calibri" charset="0"/>
              </a:rPr>
              <a:t>Family</a:t>
            </a:r>
          </a:p>
          <a:p>
            <a:pPr algn="l"/>
            <a:r>
              <a:rPr lang="en-US" sz="2800" b="1" dirty="0" smtClean="0">
                <a:solidFill>
                  <a:srgbClr val="FF33CC"/>
                </a:solidFill>
                <a:latin typeface="Calibri" charset="0"/>
                <a:cs typeface="Calibri" charset="0"/>
                <a:sym typeface="Calibri" charset="0"/>
              </a:rPr>
              <a:t> and</a:t>
            </a:r>
          </a:p>
          <a:p>
            <a:pPr algn="l"/>
            <a:r>
              <a:rPr lang="en-US" sz="2800" b="1" dirty="0" smtClean="0">
                <a:solidFill>
                  <a:srgbClr val="FF33CC"/>
                </a:solidFill>
                <a:latin typeface="Calibri" charset="0"/>
                <a:cs typeface="Calibri" charset="0"/>
                <a:sym typeface="Calibri" charset="0"/>
              </a:rPr>
              <a:t> friends</a:t>
            </a:r>
            <a:endParaRPr lang="en-US" sz="2800" b="1" dirty="0">
              <a:solidFill>
                <a:srgbClr val="FF33CC"/>
              </a:solidFill>
              <a:latin typeface="Calibri" charset="0"/>
              <a:cs typeface="Calibri" charset="0"/>
              <a:sym typeface="Calibri" charset="0"/>
            </a:endParaRPr>
          </a:p>
        </p:txBody>
      </p:sp>
      <p:sp>
        <p:nvSpPr>
          <p:cNvPr id="19" name="Rectangle 6"/>
          <p:cNvSpPr>
            <a:spLocks/>
          </p:cNvSpPr>
          <p:nvPr/>
        </p:nvSpPr>
        <p:spPr bwMode="auto">
          <a:xfrm>
            <a:off x="2743200" y="1473740"/>
            <a:ext cx="3359831" cy="938719"/>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b="1" dirty="0" smtClean="0">
                <a:solidFill>
                  <a:srgbClr val="FF33CC"/>
                </a:solidFill>
                <a:latin typeface="Calibri" charset="0"/>
                <a:cs typeface="Calibri" charset="0"/>
                <a:sym typeface="Calibri" charset="0"/>
              </a:rPr>
              <a:t>The class, </a:t>
            </a:r>
          </a:p>
          <a:p>
            <a:pPr algn="l"/>
            <a:r>
              <a:rPr lang="en-US" sz="2800" b="1" dirty="0" smtClean="0">
                <a:solidFill>
                  <a:srgbClr val="FF33CC"/>
                </a:solidFill>
                <a:latin typeface="Calibri" charset="0"/>
                <a:cs typeface="Calibri" charset="0"/>
                <a:sym typeface="Calibri" charset="0"/>
              </a:rPr>
              <a:t>students and teachers</a:t>
            </a:r>
            <a:endParaRPr lang="en-US" sz="2800" b="1" dirty="0">
              <a:solidFill>
                <a:srgbClr val="FF33CC"/>
              </a:solidFill>
              <a:latin typeface="Calibri" charset="0"/>
              <a:cs typeface="Calibri" charset="0"/>
              <a:sym typeface="Calibri" charset="0"/>
            </a:endParaRPr>
          </a:p>
        </p:txBody>
      </p:sp>
      <p:sp>
        <p:nvSpPr>
          <p:cNvPr id="20" name="Rectangle 7"/>
          <p:cNvSpPr>
            <a:spLocks/>
          </p:cNvSpPr>
          <p:nvPr/>
        </p:nvSpPr>
        <p:spPr bwMode="auto">
          <a:xfrm>
            <a:off x="3100254" y="5156200"/>
            <a:ext cx="2271713"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a:solidFill>
                  <a:schemeClr val="tx1"/>
                </a:solidFill>
                <a:latin typeface="Calibri" charset="0"/>
                <a:cs typeface="Calibri" charset="0"/>
                <a:sym typeface="Calibri" charset="0"/>
              </a:rPr>
              <a:t>Everyone else !</a:t>
            </a:r>
          </a:p>
        </p:txBody>
      </p:sp>
      <p:sp>
        <p:nvSpPr>
          <p:cNvPr id="21" name="Rectangle 8"/>
          <p:cNvSpPr>
            <a:spLocks/>
          </p:cNvSpPr>
          <p:nvPr/>
        </p:nvSpPr>
        <p:spPr bwMode="auto">
          <a:xfrm>
            <a:off x="1420813" y="5588000"/>
            <a:ext cx="5747279" cy="569387"/>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200" dirty="0">
                <a:solidFill>
                  <a:schemeClr val="tx1"/>
                </a:solidFill>
                <a:latin typeface="Calibri Bold" charset="0"/>
                <a:cs typeface="Calibri Bold" charset="0"/>
                <a:sym typeface="Calibri Bold" charset="0"/>
              </a:rPr>
              <a:t>... is always bigger than </a:t>
            </a:r>
            <a:r>
              <a:rPr lang="en-US" sz="3200" dirty="0" smtClean="0">
                <a:solidFill>
                  <a:schemeClr val="tx1"/>
                </a:solidFill>
                <a:latin typeface="Calibri Bold" charset="0"/>
                <a:cs typeface="Calibri Bold" charset="0"/>
                <a:sym typeface="Calibri Bold" charset="0"/>
              </a:rPr>
              <a:t>we </a:t>
            </a:r>
            <a:r>
              <a:rPr lang="en-US" sz="3200" dirty="0">
                <a:solidFill>
                  <a:schemeClr val="tx1"/>
                </a:solidFill>
                <a:latin typeface="Calibri Bold" charset="0"/>
                <a:cs typeface="Calibri Bold" charset="0"/>
                <a:sym typeface="Calibri Bold" charset="0"/>
              </a:rPr>
              <a:t>think!</a:t>
            </a:r>
          </a:p>
        </p:txBody>
      </p:sp>
      <p:pic>
        <p:nvPicPr>
          <p:cNvPr id="22" name="Picture 9"/>
          <p:cNvPicPr>
            <a:picLocks noChangeAspect="1" noChangeArrowheads="1"/>
          </p:cNvPicPr>
          <p:nvPr/>
        </p:nvPicPr>
        <p:blipFill>
          <a:blip r:embed="rId3" cstate="print"/>
          <a:srcRect/>
          <a:stretch>
            <a:fillRect/>
          </a:stretch>
        </p:blipFill>
        <p:spPr bwMode="auto">
          <a:xfrm>
            <a:off x="3894402" y="4119429"/>
            <a:ext cx="800100" cy="927100"/>
          </a:xfrm>
          <a:prstGeom prst="rect">
            <a:avLst/>
          </a:prstGeom>
          <a:noFill/>
          <a:ln w="12700" cap="flat">
            <a:noFill/>
            <a:miter lim="800000"/>
            <a:headEnd/>
            <a:tailEnd/>
          </a:ln>
        </p:spPr>
      </p:pic>
      <p:pic>
        <p:nvPicPr>
          <p:cNvPr id="23" name="Picture 10"/>
          <p:cNvPicPr>
            <a:picLocks noChangeAspect="1" noChangeArrowheads="1"/>
          </p:cNvPicPr>
          <p:nvPr/>
        </p:nvPicPr>
        <p:blipFill>
          <a:blip r:embed="rId4" cstate="print"/>
          <a:srcRect/>
          <a:stretch>
            <a:fillRect/>
          </a:stretch>
        </p:blipFill>
        <p:spPr bwMode="auto">
          <a:xfrm>
            <a:off x="4694502" y="4119429"/>
            <a:ext cx="800100" cy="927100"/>
          </a:xfrm>
          <a:prstGeom prst="rect">
            <a:avLst/>
          </a:prstGeom>
          <a:noFill/>
          <a:ln w="12700" cap="flat">
            <a:noFill/>
            <a:miter lim="800000"/>
            <a:headEnd/>
            <a:tailEnd/>
          </a:ln>
        </p:spPr>
      </p:pic>
      <p:pic>
        <p:nvPicPr>
          <p:cNvPr id="24" name="Picture 11"/>
          <p:cNvPicPr>
            <a:picLocks noChangeAspect="1" noChangeArrowheads="1"/>
          </p:cNvPicPr>
          <p:nvPr/>
        </p:nvPicPr>
        <p:blipFill>
          <a:blip r:embed="rId5" cstate="print"/>
          <a:srcRect/>
          <a:stretch>
            <a:fillRect/>
          </a:stretch>
        </p:blipFill>
        <p:spPr bwMode="auto">
          <a:xfrm>
            <a:off x="3115999" y="4119429"/>
            <a:ext cx="800100" cy="927100"/>
          </a:xfrm>
          <a:prstGeom prst="rect">
            <a:avLst/>
          </a:prstGeom>
          <a:noFill/>
          <a:ln w="12700" cap="flat">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Technical solution</a:t>
            </a:r>
            <a:endParaRPr lang="en-CA" dirty="0"/>
          </a:p>
        </p:txBody>
      </p:sp>
      <p:sp>
        <p:nvSpPr>
          <p:cNvPr id="7" name="Cloud 6"/>
          <p:cNvSpPr/>
          <p:nvPr/>
        </p:nvSpPr>
        <p:spPr>
          <a:xfrm>
            <a:off x="4878726" y="685800"/>
            <a:ext cx="3503273" cy="10668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Can 9"/>
          <p:cNvSpPr/>
          <p:nvPr/>
        </p:nvSpPr>
        <p:spPr>
          <a:xfrm>
            <a:off x="7239000" y="30510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Picture 21"/>
          <p:cNvPicPr>
            <a:picLocks noChangeAspect="1" noChangeArrowheads="1"/>
          </p:cNvPicPr>
          <p:nvPr/>
        </p:nvPicPr>
        <p:blipFill>
          <a:blip r:embed="rId3" cstate="print"/>
          <a:srcRect/>
          <a:stretch>
            <a:fillRect/>
          </a:stretch>
        </p:blipFill>
        <p:spPr bwMode="auto">
          <a:xfrm>
            <a:off x="4150113" y="3051048"/>
            <a:ext cx="1174303" cy="825500"/>
          </a:xfrm>
          <a:prstGeom prst="rect">
            <a:avLst/>
          </a:prstGeom>
          <a:noFill/>
          <a:ln w="12700" cap="flat">
            <a:noFill/>
            <a:miter lim="800000"/>
            <a:headEnd/>
            <a:tailEnd/>
          </a:ln>
        </p:spPr>
      </p:pic>
      <p:pic>
        <p:nvPicPr>
          <p:cNvPr id="18" name="Picture 20"/>
          <p:cNvPicPr>
            <a:picLocks noChangeAspect="1" noChangeArrowheads="1"/>
          </p:cNvPicPr>
          <p:nvPr/>
        </p:nvPicPr>
        <p:blipFill>
          <a:blip r:embed="rId4" cstate="print"/>
          <a:srcRect/>
          <a:stretch>
            <a:fillRect/>
          </a:stretch>
        </p:blipFill>
        <p:spPr bwMode="auto">
          <a:xfrm>
            <a:off x="2286000" y="5181600"/>
            <a:ext cx="863600" cy="688072"/>
          </a:xfrm>
          <a:prstGeom prst="rect">
            <a:avLst/>
          </a:prstGeom>
          <a:noFill/>
          <a:ln w="12700" cap="flat">
            <a:noFill/>
            <a:miter lim="800000"/>
            <a:headEnd/>
            <a:tailEnd/>
          </a:ln>
        </p:spPr>
      </p:pic>
      <p:pic>
        <p:nvPicPr>
          <p:cNvPr id="19" name="Picture 26"/>
          <p:cNvPicPr>
            <a:picLocks noChangeAspect="1" noChangeArrowheads="1"/>
          </p:cNvPicPr>
          <p:nvPr/>
        </p:nvPicPr>
        <p:blipFill>
          <a:blip r:embed="rId5" cstate="print"/>
          <a:srcRect/>
          <a:stretch>
            <a:fillRect/>
          </a:stretch>
        </p:blipFill>
        <p:spPr bwMode="auto">
          <a:xfrm>
            <a:off x="4141762" y="1368298"/>
            <a:ext cx="800100" cy="927100"/>
          </a:xfrm>
          <a:prstGeom prst="rect">
            <a:avLst/>
          </a:prstGeom>
          <a:noFill/>
          <a:ln w="12700" cap="flat">
            <a:noFill/>
            <a:miter lim="800000"/>
            <a:headEnd/>
            <a:tailEnd/>
          </a:ln>
        </p:spPr>
      </p:pic>
      <p:sp>
        <p:nvSpPr>
          <p:cNvPr id="20" name="TextBox 19"/>
          <p:cNvSpPr txBox="1"/>
          <p:nvPr/>
        </p:nvSpPr>
        <p:spPr>
          <a:xfrm>
            <a:off x="5328096" y="3281332"/>
            <a:ext cx="1828800" cy="584775"/>
          </a:xfrm>
          <a:prstGeom prst="rect">
            <a:avLst/>
          </a:prstGeom>
          <a:noFill/>
        </p:spPr>
        <p:txBody>
          <a:bodyPr wrap="square" rtlCol="0">
            <a:spAutoFit/>
          </a:bodyPr>
          <a:lstStyle/>
          <a:p>
            <a:r>
              <a:rPr lang="en-CA" sz="3200" dirty="0" smtClean="0"/>
              <a:t>Danger!</a:t>
            </a:r>
          </a:p>
        </p:txBody>
      </p:sp>
      <p:sp>
        <p:nvSpPr>
          <p:cNvPr id="21" name="TextBox 20"/>
          <p:cNvSpPr txBox="1"/>
          <p:nvPr/>
        </p:nvSpPr>
        <p:spPr>
          <a:xfrm>
            <a:off x="3023031" y="5181600"/>
            <a:ext cx="3037562" cy="584775"/>
          </a:xfrm>
          <a:prstGeom prst="rect">
            <a:avLst/>
          </a:prstGeom>
          <a:noFill/>
        </p:spPr>
        <p:txBody>
          <a:bodyPr wrap="square" rtlCol="0">
            <a:spAutoFit/>
          </a:bodyPr>
          <a:lstStyle/>
          <a:p>
            <a:r>
              <a:rPr lang="en-CA" sz="3200" dirty="0" smtClean="0">
                <a:solidFill>
                  <a:schemeClr val="accent6">
                    <a:lumMod val="75000"/>
                  </a:schemeClr>
                </a:solidFill>
              </a:rPr>
              <a:t>Out of scope</a:t>
            </a:r>
          </a:p>
        </p:txBody>
      </p:sp>
      <p:sp>
        <p:nvSpPr>
          <p:cNvPr id="12" name="TextBox 11"/>
          <p:cNvSpPr txBox="1"/>
          <p:nvPr/>
        </p:nvSpPr>
        <p:spPr>
          <a:xfrm>
            <a:off x="762000" y="1619887"/>
            <a:ext cx="2784930" cy="2862322"/>
          </a:xfrm>
          <a:prstGeom prst="rect">
            <a:avLst/>
          </a:prstGeom>
          <a:noFill/>
        </p:spPr>
        <p:txBody>
          <a:bodyPr wrap="none" rtlCol="0">
            <a:spAutoFit/>
          </a:bodyPr>
          <a:lstStyle/>
          <a:p>
            <a:r>
              <a:rPr lang="en-CA" sz="3600" b="1" dirty="0" smtClean="0">
                <a:solidFill>
                  <a:srgbClr val="FF33CC"/>
                </a:solidFill>
              </a:rPr>
              <a:t>Technologies:</a:t>
            </a:r>
          </a:p>
          <a:p>
            <a:pPr>
              <a:buFontTx/>
              <a:buChar char="-"/>
            </a:pPr>
            <a:r>
              <a:rPr lang="en-CA" sz="3600" dirty="0" smtClean="0">
                <a:solidFill>
                  <a:srgbClr val="FF33CC"/>
                </a:solidFill>
              </a:rPr>
              <a:t> </a:t>
            </a:r>
            <a:r>
              <a:rPr lang="en-CA" sz="3600" dirty="0" smtClean="0">
                <a:solidFill>
                  <a:srgbClr val="FF33CC"/>
                </a:solidFill>
              </a:rPr>
              <a:t>Java</a:t>
            </a:r>
            <a:endParaRPr lang="en-CA" sz="3600" dirty="0" smtClean="0">
              <a:solidFill>
                <a:srgbClr val="FF33CC"/>
              </a:solidFill>
            </a:endParaRPr>
          </a:p>
          <a:p>
            <a:pPr>
              <a:buFontTx/>
              <a:buChar char="-"/>
            </a:pPr>
            <a:r>
              <a:rPr lang="en-CA" sz="3600" dirty="0" smtClean="0">
                <a:solidFill>
                  <a:srgbClr val="FF33CC"/>
                </a:solidFill>
              </a:rPr>
              <a:t> </a:t>
            </a:r>
            <a:r>
              <a:rPr lang="en-CA" sz="3600" dirty="0" smtClean="0">
                <a:solidFill>
                  <a:srgbClr val="FF33CC"/>
                </a:solidFill>
              </a:rPr>
              <a:t>Android API</a:t>
            </a:r>
            <a:endParaRPr lang="en-CA" sz="3600" dirty="0" smtClean="0">
              <a:solidFill>
                <a:srgbClr val="FF33CC"/>
              </a:solidFill>
            </a:endParaRPr>
          </a:p>
          <a:p>
            <a:pPr>
              <a:buFontTx/>
              <a:buChar char="-"/>
            </a:pPr>
            <a:r>
              <a:rPr lang="en-CA" sz="3600" dirty="0" smtClean="0">
                <a:solidFill>
                  <a:srgbClr val="FF33CC"/>
                </a:solidFill>
              </a:rPr>
              <a:t> </a:t>
            </a:r>
            <a:r>
              <a:rPr lang="en-CA" sz="3600" dirty="0" err="1" smtClean="0">
                <a:solidFill>
                  <a:srgbClr val="FF33CC"/>
                </a:solidFill>
              </a:rPr>
              <a:t>SQLlite</a:t>
            </a:r>
            <a:r>
              <a:rPr lang="en-CA" sz="3600" dirty="0" smtClean="0">
                <a:solidFill>
                  <a:srgbClr val="FF33CC"/>
                </a:solidFill>
              </a:rPr>
              <a:t>?</a:t>
            </a:r>
            <a:endParaRPr lang="en-CA" sz="3600" dirty="0" smtClean="0">
              <a:solidFill>
                <a:srgbClr val="FF33CC"/>
              </a:solidFill>
            </a:endParaRPr>
          </a:p>
          <a:p>
            <a:pPr>
              <a:buFontTx/>
              <a:buChar char="-"/>
            </a:pPr>
            <a:r>
              <a:rPr lang="en-CA" sz="3600" dirty="0" smtClean="0">
                <a:solidFill>
                  <a:srgbClr val="FF33CC"/>
                </a:solidFill>
              </a:rPr>
              <a:t> </a:t>
            </a:r>
            <a:r>
              <a:rPr lang="en-CA" sz="3600" dirty="0" smtClean="0">
                <a:solidFill>
                  <a:srgbClr val="FF33CC"/>
                </a:solidFill>
              </a:rPr>
              <a:t>Optimism</a:t>
            </a:r>
            <a:endParaRPr lang="en-CA" sz="3600" dirty="0">
              <a:solidFill>
                <a:srgbClr val="FF33CC"/>
              </a:solidFill>
            </a:endParaRPr>
          </a:p>
        </p:txBody>
      </p:sp>
      <p:sp>
        <p:nvSpPr>
          <p:cNvPr id="3" name="TextBox 2"/>
          <p:cNvSpPr txBox="1"/>
          <p:nvPr/>
        </p:nvSpPr>
        <p:spPr>
          <a:xfrm>
            <a:off x="3813855" y="3842707"/>
            <a:ext cx="3882345" cy="923330"/>
          </a:xfrm>
          <a:prstGeom prst="rect">
            <a:avLst/>
          </a:prstGeom>
          <a:noFill/>
        </p:spPr>
        <p:txBody>
          <a:bodyPr wrap="none" rtlCol="0">
            <a:spAutoFit/>
          </a:bodyPr>
          <a:lstStyle/>
          <a:p>
            <a:r>
              <a:rPr lang="en-US" dirty="0" smtClean="0"/>
              <a:t>-     Initiate inputs to Database</a:t>
            </a:r>
          </a:p>
          <a:p>
            <a:pPr marL="285750" indent="-285750">
              <a:buFontTx/>
              <a:buChar char="-"/>
            </a:pPr>
            <a:r>
              <a:rPr lang="en-US" dirty="0" smtClean="0"/>
              <a:t>Initiate pop-up reminders</a:t>
            </a:r>
          </a:p>
          <a:p>
            <a:pPr marL="285750" indent="-285750">
              <a:buFontTx/>
              <a:buChar char="-"/>
            </a:pPr>
            <a:r>
              <a:rPr lang="en-US" dirty="0" smtClean="0"/>
              <a:t>Timing module, we need good logic!</a:t>
            </a:r>
            <a:endParaRPr lang="en-US" dirty="0"/>
          </a:p>
        </p:txBody>
      </p:sp>
      <p:sp>
        <p:nvSpPr>
          <p:cNvPr id="4" name="TextBox 3"/>
          <p:cNvSpPr txBox="1"/>
          <p:nvPr/>
        </p:nvSpPr>
        <p:spPr>
          <a:xfrm>
            <a:off x="3149600" y="5791540"/>
            <a:ext cx="2830903" cy="369332"/>
          </a:xfrm>
          <a:prstGeom prst="rect">
            <a:avLst/>
          </a:prstGeom>
          <a:noFill/>
        </p:spPr>
        <p:txBody>
          <a:bodyPr wrap="none" rtlCol="0">
            <a:spAutoFit/>
          </a:bodyPr>
          <a:lstStyle/>
          <a:p>
            <a:r>
              <a:rPr lang="en-US" dirty="0" smtClean="0">
                <a:solidFill>
                  <a:schemeClr val="accent6">
                    <a:lumMod val="75000"/>
                  </a:schemeClr>
                </a:solidFill>
              </a:rPr>
              <a:t>- Tracking running processes</a:t>
            </a:r>
            <a:endParaRPr lang="en-US"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big is this thing?</a:t>
            </a:r>
            <a:endParaRPr lang="en-CA" dirty="0"/>
          </a:p>
        </p:txBody>
      </p:sp>
      <p:sp>
        <p:nvSpPr>
          <p:cNvPr id="4" name="Chevron 3"/>
          <p:cNvSpPr/>
          <p:nvPr/>
        </p:nvSpPr>
        <p:spPr>
          <a:xfrm>
            <a:off x="1661311" y="28194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4949804" y="1096275"/>
            <a:ext cx="838200" cy="3979651"/>
          </a:xfrm>
          <a:prstGeom prst="homePlate">
            <a:avLst/>
          </a:prstGeom>
          <a:gradFill flip="none" rotWithShape="1">
            <a:gsLst>
              <a:gs pos="0">
                <a:srgbClr val="FF33CC">
                  <a:tint val="66000"/>
                  <a:satMod val="160000"/>
                </a:srgbClr>
              </a:gs>
              <a:gs pos="50000">
                <a:srgbClr val="FF33CC">
                  <a:tint val="44500"/>
                  <a:satMod val="160000"/>
                </a:srgbClr>
              </a:gs>
              <a:gs pos="100000">
                <a:srgbClr val="FF33CC">
                  <a:tint val="23500"/>
                  <a:satMod val="160000"/>
                </a:srgbClr>
              </a:gs>
            </a:gsLst>
            <a:path path="circle">
              <a:fillToRect l="50000" t="50000" r="50000" b="50000"/>
            </a:path>
            <a:tileRect/>
          </a:gra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7042458" y="277621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4525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7071511" y="1371600"/>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661311" y="2209800"/>
            <a:ext cx="2057743" cy="523220"/>
          </a:xfrm>
          <a:prstGeom prst="rect">
            <a:avLst/>
          </a:prstGeom>
          <a:noFill/>
        </p:spPr>
        <p:txBody>
          <a:bodyPr wrap="none" rtlCol="0">
            <a:spAutoFit/>
          </a:bodyPr>
          <a:lstStyle/>
          <a:p>
            <a:r>
              <a:rPr lang="en-CA" sz="2800" dirty="0" smtClean="0"/>
              <a:t>Construction</a:t>
            </a:r>
            <a:endParaRPr lang="en-CA" sz="2800" dirty="0"/>
          </a:p>
        </p:txBody>
      </p:sp>
      <p:sp>
        <p:nvSpPr>
          <p:cNvPr id="12" name="TextBox 11"/>
          <p:cNvSpPr txBox="1"/>
          <p:nvPr/>
        </p:nvSpPr>
        <p:spPr>
          <a:xfrm>
            <a:off x="4914651" y="2778561"/>
            <a:ext cx="762645" cy="523220"/>
          </a:xfrm>
          <a:prstGeom prst="rect">
            <a:avLst/>
          </a:prstGeom>
          <a:noFill/>
        </p:spPr>
        <p:txBody>
          <a:bodyPr wrap="none" rtlCol="0">
            <a:spAutoFit/>
          </a:bodyPr>
          <a:lstStyle/>
          <a:p>
            <a:r>
              <a:rPr lang="en-CA" sz="2800" dirty="0" smtClean="0"/>
              <a:t>UAT</a:t>
            </a:r>
            <a:endParaRPr lang="en-CA" sz="2800" dirty="0"/>
          </a:p>
        </p:txBody>
      </p:sp>
      <p:sp>
        <p:nvSpPr>
          <p:cNvPr id="13" name="TextBox 12"/>
          <p:cNvSpPr txBox="1"/>
          <p:nvPr/>
        </p:nvSpPr>
        <p:spPr>
          <a:xfrm>
            <a:off x="6580799" y="1958370"/>
            <a:ext cx="1336456" cy="523220"/>
          </a:xfrm>
          <a:prstGeom prst="rect">
            <a:avLst/>
          </a:prstGeom>
          <a:noFill/>
        </p:spPr>
        <p:txBody>
          <a:bodyPr wrap="none" rtlCol="0">
            <a:spAutoFit/>
          </a:bodyPr>
          <a:lstStyle/>
          <a:p>
            <a:r>
              <a:rPr lang="en-CA" sz="2800" dirty="0" smtClean="0"/>
              <a:t>Training</a:t>
            </a:r>
            <a:endParaRPr lang="en-CA" sz="2800" dirty="0"/>
          </a:p>
        </p:txBody>
      </p:sp>
      <p:sp>
        <p:nvSpPr>
          <p:cNvPr id="14" name="TextBox 13"/>
          <p:cNvSpPr txBox="1"/>
          <p:nvPr/>
        </p:nvSpPr>
        <p:spPr>
          <a:xfrm>
            <a:off x="2042311" y="2895600"/>
            <a:ext cx="1659300" cy="523220"/>
          </a:xfrm>
          <a:prstGeom prst="rect">
            <a:avLst/>
          </a:prstGeom>
          <a:noFill/>
        </p:spPr>
        <p:txBody>
          <a:bodyPr wrap="none" rtlCol="0">
            <a:spAutoFit/>
          </a:bodyPr>
          <a:lstStyle/>
          <a:p>
            <a:r>
              <a:rPr lang="en-CA" sz="2800" dirty="0" smtClean="0">
                <a:solidFill>
                  <a:schemeClr val="bg1"/>
                </a:solidFill>
              </a:rPr>
              <a:t>~3months</a:t>
            </a:r>
            <a:endParaRPr lang="en-CA" sz="2800" dirty="0">
              <a:solidFill>
                <a:schemeClr val="bg1"/>
              </a:solidFill>
            </a:endParaRPr>
          </a:p>
        </p:txBody>
      </p:sp>
      <p:sp>
        <p:nvSpPr>
          <p:cNvPr id="17" name="TextBox 16"/>
          <p:cNvSpPr txBox="1"/>
          <p:nvPr/>
        </p:nvSpPr>
        <p:spPr>
          <a:xfrm>
            <a:off x="1668050" y="3886200"/>
            <a:ext cx="6098785" cy="584775"/>
          </a:xfrm>
          <a:prstGeom prst="rect">
            <a:avLst/>
          </a:prstGeom>
          <a:noFill/>
        </p:spPr>
        <p:txBody>
          <a:bodyPr wrap="none" rtlCol="0">
            <a:spAutoFit/>
          </a:bodyPr>
          <a:lstStyle/>
          <a:p>
            <a:r>
              <a:rPr lang="en-CA" sz="3200" dirty="0" smtClean="0">
                <a:latin typeface="Calibri Bold" pitchFamily="34" charset="0"/>
                <a:cs typeface="Calibri Bold" pitchFamily="34" charset="0"/>
              </a:rPr>
              <a:t>This is a guess. Not a commitment.</a:t>
            </a:r>
            <a:endParaRPr lang="en-CA" sz="3200" dirty="0">
              <a:latin typeface="Calibri Bold" pitchFamily="34" charset="0"/>
              <a:cs typeface="Calibri Bold" pitchFamily="34" charset="0"/>
            </a:endParaRPr>
          </a:p>
        </p:txBody>
      </p:sp>
      <p:sp>
        <p:nvSpPr>
          <p:cNvPr id="20" name="Freeform 19"/>
          <p:cNvSpPr/>
          <p:nvPr/>
        </p:nvSpPr>
        <p:spPr>
          <a:xfrm>
            <a:off x="2067075" y="4480560"/>
            <a:ext cx="4859020" cy="701040"/>
          </a:xfrm>
          <a:custGeom>
            <a:avLst/>
            <a:gdLst>
              <a:gd name="connsiteX0" fmla="*/ 0 w 4859020"/>
              <a:gd name="connsiteY0" fmla="*/ 0 h 1310640"/>
              <a:gd name="connsiteX1" fmla="*/ 4709160 w 4859020"/>
              <a:gd name="connsiteY1" fmla="*/ 121920 h 1310640"/>
              <a:gd name="connsiteX2" fmla="*/ 899160 w 4859020"/>
              <a:gd name="connsiteY2" fmla="*/ 274320 h 1310640"/>
              <a:gd name="connsiteX3" fmla="*/ 3855720 w 4859020"/>
              <a:gd name="connsiteY3" fmla="*/ 457200 h 1310640"/>
              <a:gd name="connsiteX4" fmla="*/ 1584960 w 4859020"/>
              <a:gd name="connsiteY4" fmla="*/ 609600 h 1310640"/>
              <a:gd name="connsiteX5" fmla="*/ 3002280 w 4859020"/>
              <a:gd name="connsiteY5" fmla="*/ 762000 h 1310640"/>
              <a:gd name="connsiteX6" fmla="*/ 2362200 w 4859020"/>
              <a:gd name="connsiteY6" fmla="*/ 899160 h 1310640"/>
              <a:gd name="connsiteX7" fmla="*/ 2316480 w 4859020"/>
              <a:gd name="connsiteY7" fmla="*/ 131064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020" h="1310640">
                <a:moveTo>
                  <a:pt x="0" y="0"/>
                </a:moveTo>
                <a:lnTo>
                  <a:pt x="4709160" y="121920"/>
                </a:lnTo>
                <a:cubicBezTo>
                  <a:pt x="4859020" y="167640"/>
                  <a:pt x="1041400" y="218440"/>
                  <a:pt x="899160" y="274320"/>
                </a:cubicBezTo>
                <a:cubicBezTo>
                  <a:pt x="756920" y="330200"/>
                  <a:pt x="3741420" y="401320"/>
                  <a:pt x="3855720" y="457200"/>
                </a:cubicBezTo>
                <a:cubicBezTo>
                  <a:pt x="3970020" y="513080"/>
                  <a:pt x="1727200" y="558800"/>
                  <a:pt x="1584960" y="609600"/>
                </a:cubicBezTo>
                <a:cubicBezTo>
                  <a:pt x="1442720" y="660400"/>
                  <a:pt x="2872740" y="713740"/>
                  <a:pt x="3002280" y="762000"/>
                </a:cubicBezTo>
                <a:cubicBezTo>
                  <a:pt x="3131820" y="810260"/>
                  <a:pt x="2476500" y="807720"/>
                  <a:pt x="2362200" y="899160"/>
                </a:cubicBezTo>
                <a:cubicBezTo>
                  <a:pt x="2247900" y="990600"/>
                  <a:pt x="2282190" y="1150620"/>
                  <a:pt x="2316480" y="1310640"/>
                </a:cubicBezTo>
              </a:path>
            </a:pathLst>
          </a:cu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18" name="Picture 1"/>
          <p:cNvPicPr>
            <a:picLocks noChangeAspect="1" noChangeArrowheads="1"/>
          </p:cNvPicPr>
          <p:nvPr/>
        </p:nvPicPr>
        <p:blipFill>
          <a:blip r:embed="rId3" cstate="print"/>
          <a:srcRect/>
          <a:stretch>
            <a:fillRect/>
          </a:stretch>
        </p:blipFill>
        <p:spPr bwMode="auto">
          <a:xfrm>
            <a:off x="431800" y="2741613"/>
            <a:ext cx="1066800" cy="839787"/>
          </a:xfrm>
          <a:prstGeom prst="rect">
            <a:avLst/>
          </a:prstGeom>
          <a:noFill/>
          <a:ln w="12700" cap="flat">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TotalTime>
  <Words>1063</Words>
  <Application>Microsoft Office PowerPoint</Application>
  <PresentationFormat>On-screen Show (4:3)</PresentationFormat>
  <Paragraphs>162</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A.S.S Kick</vt:lpstr>
      <vt:lpstr>Why are we here?</vt:lpstr>
      <vt:lpstr>Why are we here?</vt:lpstr>
      <vt:lpstr>The elevator pitch – Our App Is..</vt:lpstr>
      <vt:lpstr>Product box</vt:lpstr>
      <vt:lpstr>The NOT list</vt:lpstr>
      <vt:lpstr>Your project community</vt:lpstr>
      <vt:lpstr>Technical solution</vt:lpstr>
      <vt:lpstr>How big is this thing?</vt:lpstr>
      <vt:lpstr>Trade-off sliders</vt:lpstr>
      <vt:lpstr>The A-Team</vt:lpstr>
      <vt:lpstr>What keeps us up at night…</vt:lpstr>
      <vt:lpstr>What keeps us up at night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lastModifiedBy>Litvak, Tamar</cp:lastModifiedBy>
  <cp:revision>66</cp:revision>
  <dcterms:created xsi:type="dcterms:W3CDTF">2006-08-16T00:00:00Z</dcterms:created>
  <dcterms:modified xsi:type="dcterms:W3CDTF">2012-11-10T22:27:37Z</dcterms:modified>
</cp:coreProperties>
</file>