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7"/>
  </p:notesMasterIdLst>
  <p:handoutMasterIdLst>
    <p:handoutMasterId r:id="rId38"/>
  </p:handoutMasterIdLst>
  <p:sldIdLst>
    <p:sldId id="256" r:id="rId5"/>
    <p:sldId id="261" r:id="rId6"/>
    <p:sldId id="281" r:id="rId7"/>
    <p:sldId id="283" r:id="rId8"/>
    <p:sldId id="284" r:id="rId9"/>
    <p:sldId id="285" r:id="rId10"/>
    <p:sldId id="286" r:id="rId11"/>
    <p:sldId id="287" r:id="rId12"/>
    <p:sldId id="294" r:id="rId13"/>
    <p:sldId id="297" r:id="rId14"/>
    <p:sldId id="298" r:id="rId15"/>
    <p:sldId id="288" r:id="rId16"/>
    <p:sldId id="289" r:id="rId17"/>
    <p:sldId id="290" r:id="rId18"/>
    <p:sldId id="264" r:id="rId19"/>
    <p:sldId id="292" r:id="rId20"/>
    <p:sldId id="265" r:id="rId21"/>
    <p:sldId id="293" r:id="rId22"/>
    <p:sldId id="277" r:id="rId23"/>
    <p:sldId id="291" r:id="rId24"/>
    <p:sldId id="275" r:id="rId25"/>
    <p:sldId id="276" r:id="rId26"/>
    <p:sldId id="266" r:id="rId27"/>
    <p:sldId id="267" r:id="rId28"/>
    <p:sldId id="270" r:id="rId29"/>
    <p:sldId id="271" r:id="rId30"/>
    <p:sldId id="272" r:id="rId31"/>
    <p:sldId id="273" r:id="rId32"/>
    <p:sldId id="274" r:id="rId33"/>
    <p:sldId id="278" r:id="rId34"/>
    <p:sldId id="280"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383" autoAdjust="0"/>
  </p:normalViewPr>
  <p:slideViewPr>
    <p:cSldViewPr snapToGrid="0">
      <p:cViewPr varScale="1">
        <p:scale>
          <a:sx n="69" d="100"/>
          <a:sy n="69" d="100"/>
        </p:scale>
        <p:origin x="1186"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6/9/2023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Monty_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D1D5DB"/>
                </a:solidFill>
                <a:effectLst/>
                <a:latin typeface="Söhne"/>
              </a:rPr>
              <a:t>Treat bugs as mysteries waiting to be solved! Channel your inner detective, use print statements, and step through your code to catch those sneaky bugs. It's a fun way to develop your problem-solving skills.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193787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D1D5DB"/>
                </a:solidFill>
                <a:effectLst/>
                <a:latin typeface="Söhne"/>
              </a:rPr>
              <a:t>Treat bugs as mysteries waiting to be solved! Channel your inner detective, use print statements, and step through your code to catch those sneaky bugs. It's a fun way to develop your problem-solving skills.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231325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363935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F1F1F"/>
                </a:solidFill>
                <a:effectLst/>
                <a:latin typeface="Google Sans"/>
              </a:rPr>
              <a:t>High-level languages </a:t>
            </a:r>
            <a:r>
              <a:rPr lang="en-US" b="0" i="0" dirty="0">
                <a:solidFill>
                  <a:srgbClr val="1F1F1F"/>
                </a:solidFill>
                <a:effectLst/>
                <a:latin typeface="Google Sans"/>
              </a:rPr>
              <a:t>are easier to read and write, but they are not as efficient as low-level programming languages. </a:t>
            </a:r>
          </a:p>
          <a:p>
            <a:r>
              <a:rPr lang="en-US" b="1" i="0" dirty="0">
                <a:solidFill>
                  <a:srgbClr val="1F1F1F"/>
                </a:solidFill>
                <a:effectLst/>
                <a:latin typeface="Google Sans"/>
              </a:rPr>
              <a:t>Low-level languages </a:t>
            </a:r>
            <a:r>
              <a:rPr lang="en-US" b="0" i="0" dirty="0">
                <a:solidFill>
                  <a:srgbClr val="1F1F1F"/>
                </a:solidFill>
                <a:effectLst/>
                <a:latin typeface="Google Sans"/>
              </a:rPr>
              <a:t>are more efficient, but they are not as easy to read and write. </a:t>
            </a:r>
          </a:p>
          <a:p>
            <a:r>
              <a:rPr lang="en-US" b="1" i="0" dirty="0">
                <a:solidFill>
                  <a:srgbClr val="1F1F1F"/>
                </a:solidFill>
                <a:effectLst/>
                <a:latin typeface="Google Sans"/>
              </a:rPr>
              <a:t>Scripting languages </a:t>
            </a:r>
            <a:r>
              <a:rPr lang="en-US" b="0" i="0" dirty="0">
                <a:solidFill>
                  <a:srgbClr val="1F1F1F"/>
                </a:solidFill>
                <a:effectLst/>
                <a:latin typeface="Google Sans"/>
              </a:rPr>
              <a:t>are easy to read and write, and they are efficient, but they are not as powerful as high-level programming languages.</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384534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413437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330158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1F1F1F"/>
                </a:solidFill>
                <a:effectLst/>
                <a:latin typeface="Google Sans"/>
              </a:rPr>
              <a:t>Machine code is a series of binary instructions that are directly executed by the computer's central processing unit (CPU).</a:t>
            </a:r>
          </a:p>
          <a:p>
            <a:pPr marL="171450" indent="-171450">
              <a:buFontTx/>
              <a:buChar char="-"/>
            </a:pPr>
            <a:r>
              <a:rPr lang="en-US" b="0" i="0" dirty="0">
                <a:solidFill>
                  <a:srgbClr val="1F1F1F"/>
                </a:solidFill>
                <a:effectLst/>
                <a:latin typeface="Google Sans"/>
              </a:rPr>
              <a:t>Machine code is typically represented in hexadecimal or binary</a:t>
            </a:r>
          </a:p>
          <a:p>
            <a:pPr marL="171450" indent="-171450">
              <a:buFontTx/>
              <a:buChar char="-"/>
            </a:pPr>
            <a:r>
              <a:rPr lang="en-US" b="0" i="0" dirty="0">
                <a:solidFill>
                  <a:srgbClr val="1F1F1F"/>
                </a:solidFill>
                <a:effectLst/>
                <a:latin typeface="Google Sans"/>
              </a:rPr>
              <a:t>Stored in object file</a:t>
            </a:r>
          </a:p>
          <a:p>
            <a:pPr marL="171450" indent="-171450">
              <a:buFontTx/>
              <a:buChar char="-"/>
            </a:pPr>
            <a:r>
              <a:rPr lang="en-US" b="0" i="0" dirty="0">
                <a:solidFill>
                  <a:srgbClr val="1F1F1F"/>
                </a:solidFill>
                <a:effectLst/>
                <a:latin typeface="Google Sans"/>
              </a:rPr>
              <a:t>Machine code is the only language that can be directly executed by the CPU</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16</a:t>
            </a:fld>
            <a:endParaRPr lang="en-US" dirty="0"/>
          </a:p>
        </p:txBody>
      </p:sp>
    </p:spTree>
    <p:extLst>
      <p:ext uri="{BB962C8B-B14F-4D97-AF65-F5344CB8AC3E}">
        <p14:creationId xmlns:p14="http://schemas.microsoft.com/office/powerpoint/2010/main" val="3693662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4205192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18</a:t>
            </a:fld>
            <a:endParaRPr lang="en-US" dirty="0"/>
          </a:p>
        </p:txBody>
      </p:sp>
    </p:spTree>
    <p:extLst>
      <p:ext uri="{BB962C8B-B14F-4D97-AF65-F5344CB8AC3E}">
        <p14:creationId xmlns:p14="http://schemas.microsoft.com/office/powerpoint/2010/main" val="1971224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Dynamically Typed Languages:</a:t>
            </a:r>
          </a:p>
          <a:p>
            <a:pPr marL="742950" lvl="1" indent="-285750" algn="l">
              <a:buFont typeface="+mj-lt"/>
              <a:buAutoNum type="arabicPeriod"/>
            </a:pPr>
            <a:r>
              <a:rPr lang="en-US" b="0" i="0" dirty="0">
                <a:solidFill>
                  <a:srgbClr val="D1D5DB"/>
                </a:solidFill>
                <a:effectLst/>
                <a:latin typeface="Söhne"/>
              </a:rPr>
              <a:t>Dynamically typed languages do not require explicit type declarations for variables.</a:t>
            </a:r>
          </a:p>
          <a:p>
            <a:pPr marL="742950" lvl="1" indent="-285750" algn="l">
              <a:buFont typeface="+mj-lt"/>
              <a:buAutoNum type="arabicPeriod"/>
            </a:pPr>
            <a:r>
              <a:rPr lang="en-US" b="0" i="0" dirty="0">
                <a:solidFill>
                  <a:srgbClr val="D1D5DB"/>
                </a:solidFill>
                <a:effectLst/>
                <a:latin typeface="Söhne"/>
              </a:rPr>
              <a:t>Variable types are determined and checked at runtime.</a:t>
            </a:r>
          </a:p>
          <a:p>
            <a:pPr marL="742950" lvl="1" indent="-285750" algn="l">
              <a:buFont typeface="+mj-lt"/>
              <a:buAutoNum type="arabicPeriod"/>
            </a:pPr>
            <a:r>
              <a:rPr lang="en-US" b="0" i="0" dirty="0">
                <a:solidFill>
                  <a:srgbClr val="D1D5DB"/>
                </a:solidFill>
                <a:effectLst/>
                <a:latin typeface="Söhne"/>
              </a:rPr>
              <a:t>Examples: Python, Ruby, JavaScript, PHP.</a:t>
            </a:r>
          </a:p>
          <a:p>
            <a:pPr marL="457200" lvl="1" indent="0" algn="l">
              <a:buFont typeface="+mj-lt"/>
              <a:buNone/>
            </a:pPr>
            <a:endParaRPr lang="en-US" b="0" i="0" dirty="0">
              <a:solidFill>
                <a:srgbClr val="D1D5DB"/>
              </a:solidFill>
              <a:effectLst/>
              <a:latin typeface="Söhne"/>
            </a:endParaRPr>
          </a:p>
          <a:p>
            <a:pPr marL="0" lvl="0" indent="0" algn="l">
              <a:buFont typeface="+mj-lt"/>
              <a:buNone/>
            </a:pPr>
            <a:r>
              <a:rPr lang="en-US" b="0" i="0" dirty="0">
                <a:solidFill>
                  <a:srgbClr val="D1D5DB"/>
                </a:solidFill>
                <a:effectLst/>
                <a:latin typeface="Söhne"/>
              </a:rPr>
              <a:t>A</a:t>
            </a:r>
            <a:r>
              <a:rPr lang="en-US" b="0" i="0" dirty="0">
                <a:solidFill>
                  <a:srgbClr val="202122"/>
                </a:solidFill>
                <a:effectLst/>
                <a:latin typeface="Arial" panose="020B0604020202020204" pitchFamily="34" charset="0"/>
              </a:rPr>
              <a:t> tribute to the British comedy group </a:t>
            </a:r>
            <a:r>
              <a:rPr lang="en-US" b="0" i="0" u="none" strike="noStrike" dirty="0">
                <a:solidFill>
                  <a:srgbClr val="3366CC"/>
                </a:solidFill>
                <a:effectLst/>
                <a:latin typeface="Arial" panose="020B0604020202020204" pitchFamily="34" charset="0"/>
                <a:hlinkClick r:id="rId3" tooltip="Monty Python"/>
              </a:rPr>
              <a:t>Monty Python</a:t>
            </a: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19</a:t>
            </a:fld>
            <a:endParaRPr lang="en-US" dirty="0"/>
          </a:p>
        </p:txBody>
      </p:sp>
    </p:spTree>
    <p:extLst>
      <p:ext uri="{BB962C8B-B14F-4D97-AF65-F5344CB8AC3E}">
        <p14:creationId xmlns:p14="http://schemas.microsoft.com/office/powerpoint/2010/main" val="330945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GPP It is not specialized for a particular domain or specific type of programming.</a:t>
            </a:r>
          </a:p>
          <a:p>
            <a:r>
              <a:rPr lang="en-US" b="0" i="0" dirty="0">
                <a:solidFill>
                  <a:srgbClr val="D1D5DB"/>
                </a:solidFill>
                <a:effectLst/>
                <a:latin typeface="Söhne"/>
              </a:rPr>
              <a:t> General-purpose programming languages provide a set of features and tools that allow developers to write a variety of programs, from simple scripts to complex software applications.</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20</a:t>
            </a:fld>
            <a:endParaRPr lang="en-US" dirty="0"/>
          </a:p>
        </p:txBody>
      </p:sp>
    </p:spTree>
    <p:extLst>
      <p:ext uri="{BB962C8B-B14F-4D97-AF65-F5344CB8AC3E}">
        <p14:creationId xmlns:p14="http://schemas.microsoft.com/office/powerpoint/2010/main" val="1807324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21</a:t>
            </a:fld>
            <a:endParaRPr lang="en-US" dirty="0"/>
          </a:p>
        </p:txBody>
      </p:sp>
    </p:spTree>
    <p:extLst>
      <p:ext uri="{BB962C8B-B14F-4D97-AF65-F5344CB8AC3E}">
        <p14:creationId xmlns:p14="http://schemas.microsoft.com/office/powerpoint/2010/main" val="3786360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23</a:t>
            </a:fld>
            <a:endParaRPr lang="en-US" dirty="0"/>
          </a:p>
        </p:txBody>
      </p:sp>
    </p:spTree>
    <p:extLst>
      <p:ext uri="{BB962C8B-B14F-4D97-AF65-F5344CB8AC3E}">
        <p14:creationId xmlns:p14="http://schemas.microsoft.com/office/powerpoint/2010/main" val="1339386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24</a:t>
            </a:fld>
            <a:endParaRPr lang="en-US" dirty="0"/>
          </a:p>
        </p:txBody>
      </p:sp>
    </p:spTree>
    <p:extLst>
      <p:ext uri="{BB962C8B-B14F-4D97-AF65-F5344CB8AC3E}">
        <p14:creationId xmlns:p14="http://schemas.microsoft.com/office/powerpoint/2010/main" val="3667466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25</a:t>
            </a:fld>
            <a:endParaRPr lang="en-US" dirty="0"/>
          </a:p>
        </p:txBody>
      </p:sp>
    </p:spTree>
    <p:extLst>
      <p:ext uri="{BB962C8B-B14F-4D97-AF65-F5344CB8AC3E}">
        <p14:creationId xmlns:p14="http://schemas.microsoft.com/office/powerpoint/2010/main" val="3575046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26</a:t>
            </a:fld>
            <a:endParaRPr lang="en-US" dirty="0"/>
          </a:p>
        </p:txBody>
      </p:sp>
    </p:spTree>
    <p:extLst>
      <p:ext uri="{BB962C8B-B14F-4D97-AF65-F5344CB8AC3E}">
        <p14:creationId xmlns:p14="http://schemas.microsoft.com/office/powerpoint/2010/main" val="2902774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27</a:t>
            </a:fld>
            <a:endParaRPr lang="en-US" dirty="0"/>
          </a:p>
        </p:txBody>
      </p:sp>
    </p:spTree>
    <p:extLst>
      <p:ext uri="{BB962C8B-B14F-4D97-AF65-F5344CB8AC3E}">
        <p14:creationId xmlns:p14="http://schemas.microsoft.com/office/powerpoint/2010/main" val="3792199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28</a:t>
            </a:fld>
            <a:endParaRPr lang="en-US" dirty="0"/>
          </a:p>
        </p:txBody>
      </p:sp>
    </p:spTree>
    <p:extLst>
      <p:ext uri="{BB962C8B-B14F-4D97-AF65-F5344CB8AC3E}">
        <p14:creationId xmlns:p14="http://schemas.microsoft.com/office/powerpoint/2010/main" val="4200526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29</a:t>
            </a:fld>
            <a:endParaRPr lang="en-US" dirty="0"/>
          </a:p>
        </p:txBody>
      </p:sp>
    </p:spTree>
    <p:extLst>
      <p:ext uri="{BB962C8B-B14F-4D97-AF65-F5344CB8AC3E}">
        <p14:creationId xmlns:p14="http://schemas.microsoft.com/office/powerpoint/2010/main" val="4058156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32</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287019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00312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65266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14878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2625541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4080093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199188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chakaya@strathmore.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fif"/><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Intro to python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Getting started with python</a:t>
            </a:r>
          </a:p>
        </p:txBody>
      </p:sp>
      <p:sp>
        <p:nvSpPr>
          <p:cNvPr id="11" name="Rectangle 10">
            <a:extLst>
              <a:ext uri="{FF2B5EF4-FFF2-40B4-BE49-F238E27FC236}">
                <a16:creationId xmlns:a16="http://schemas.microsoft.com/office/drawing/2014/main" id="{6B533E0E-BBC6-DEA8-3380-201D132E61F1}"/>
              </a:ext>
            </a:extLst>
          </p:cNvPr>
          <p:cNvSpPr/>
          <p:nvPr/>
        </p:nvSpPr>
        <p:spPr>
          <a:xfrm>
            <a:off x="8275610" y="4428067"/>
            <a:ext cx="3431589" cy="1548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Kelvin Bett</a:t>
            </a:r>
          </a:p>
          <a:p>
            <a:pPr algn="ctr"/>
            <a:r>
              <a:rPr lang="en-US" dirty="0"/>
              <a:t>Email: </a:t>
            </a:r>
            <a:r>
              <a:rPr lang="en-US" dirty="0">
                <a:solidFill>
                  <a:schemeClr val="bg1"/>
                </a:solidFill>
              </a:rPr>
              <a:t>kbett</a:t>
            </a:r>
            <a:r>
              <a:rPr lang="en-US" dirty="0">
                <a:solidFill>
                  <a:schemeClr val="bg1"/>
                </a:solidFill>
                <a:hlinkClick r:id="rId4">
                  <a:extLst>
                    <a:ext uri="{A12FA001-AC4F-418D-AE19-62706E023703}">
                      <ahyp:hlinkClr xmlns:ahyp="http://schemas.microsoft.com/office/drawing/2018/hyperlinkcolor" val="tx"/>
                    </a:ext>
                  </a:extLst>
                </a:hlinkClick>
              </a:rPr>
              <a:t>@strathmore.edu</a:t>
            </a:r>
            <a:endParaRPr lang="en-US" dirty="0">
              <a:solidFill>
                <a:schemeClr val="bg1"/>
              </a:solidFill>
            </a:endParaRPr>
          </a:p>
          <a:p>
            <a:pPr algn="ctr"/>
            <a:endParaRPr lang="en-KE"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MAKING THE MOST OUT OF THE UNIT</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2" y="2180496"/>
            <a:ext cx="5925625" cy="3975348"/>
          </a:xfrm>
        </p:spPr>
        <p:txBody>
          <a:bodyPr/>
          <a:lstStyle/>
          <a:p>
            <a:r>
              <a:rPr lang="en-US" dirty="0"/>
              <a:t>Have a growth mindset, programming can be challenging at first but with practice and persistence, you can develop your skill. </a:t>
            </a:r>
          </a:p>
          <a:p>
            <a:r>
              <a:rPr lang="en-US" dirty="0"/>
              <a:t>Be a problem solver, try and figure out the root cause. Break down problems into smaller manageable steps</a:t>
            </a:r>
          </a:p>
          <a:p>
            <a:r>
              <a:rPr lang="en-US" dirty="0"/>
              <a:t>Stay Curious, explore beyond the class. The class only lays the foundation. Explore online tutorials, coding websites, forums, and data science communities to expand your knowledge and gain different perspectives.</a:t>
            </a:r>
          </a:p>
        </p:txBody>
      </p:sp>
      <p:pic>
        <p:nvPicPr>
          <p:cNvPr id="5" name="Picture 4">
            <a:extLst>
              <a:ext uri="{FF2B5EF4-FFF2-40B4-BE49-F238E27FC236}">
                <a16:creationId xmlns:a16="http://schemas.microsoft.com/office/drawing/2014/main" id="{8BCD7408-4375-5202-9BF3-BAB2D79B4B60}"/>
              </a:ext>
            </a:extLst>
          </p:cNvPr>
          <p:cNvPicPr>
            <a:picLocks noChangeAspect="1"/>
          </p:cNvPicPr>
          <p:nvPr/>
        </p:nvPicPr>
        <p:blipFill>
          <a:blip r:embed="rId3"/>
          <a:stretch>
            <a:fillRect/>
          </a:stretch>
        </p:blipFill>
        <p:spPr>
          <a:xfrm>
            <a:off x="6665843" y="2801970"/>
            <a:ext cx="5038312" cy="2821454"/>
          </a:xfrm>
          <a:prstGeom prst="rect">
            <a:avLst/>
          </a:prstGeom>
        </p:spPr>
      </p:pic>
    </p:spTree>
    <p:extLst>
      <p:ext uri="{BB962C8B-B14F-4D97-AF65-F5344CB8AC3E}">
        <p14:creationId xmlns:p14="http://schemas.microsoft.com/office/powerpoint/2010/main" val="298457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MAKING THE MOST OUT OF THE UNIT</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2" y="2180496"/>
            <a:ext cx="11199991" cy="3975348"/>
          </a:xfrm>
        </p:spPr>
        <p:txBody>
          <a:bodyPr/>
          <a:lstStyle/>
          <a:p>
            <a:r>
              <a:rPr lang="en-US" dirty="0"/>
              <a:t>Rome was not built in a day, substantial goals take time. PRACTICE! PRACTICE! PRACTICE!</a:t>
            </a:r>
          </a:p>
          <a:p>
            <a:r>
              <a:rPr lang="en-US" dirty="0"/>
              <a:t>Collaborate with peers, learn from each other, teach each other</a:t>
            </a:r>
          </a:p>
        </p:txBody>
      </p:sp>
    </p:spTree>
    <p:extLst>
      <p:ext uri="{BB962C8B-B14F-4D97-AF65-F5344CB8AC3E}">
        <p14:creationId xmlns:p14="http://schemas.microsoft.com/office/powerpoint/2010/main" val="410221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 TO PROGRAMMING</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b="1" i="0" dirty="0">
                <a:solidFill>
                  <a:srgbClr val="1F1F1F"/>
                </a:solidFill>
                <a:effectLst/>
                <a:latin typeface="Google Sans"/>
              </a:rPr>
              <a:t>Programming</a:t>
            </a:r>
            <a:r>
              <a:rPr lang="en-US" b="0" i="0" dirty="0">
                <a:solidFill>
                  <a:srgbClr val="1F1F1F"/>
                </a:solidFill>
                <a:effectLst/>
                <a:latin typeface="Google Sans"/>
              </a:rPr>
              <a:t> is the process of creating instructions for a computer to follow. These instructions are called code, and they are written in a </a:t>
            </a:r>
            <a:r>
              <a:rPr lang="en-US" b="1" i="0" dirty="0">
                <a:solidFill>
                  <a:srgbClr val="1F1F1F"/>
                </a:solidFill>
                <a:effectLst/>
                <a:latin typeface="Google Sans"/>
              </a:rPr>
              <a:t>programming language</a:t>
            </a:r>
            <a:r>
              <a:rPr lang="en-US" b="0" i="0" dirty="0">
                <a:solidFill>
                  <a:srgbClr val="1F1F1F"/>
                </a:solidFill>
                <a:effectLst/>
                <a:latin typeface="Google Sans"/>
              </a:rPr>
              <a:t>. A programming language is a set of rules that define how code can be written.</a:t>
            </a:r>
            <a:endParaRPr lang="en-US" dirty="0"/>
          </a:p>
        </p:txBody>
      </p:sp>
    </p:spTree>
    <p:extLst>
      <p:ext uri="{BB962C8B-B14F-4D97-AF65-F5344CB8AC3E}">
        <p14:creationId xmlns:p14="http://schemas.microsoft.com/office/powerpoint/2010/main" val="99425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 TO PROGRAMMING</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427840" y="1862356"/>
            <a:ext cx="11291580" cy="4293488"/>
          </a:xfrm>
        </p:spPr>
        <p:txBody>
          <a:bodyPr>
            <a:normAutofit/>
          </a:bodyPr>
          <a:lstStyle/>
          <a:p>
            <a:r>
              <a:rPr lang="en-US" b="1" i="0" dirty="0">
                <a:solidFill>
                  <a:srgbClr val="1F1F1F"/>
                </a:solidFill>
                <a:effectLst/>
                <a:latin typeface="Google Sans"/>
              </a:rPr>
              <a:t>TYPES OF PROGRAMMING LANGUAGES</a:t>
            </a:r>
          </a:p>
          <a:p>
            <a:r>
              <a:rPr lang="en-US" b="1" dirty="0"/>
              <a:t>High-level</a:t>
            </a:r>
            <a:r>
              <a:rPr lang="en-US" dirty="0"/>
              <a:t> </a:t>
            </a:r>
            <a:r>
              <a:rPr lang="en-US" b="1" dirty="0"/>
              <a:t>languages</a:t>
            </a:r>
            <a:r>
              <a:rPr lang="en-US" dirty="0"/>
              <a:t> are designed to be easy for humans to read and write. Used for general-purpose programming, such as web development, data science, and machine learning. Some examples of high-level programming languages include Python, Java, and C++.</a:t>
            </a:r>
          </a:p>
          <a:p>
            <a:r>
              <a:rPr lang="en-US" b="1" dirty="0"/>
              <a:t>Low-level</a:t>
            </a:r>
            <a:r>
              <a:rPr lang="en-US" dirty="0"/>
              <a:t> </a:t>
            </a:r>
            <a:r>
              <a:rPr lang="en-US" b="1" dirty="0"/>
              <a:t>languages</a:t>
            </a:r>
            <a:r>
              <a:rPr lang="en-US" dirty="0"/>
              <a:t> are designed to be close to the machine code that computers understand. Used for system programming, such as operating systems and embedded systems. Some examples of low-level programming languages include Assembly and C.</a:t>
            </a:r>
          </a:p>
          <a:p>
            <a:r>
              <a:rPr lang="en-US" b="1" dirty="0"/>
              <a:t>Assembly language </a:t>
            </a:r>
            <a:r>
              <a:rPr lang="en-US" dirty="0"/>
              <a:t>is a low-level programming language that is used to directly control the hardware of a computer. It is typically used for writing very efficient code, such as for embedded systems.</a:t>
            </a:r>
          </a:p>
          <a:p>
            <a:r>
              <a:rPr lang="en-US" b="1" dirty="0"/>
              <a:t>Scripting languages </a:t>
            </a:r>
            <a:r>
              <a:rPr lang="en-US" dirty="0"/>
              <a:t>are a type of high-level programming language that is designed to be executed quickly and easily. They are typically used for web development, data science, and machine learning. Some examples of scripting languages include Python, JavaScript, and Ruby.</a:t>
            </a:r>
          </a:p>
        </p:txBody>
      </p:sp>
    </p:spTree>
    <p:extLst>
      <p:ext uri="{BB962C8B-B14F-4D97-AF65-F5344CB8AC3E}">
        <p14:creationId xmlns:p14="http://schemas.microsoft.com/office/powerpoint/2010/main" val="145156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 TO PROGRAMMING – PROGRAMMING CONCEPTS</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2" y="2180496"/>
            <a:ext cx="11194496" cy="4086489"/>
          </a:xfrm>
        </p:spPr>
        <p:txBody>
          <a:bodyPr>
            <a:normAutofit fontScale="85000" lnSpcReduction="10000"/>
          </a:bodyPr>
          <a:lstStyle/>
          <a:p>
            <a:pPr algn="l">
              <a:buFont typeface="Arial" panose="020B0604020202020204" pitchFamily="34" charset="0"/>
              <a:buChar char="•"/>
            </a:pPr>
            <a:r>
              <a:rPr lang="en-US" b="1" i="0" dirty="0">
                <a:solidFill>
                  <a:srgbClr val="1F1F1F"/>
                </a:solidFill>
                <a:effectLst/>
                <a:latin typeface="Google Sans"/>
              </a:rPr>
              <a:t>Variables</a:t>
            </a:r>
            <a:r>
              <a:rPr lang="en-US" b="0" i="0" dirty="0">
                <a:solidFill>
                  <a:srgbClr val="1F1F1F"/>
                </a:solidFill>
                <a:effectLst/>
                <a:latin typeface="Google Sans"/>
              </a:rPr>
              <a:t>: Variables are used to store data. Variables are given names, and they can be used to refer to data.</a:t>
            </a:r>
          </a:p>
          <a:p>
            <a:pPr algn="l">
              <a:buFont typeface="Arial" panose="020B0604020202020204" pitchFamily="34" charset="0"/>
              <a:buChar char="•"/>
            </a:pPr>
            <a:r>
              <a:rPr lang="en-US" b="1" i="0" dirty="0">
                <a:solidFill>
                  <a:srgbClr val="1F1F1F"/>
                </a:solidFill>
                <a:effectLst/>
                <a:latin typeface="Google Sans"/>
              </a:rPr>
              <a:t>Data types</a:t>
            </a:r>
            <a:r>
              <a:rPr lang="en-US" b="0" i="0" dirty="0">
                <a:solidFill>
                  <a:srgbClr val="1F1F1F"/>
                </a:solidFill>
                <a:effectLst/>
                <a:latin typeface="Google Sans"/>
              </a:rPr>
              <a:t>: Data types define the type of data that can be stored in a variable. Some common data types include integers, floats, strings, and lists.</a:t>
            </a:r>
          </a:p>
          <a:p>
            <a:pPr algn="l">
              <a:buFont typeface="Arial" panose="020B0604020202020204" pitchFamily="34" charset="0"/>
              <a:buChar char="•"/>
            </a:pPr>
            <a:r>
              <a:rPr lang="en-US" b="1" i="0" dirty="0">
                <a:solidFill>
                  <a:srgbClr val="1F1F1F"/>
                </a:solidFill>
                <a:effectLst/>
                <a:latin typeface="Google Sans"/>
              </a:rPr>
              <a:t>Operators</a:t>
            </a:r>
            <a:r>
              <a:rPr lang="en-US" b="0" i="0" dirty="0">
                <a:solidFill>
                  <a:srgbClr val="1F1F1F"/>
                </a:solidFill>
                <a:effectLst/>
                <a:latin typeface="Google Sans"/>
              </a:rPr>
              <a:t>: Operators are used to perform operations on data. Some common operators include addition, subtraction, multiplication, and division.</a:t>
            </a:r>
          </a:p>
          <a:p>
            <a:pPr algn="l">
              <a:buFont typeface="Arial" panose="020B0604020202020204" pitchFamily="34" charset="0"/>
              <a:buChar char="•"/>
            </a:pPr>
            <a:r>
              <a:rPr lang="en-US" b="1" i="0" dirty="0">
                <a:solidFill>
                  <a:srgbClr val="1F1F1F"/>
                </a:solidFill>
                <a:effectLst/>
                <a:latin typeface="Google Sans"/>
              </a:rPr>
              <a:t>Control flow</a:t>
            </a:r>
            <a:r>
              <a:rPr lang="en-US" b="0" i="0" dirty="0">
                <a:solidFill>
                  <a:srgbClr val="1F1F1F"/>
                </a:solidFill>
                <a:effectLst/>
                <a:latin typeface="Google Sans"/>
              </a:rPr>
              <a:t>: Control flow statements allow you to specify the order in which statements are executed. Some common control flow statements include if statements, while loops, and for loops.</a:t>
            </a:r>
          </a:p>
          <a:p>
            <a:pPr algn="l">
              <a:buFont typeface="Arial" panose="020B0604020202020204" pitchFamily="34" charset="0"/>
              <a:buChar char="•"/>
            </a:pPr>
            <a:r>
              <a:rPr lang="en-US" b="1" i="0" dirty="0">
                <a:solidFill>
                  <a:srgbClr val="1F1F1F"/>
                </a:solidFill>
                <a:effectLst/>
                <a:latin typeface="Google Sans"/>
              </a:rPr>
              <a:t>Functions</a:t>
            </a:r>
            <a:r>
              <a:rPr lang="en-US" b="0" i="0" dirty="0">
                <a:solidFill>
                  <a:srgbClr val="1F1F1F"/>
                </a:solidFill>
                <a:effectLst/>
                <a:latin typeface="Google Sans"/>
              </a:rPr>
              <a:t>: Functions are blocks of code that can be reused in different parts of a program. </a:t>
            </a:r>
          </a:p>
          <a:p>
            <a:pPr algn="l">
              <a:buFont typeface="Arial" panose="020B0604020202020204" pitchFamily="34" charset="0"/>
              <a:buChar char="•"/>
            </a:pPr>
            <a:r>
              <a:rPr lang="en-US" b="1" i="0" dirty="0">
                <a:solidFill>
                  <a:srgbClr val="1F1F1F"/>
                </a:solidFill>
                <a:effectLst/>
                <a:latin typeface="Google Sans"/>
              </a:rPr>
              <a:t>Modules</a:t>
            </a:r>
            <a:r>
              <a:rPr lang="en-US" b="0" i="0" dirty="0">
                <a:solidFill>
                  <a:srgbClr val="1F1F1F"/>
                </a:solidFill>
                <a:effectLst/>
                <a:latin typeface="Google Sans"/>
              </a:rPr>
              <a:t>: Modules are files that contain Python code. Modules can be imported into other programs. Modules are used to organize and structure code, and to make code more reusable.</a:t>
            </a:r>
          </a:p>
          <a:p>
            <a:pPr algn="l">
              <a:buFont typeface="Arial" panose="020B0604020202020204" pitchFamily="34" charset="0"/>
              <a:buChar char="•"/>
            </a:pPr>
            <a:r>
              <a:rPr lang="en-US" b="1" i="0" dirty="0">
                <a:solidFill>
                  <a:srgbClr val="1F1F1F"/>
                </a:solidFill>
                <a:effectLst/>
                <a:latin typeface="Google Sans"/>
              </a:rPr>
              <a:t>Data structures</a:t>
            </a:r>
            <a:r>
              <a:rPr lang="en-US" b="0" i="0" dirty="0">
                <a:solidFill>
                  <a:srgbClr val="1F1F1F"/>
                </a:solidFill>
                <a:effectLst/>
                <a:latin typeface="Google Sans"/>
              </a:rPr>
              <a:t>: Data structures are ways of organizing data. Data structures are used to store and manipulate data in a efficient way.</a:t>
            </a:r>
          </a:p>
          <a:p>
            <a:pPr algn="l">
              <a:buFont typeface="Arial" panose="020B0604020202020204" pitchFamily="34" charset="0"/>
              <a:buChar char="•"/>
            </a:pPr>
            <a:r>
              <a:rPr lang="en-US" b="1" i="0" dirty="0">
                <a:solidFill>
                  <a:srgbClr val="1F1F1F"/>
                </a:solidFill>
                <a:effectLst/>
                <a:latin typeface="Google Sans"/>
              </a:rPr>
              <a:t>OOP</a:t>
            </a:r>
            <a:r>
              <a:rPr lang="en-US" b="0" i="0" dirty="0">
                <a:solidFill>
                  <a:srgbClr val="1F1F1F"/>
                </a:solidFill>
                <a:effectLst/>
                <a:latin typeface="Google Sans"/>
              </a:rPr>
              <a:t>: Object-oriented programming is a programming concept that uses objects to represent data and behavior. Objects are made up of attributes and methods. Attributes store data, and methods perform actions on data.</a:t>
            </a:r>
          </a:p>
          <a:p>
            <a:pPr algn="l">
              <a:buFont typeface="Arial" panose="020B0604020202020204" pitchFamily="34" charset="0"/>
              <a:buChar char="•"/>
            </a:pPr>
            <a:r>
              <a:rPr lang="en-US" b="1" i="0" dirty="0">
                <a:solidFill>
                  <a:srgbClr val="1F1F1F"/>
                </a:solidFill>
                <a:effectLst/>
                <a:latin typeface="Google Sans"/>
              </a:rPr>
              <a:t>Error handling</a:t>
            </a:r>
            <a:r>
              <a:rPr lang="en-US" b="0" i="0" dirty="0">
                <a:solidFill>
                  <a:srgbClr val="1F1F1F"/>
                </a:solidFill>
                <a:effectLst/>
                <a:latin typeface="Google Sans"/>
              </a:rPr>
              <a:t>: Error handling is the process of dealing with errors that occur in a program. </a:t>
            </a:r>
          </a:p>
        </p:txBody>
      </p:sp>
    </p:spTree>
    <p:extLst>
      <p:ext uri="{BB962C8B-B14F-4D97-AF65-F5344CB8AC3E}">
        <p14:creationId xmlns:p14="http://schemas.microsoft.com/office/powerpoint/2010/main" val="1665339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EXECUTION – INTERPRETER V Compilers</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438579" y="2095286"/>
            <a:ext cx="11029615" cy="2465563"/>
          </a:xfrm>
        </p:spPr>
        <p:txBody>
          <a:bodyPr/>
          <a:lstStyle/>
          <a:p>
            <a:r>
              <a:rPr lang="en-US" dirty="0"/>
              <a:t>Two ways to convert high-level languages into low-level languages, through: </a:t>
            </a:r>
            <a:r>
              <a:rPr lang="en-US" b="1" dirty="0"/>
              <a:t>interpreters </a:t>
            </a:r>
            <a:r>
              <a:rPr lang="en-US" dirty="0"/>
              <a:t>or </a:t>
            </a:r>
            <a:r>
              <a:rPr lang="en-US" b="1" dirty="0"/>
              <a:t>compilers.</a:t>
            </a:r>
          </a:p>
          <a:p>
            <a:r>
              <a:rPr lang="en-US" dirty="0"/>
              <a:t>An </a:t>
            </a:r>
            <a:r>
              <a:rPr lang="en-US" b="1" dirty="0"/>
              <a:t>interpreter</a:t>
            </a:r>
            <a:r>
              <a:rPr lang="en-US" dirty="0"/>
              <a:t> reads a high-level program and executes it, meaning that it does what the program says. It processes the program a little at a time, alternately reading lines and performing computations</a:t>
            </a:r>
          </a:p>
          <a:p>
            <a:r>
              <a:rPr lang="en-US" dirty="0"/>
              <a:t>An interpreter is a program that directly executes source code line by line.</a:t>
            </a:r>
          </a:p>
          <a:p>
            <a:r>
              <a:rPr lang="en-US" dirty="0"/>
              <a:t>It reads the source code, translates it into machine code or bytecode, and immediately executes each line.</a:t>
            </a:r>
          </a:p>
        </p:txBody>
      </p:sp>
      <p:pic>
        <p:nvPicPr>
          <p:cNvPr id="4" name="Picture 3">
            <a:extLst>
              <a:ext uri="{FF2B5EF4-FFF2-40B4-BE49-F238E27FC236}">
                <a16:creationId xmlns:a16="http://schemas.microsoft.com/office/drawing/2014/main" id="{3853820B-2A98-4238-B362-DE51FAC28E49}"/>
              </a:ext>
            </a:extLst>
          </p:cNvPr>
          <p:cNvPicPr>
            <a:picLocks noChangeAspect="1"/>
          </p:cNvPicPr>
          <p:nvPr/>
        </p:nvPicPr>
        <p:blipFill rotWithShape="1">
          <a:blip r:embed="rId3"/>
          <a:srcRect l="36104" t="40209" r="38075" b="48072"/>
          <a:stretch/>
        </p:blipFill>
        <p:spPr>
          <a:xfrm>
            <a:off x="2659309" y="4762850"/>
            <a:ext cx="4865616" cy="1242178"/>
          </a:xfrm>
          <a:prstGeom prst="rect">
            <a:avLst/>
          </a:prstGeom>
        </p:spPr>
      </p:pic>
    </p:spTree>
    <p:extLst>
      <p:ext uri="{BB962C8B-B14F-4D97-AF65-F5344CB8AC3E}">
        <p14:creationId xmlns:p14="http://schemas.microsoft.com/office/powerpoint/2010/main" val="914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EXECUTION - INTERPRETER</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438579" y="2095286"/>
            <a:ext cx="11172229" cy="4428177"/>
          </a:xfrm>
        </p:spPr>
        <p:txBody>
          <a:bodyPr>
            <a:normAutofit/>
          </a:bodyPr>
          <a:lstStyle/>
          <a:p>
            <a:r>
              <a:rPr lang="en-US" dirty="0"/>
              <a:t>Steps involved in converting a high-level language into machine code using an interpreter:</a:t>
            </a:r>
          </a:p>
          <a:p>
            <a:pPr lvl="1">
              <a:buFont typeface="Courier New" panose="02070309020205020404" pitchFamily="49" charset="0"/>
              <a:buChar char="o"/>
            </a:pPr>
            <a:r>
              <a:rPr lang="en-US" sz="1800" dirty="0"/>
              <a:t>The interpreter reads the source code of the high-level language.</a:t>
            </a:r>
          </a:p>
          <a:p>
            <a:pPr lvl="1">
              <a:buFont typeface="Courier New" panose="02070309020205020404" pitchFamily="49" charset="0"/>
              <a:buChar char="o"/>
            </a:pPr>
            <a:r>
              <a:rPr lang="en-US" sz="1800" dirty="0"/>
              <a:t>The interpreter analyzes the source code to identify the program's syntax and semantics.</a:t>
            </a:r>
          </a:p>
          <a:p>
            <a:pPr lvl="1">
              <a:buFont typeface="Courier New" panose="02070309020205020404" pitchFamily="49" charset="0"/>
              <a:buChar char="o"/>
            </a:pPr>
            <a:r>
              <a:rPr lang="en-US" sz="1800" dirty="0"/>
              <a:t>The interpreter converts the high-level language instructions into machine code.</a:t>
            </a:r>
          </a:p>
          <a:p>
            <a:pPr lvl="1">
              <a:buFont typeface="Courier New" panose="02070309020205020404" pitchFamily="49" charset="0"/>
              <a:buChar char="o"/>
            </a:pPr>
            <a:r>
              <a:rPr lang="en-US" sz="1800" dirty="0"/>
              <a:t>The interpreter executes the machine code.</a:t>
            </a:r>
          </a:p>
          <a:p>
            <a:pPr lvl="1">
              <a:buFont typeface="Courier New" panose="02070309020205020404" pitchFamily="49" charset="0"/>
              <a:buChar char="o"/>
            </a:pPr>
            <a:r>
              <a:rPr lang="en-US" sz="1800" dirty="0"/>
              <a:t>The interpreter repeats steps 3 and 4 until the end of the source code is reached</a:t>
            </a:r>
            <a:r>
              <a:rPr lang="en-US" dirty="0"/>
              <a:t>.</a:t>
            </a:r>
          </a:p>
        </p:txBody>
      </p:sp>
    </p:spTree>
    <p:extLst>
      <p:ext uri="{BB962C8B-B14F-4D97-AF65-F5344CB8AC3E}">
        <p14:creationId xmlns:p14="http://schemas.microsoft.com/office/powerpoint/2010/main" val="340425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EXECUTION - Compiler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2" y="2180496"/>
            <a:ext cx="11029615" cy="2603377"/>
          </a:xfrm>
        </p:spPr>
        <p:txBody>
          <a:bodyPr/>
          <a:lstStyle/>
          <a:p>
            <a:r>
              <a:rPr lang="en-US" dirty="0"/>
              <a:t>A compiler is a program that translates the entire source code into machine code or bytecode before execution</a:t>
            </a:r>
          </a:p>
          <a:p>
            <a:r>
              <a:rPr lang="en-US" dirty="0"/>
              <a:t>In this context, the high-level program is called the </a:t>
            </a:r>
            <a:r>
              <a:rPr lang="en-US" b="1" dirty="0"/>
              <a:t>source code</a:t>
            </a:r>
            <a:r>
              <a:rPr lang="en-US" dirty="0"/>
              <a:t>, and the translated program is called the </a:t>
            </a:r>
            <a:r>
              <a:rPr lang="en-US" b="1" dirty="0"/>
              <a:t>object code </a:t>
            </a:r>
            <a:r>
              <a:rPr lang="en-US" dirty="0"/>
              <a:t>or the </a:t>
            </a:r>
            <a:r>
              <a:rPr lang="en-US" b="1" dirty="0"/>
              <a:t>executable</a:t>
            </a:r>
            <a:r>
              <a:rPr lang="en-US" dirty="0"/>
              <a:t>. </a:t>
            </a:r>
          </a:p>
          <a:p>
            <a:r>
              <a:rPr lang="en-US" dirty="0"/>
              <a:t>Once a program is compiled, you can execute it repeatedly without further translation.</a:t>
            </a:r>
          </a:p>
        </p:txBody>
      </p:sp>
      <p:pic>
        <p:nvPicPr>
          <p:cNvPr id="4" name="Picture 3">
            <a:extLst>
              <a:ext uri="{FF2B5EF4-FFF2-40B4-BE49-F238E27FC236}">
                <a16:creationId xmlns:a16="http://schemas.microsoft.com/office/drawing/2014/main" id="{15A42B36-BAB5-4754-B063-39ADFACFFFD3}"/>
              </a:ext>
            </a:extLst>
          </p:cNvPr>
          <p:cNvPicPr>
            <a:picLocks noChangeAspect="1"/>
          </p:cNvPicPr>
          <p:nvPr/>
        </p:nvPicPr>
        <p:blipFill rotWithShape="1">
          <a:blip r:embed="rId3"/>
          <a:srcRect l="30688" t="35596" r="32706" b="52783"/>
          <a:stretch/>
        </p:blipFill>
        <p:spPr>
          <a:xfrm>
            <a:off x="2030136" y="4874003"/>
            <a:ext cx="6755505" cy="1206340"/>
          </a:xfrm>
          <a:prstGeom prst="rect">
            <a:avLst/>
          </a:prstGeom>
        </p:spPr>
      </p:pic>
    </p:spTree>
    <p:extLst>
      <p:ext uri="{BB962C8B-B14F-4D97-AF65-F5344CB8AC3E}">
        <p14:creationId xmlns:p14="http://schemas.microsoft.com/office/powerpoint/2010/main" val="212776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EXECUTION - COMPILER</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438579" y="2095286"/>
            <a:ext cx="11172229" cy="4428177"/>
          </a:xfrm>
        </p:spPr>
        <p:txBody>
          <a:bodyPr>
            <a:normAutofit/>
          </a:bodyPr>
          <a:lstStyle/>
          <a:p>
            <a:r>
              <a:rPr lang="en-US" dirty="0"/>
              <a:t>Steps involved in converting a high-level language into machine code using a compiler:</a:t>
            </a:r>
          </a:p>
          <a:p>
            <a:pPr lvl="1">
              <a:buFont typeface="Courier New" panose="02070309020205020404" pitchFamily="49" charset="0"/>
              <a:buChar char="o"/>
            </a:pPr>
            <a:r>
              <a:rPr lang="en-US" sz="1800" dirty="0"/>
              <a:t>The compiler reads the source code of the high-level language.</a:t>
            </a:r>
          </a:p>
          <a:p>
            <a:pPr lvl="1">
              <a:buFont typeface="Courier New" panose="02070309020205020404" pitchFamily="49" charset="0"/>
              <a:buChar char="o"/>
            </a:pPr>
            <a:r>
              <a:rPr lang="en-US" sz="1800" dirty="0"/>
              <a:t>The compiler analyzes the source code to identify the program's syntax and semantics.</a:t>
            </a:r>
          </a:p>
          <a:p>
            <a:pPr lvl="1">
              <a:buFont typeface="Courier New" panose="02070309020205020404" pitchFamily="49" charset="0"/>
              <a:buChar char="o"/>
            </a:pPr>
            <a:r>
              <a:rPr lang="en-US" sz="1800" dirty="0"/>
              <a:t>The compiler generates machine code for each statement in the source code.</a:t>
            </a:r>
          </a:p>
          <a:p>
            <a:pPr lvl="1">
              <a:buFont typeface="Courier New" panose="02070309020205020404" pitchFamily="49" charset="0"/>
              <a:buChar char="o"/>
            </a:pPr>
            <a:r>
              <a:rPr lang="en-US" sz="1800" dirty="0"/>
              <a:t>The compiler stores the machine code in an executable file.</a:t>
            </a:r>
          </a:p>
          <a:p>
            <a:pPr lvl="1">
              <a:buFont typeface="Courier New" panose="02070309020205020404" pitchFamily="49" charset="0"/>
              <a:buChar char="o"/>
            </a:pPr>
            <a:r>
              <a:rPr lang="en-US" sz="1800" dirty="0"/>
              <a:t>The executable file can then be run by the computer.</a:t>
            </a:r>
            <a:endParaRPr lang="en-US" dirty="0"/>
          </a:p>
        </p:txBody>
      </p:sp>
    </p:spTree>
    <p:extLst>
      <p:ext uri="{BB962C8B-B14F-4D97-AF65-F5344CB8AC3E}">
        <p14:creationId xmlns:p14="http://schemas.microsoft.com/office/powerpoint/2010/main" val="390307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Python PROGRAMMING LANGUAGE</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History</a:t>
            </a:r>
            <a:r>
              <a:rPr lang="en-US" b="0" i="0" dirty="0">
                <a:solidFill>
                  <a:srgbClr val="1F1F1F"/>
                </a:solidFill>
                <a:effectLst/>
                <a:latin typeface="Google Sans"/>
              </a:rPr>
              <a:t>: Python was created in the late 1980s by Guido van Rossum, released 1991.</a:t>
            </a:r>
          </a:p>
          <a:p>
            <a:pPr algn="l">
              <a:buFont typeface="Arial" panose="020B0604020202020204" pitchFamily="34" charset="0"/>
              <a:buChar char="•"/>
            </a:pPr>
            <a:r>
              <a:rPr lang="en-US" b="1" i="0" dirty="0">
                <a:solidFill>
                  <a:srgbClr val="1F1F1F"/>
                </a:solidFill>
                <a:effectLst/>
                <a:latin typeface="Google Sans"/>
              </a:rPr>
              <a:t>Design philosophy</a:t>
            </a:r>
            <a:r>
              <a:rPr lang="en-US" b="0" i="0" dirty="0">
                <a:solidFill>
                  <a:srgbClr val="1F1F1F"/>
                </a:solidFill>
                <a:effectLst/>
                <a:latin typeface="Google Sans"/>
              </a:rPr>
              <a:t>: Python is designed to be easy to read and write. It is also designed to be powerful and versatile. Made to be fun to use </a:t>
            </a:r>
          </a:p>
          <a:p>
            <a:pPr algn="l">
              <a:buFont typeface="Arial" panose="020B0604020202020204" pitchFamily="34" charset="0"/>
              <a:buChar char="•"/>
            </a:pPr>
            <a:r>
              <a:rPr lang="en-US" b="1" i="0" dirty="0">
                <a:solidFill>
                  <a:srgbClr val="1F1F1F"/>
                </a:solidFill>
                <a:effectLst/>
                <a:latin typeface="Google Sans"/>
              </a:rPr>
              <a:t>Features</a:t>
            </a:r>
            <a:r>
              <a:rPr lang="en-US" b="0" i="0" dirty="0">
                <a:solidFill>
                  <a:srgbClr val="1F1F1F"/>
                </a:solidFill>
                <a:effectLst/>
                <a:latin typeface="Google Sans"/>
              </a:rPr>
              <a:t>: Python has a number of features that make it a popular programming language, including:</a:t>
            </a:r>
          </a:p>
          <a:p>
            <a:pPr marL="742950" lvl="1" indent="-285750" algn="l">
              <a:buFont typeface="Arial" panose="020B0604020202020204" pitchFamily="34" charset="0"/>
              <a:buChar char="•"/>
            </a:pPr>
            <a:r>
              <a:rPr lang="en-US" sz="1800" dirty="0">
                <a:solidFill>
                  <a:srgbClr val="1F1F1F"/>
                </a:solidFill>
                <a:latin typeface="Google Sans"/>
              </a:rPr>
              <a:t>Simple syntax</a:t>
            </a:r>
          </a:p>
          <a:p>
            <a:pPr marL="742950" lvl="1" indent="-285750" algn="l">
              <a:buFont typeface="Arial" panose="020B0604020202020204" pitchFamily="34" charset="0"/>
              <a:buChar char="•"/>
            </a:pPr>
            <a:r>
              <a:rPr lang="en-US" sz="1800" dirty="0">
                <a:solidFill>
                  <a:srgbClr val="1F1F1F"/>
                </a:solidFill>
                <a:latin typeface="Google Sans"/>
              </a:rPr>
              <a:t>Dynamic typing</a:t>
            </a:r>
          </a:p>
          <a:p>
            <a:pPr marL="742950" lvl="1" indent="-285750" algn="l">
              <a:buFont typeface="Arial" panose="020B0604020202020204" pitchFamily="34" charset="0"/>
              <a:buChar char="•"/>
            </a:pPr>
            <a:r>
              <a:rPr lang="en-US" sz="1800" dirty="0">
                <a:solidFill>
                  <a:srgbClr val="1F1F1F"/>
                </a:solidFill>
                <a:latin typeface="Google Sans"/>
              </a:rPr>
              <a:t>Object-oriented programming</a:t>
            </a:r>
          </a:p>
          <a:p>
            <a:pPr marL="742950" lvl="1" indent="-285750" algn="l">
              <a:buFont typeface="Arial" panose="020B0604020202020204" pitchFamily="34" charset="0"/>
              <a:buChar char="•"/>
            </a:pPr>
            <a:r>
              <a:rPr lang="en-US" sz="1800" dirty="0">
                <a:solidFill>
                  <a:srgbClr val="1F1F1F"/>
                </a:solidFill>
                <a:latin typeface="Google Sans"/>
              </a:rPr>
              <a:t>Powerful libraries</a:t>
            </a:r>
          </a:p>
          <a:p>
            <a:pPr marL="742950" lvl="1" indent="-285750" algn="l">
              <a:buFont typeface="Arial" panose="020B0604020202020204" pitchFamily="34" charset="0"/>
              <a:buChar char="•"/>
            </a:pPr>
            <a:r>
              <a:rPr lang="en-US" sz="1800" dirty="0">
                <a:solidFill>
                  <a:srgbClr val="1F1F1F"/>
                </a:solidFill>
                <a:latin typeface="Google Sans"/>
              </a:rPr>
              <a:t>Free and open-source</a:t>
            </a:r>
          </a:p>
        </p:txBody>
      </p:sp>
      <p:pic>
        <p:nvPicPr>
          <p:cNvPr id="4" name="Picture 3">
            <a:extLst>
              <a:ext uri="{FF2B5EF4-FFF2-40B4-BE49-F238E27FC236}">
                <a16:creationId xmlns:a16="http://schemas.microsoft.com/office/drawing/2014/main" id="{69DBA653-2635-2FD5-23D4-D0547788CBB9}"/>
              </a:ext>
            </a:extLst>
          </p:cNvPr>
          <p:cNvPicPr>
            <a:picLocks noChangeAspect="1"/>
          </p:cNvPicPr>
          <p:nvPr/>
        </p:nvPicPr>
        <p:blipFill>
          <a:blip r:embed="rId3"/>
          <a:stretch>
            <a:fillRect/>
          </a:stretch>
        </p:blipFill>
        <p:spPr>
          <a:xfrm>
            <a:off x="8769371" y="4191967"/>
            <a:ext cx="1500901" cy="1500901"/>
          </a:xfrm>
          <a:prstGeom prst="rect">
            <a:avLst/>
          </a:prstGeom>
        </p:spPr>
      </p:pic>
    </p:spTree>
    <p:extLst>
      <p:ext uri="{BB962C8B-B14F-4D97-AF65-F5344CB8AC3E}">
        <p14:creationId xmlns:p14="http://schemas.microsoft.com/office/powerpoint/2010/main" val="266888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normAutofit/>
          </a:bodyPr>
          <a:lstStyle/>
          <a:p>
            <a:r>
              <a:rPr lang="en-US" dirty="0"/>
              <a:t>Introduction to Python Programming</a:t>
            </a:r>
          </a:p>
          <a:p>
            <a:pPr lvl="1">
              <a:buFont typeface="Courier New" panose="02070309020205020404" pitchFamily="49" charset="0"/>
              <a:buChar char="o"/>
            </a:pPr>
            <a:r>
              <a:rPr lang="en-US" dirty="0"/>
              <a:t>Overview of Python programming language</a:t>
            </a:r>
          </a:p>
          <a:p>
            <a:pPr lvl="1">
              <a:buFont typeface="Courier New" panose="02070309020205020404" pitchFamily="49" charset="0"/>
              <a:buChar char="o"/>
            </a:pPr>
            <a:r>
              <a:rPr lang="en-US" dirty="0"/>
              <a:t>Installing Python and setting up the development environment (IDEs, text editors)</a:t>
            </a:r>
          </a:p>
          <a:p>
            <a:pPr lvl="1">
              <a:buFont typeface="Courier New" panose="02070309020205020404" pitchFamily="49" charset="0"/>
              <a:buChar char="o"/>
            </a:pPr>
            <a:r>
              <a:rPr lang="en-US" dirty="0"/>
              <a:t>Running Python programs and using the interactive shell</a:t>
            </a:r>
          </a:p>
        </p:txBody>
      </p:sp>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WHY Python?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2" y="2477541"/>
            <a:ext cx="11029615" cy="3678303"/>
          </a:xfrm>
        </p:spPr>
        <p:txBody>
          <a:bodyPr>
            <a:normAutofit lnSpcReduction="10000"/>
          </a:bodyPr>
          <a:lstStyle/>
          <a:p>
            <a:r>
              <a:rPr lang="en-US" dirty="0"/>
              <a:t>Python is a general-purpose programming language</a:t>
            </a:r>
          </a:p>
          <a:p>
            <a:r>
              <a:rPr lang="en-US" dirty="0"/>
              <a:t>It is high level – programmer friendly, programmer does not need to perform memory management, or know how to write assembly language, easier to understand.</a:t>
            </a:r>
          </a:p>
          <a:p>
            <a:r>
              <a:rPr lang="en-US" dirty="0"/>
              <a:t>Easy to learn – simple syntax - readable and maintainable code</a:t>
            </a:r>
          </a:p>
          <a:p>
            <a:r>
              <a:rPr lang="en-US" dirty="0"/>
              <a:t>Multi-programming uses – object oriented and structured programming</a:t>
            </a:r>
          </a:p>
          <a:p>
            <a:r>
              <a:rPr lang="en-US" dirty="0"/>
              <a:t>Versatile: Python can be used for a variety of tasks, including data science, machine learning, and web development.</a:t>
            </a:r>
          </a:p>
          <a:p>
            <a:r>
              <a:rPr lang="en-US" dirty="0"/>
              <a:t>Open Source – The source code is freely available </a:t>
            </a:r>
          </a:p>
          <a:p>
            <a:r>
              <a:rPr lang="en-US" dirty="0"/>
              <a:t>Large Community -  large and active community of developers who are constantly creating new libraries and tools.</a:t>
            </a:r>
          </a:p>
          <a:p>
            <a:r>
              <a:rPr lang="en-US" dirty="0"/>
              <a:t>It is flexible and OS friendly. </a:t>
            </a:r>
          </a:p>
          <a:p>
            <a:endParaRPr lang="en-US" dirty="0"/>
          </a:p>
          <a:p>
            <a:endParaRPr lang="en-US" dirty="0"/>
          </a:p>
        </p:txBody>
      </p:sp>
    </p:spTree>
    <p:extLst>
      <p:ext uri="{BB962C8B-B14F-4D97-AF65-F5344CB8AC3E}">
        <p14:creationId xmlns:p14="http://schemas.microsoft.com/office/powerpoint/2010/main" val="186470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687782"/>
            <a:ext cx="11029616" cy="696401"/>
          </a:xfrm>
        </p:spPr>
        <p:txBody>
          <a:bodyPr>
            <a:normAutofit/>
          </a:bodyPr>
          <a:lstStyle/>
          <a:p>
            <a:r>
              <a:rPr lang="en-US" dirty="0">
                <a:solidFill>
                  <a:srgbClr val="FFFEFF"/>
                </a:solidFill>
              </a:rPr>
              <a:t>WHY Python – WHO IS USING PYTHON??	</a:t>
            </a:r>
          </a:p>
        </p:txBody>
      </p:sp>
      <p:pic>
        <p:nvPicPr>
          <p:cNvPr id="5" name="Content Placeholder 4">
            <a:extLst>
              <a:ext uri="{FF2B5EF4-FFF2-40B4-BE49-F238E27FC236}">
                <a16:creationId xmlns:a16="http://schemas.microsoft.com/office/drawing/2014/main" id="{8A4308BE-0030-4967-AB29-C45DB6FE1B56}"/>
              </a:ext>
            </a:extLst>
          </p:cNvPr>
          <p:cNvPicPr>
            <a:picLocks noGrp="1" noChangeAspect="1"/>
          </p:cNvPicPr>
          <p:nvPr>
            <p:ph idx="1"/>
          </p:nvPr>
        </p:nvPicPr>
        <p:blipFill>
          <a:blip r:embed="rId3"/>
          <a:stretch>
            <a:fillRect/>
          </a:stretch>
        </p:blipFill>
        <p:spPr>
          <a:xfrm>
            <a:off x="4541738" y="4990586"/>
            <a:ext cx="2619375" cy="1743075"/>
          </a:xfrm>
        </p:spPr>
      </p:pic>
      <p:pic>
        <p:nvPicPr>
          <p:cNvPr id="9" name="Picture 8">
            <a:extLst>
              <a:ext uri="{FF2B5EF4-FFF2-40B4-BE49-F238E27FC236}">
                <a16:creationId xmlns:a16="http://schemas.microsoft.com/office/drawing/2014/main" id="{9C4D6E02-EC08-4EAC-8523-483E648B187D}"/>
              </a:ext>
            </a:extLst>
          </p:cNvPr>
          <p:cNvPicPr>
            <a:picLocks noChangeAspect="1"/>
          </p:cNvPicPr>
          <p:nvPr/>
        </p:nvPicPr>
        <p:blipFill>
          <a:blip r:embed="rId4"/>
          <a:stretch>
            <a:fillRect/>
          </a:stretch>
        </p:blipFill>
        <p:spPr>
          <a:xfrm>
            <a:off x="4853275" y="1806855"/>
            <a:ext cx="1397850" cy="1516386"/>
          </a:xfrm>
          <a:prstGeom prst="rect">
            <a:avLst/>
          </a:prstGeom>
        </p:spPr>
      </p:pic>
      <p:pic>
        <p:nvPicPr>
          <p:cNvPr id="11" name="Picture 10">
            <a:extLst>
              <a:ext uri="{FF2B5EF4-FFF2-40B4-BE49-F238E27FC236}">
                <a16:creationId xmlns:a16="http://schemas.microsoft.com/office/drawing/2014/main" id="{5CEA23EC-610D-4919-A0BE-5303A1B8522F}"/>
              </a:ext>
            </a:extLst>
          </p:cNvPr>
          <p:cNvPicPr>
            <a:picLocks noChangeAspect="1"/>
          </p:cNvPicPr>
          <p:nvPr/>
        </p:nvPicPr>
        <p:blipFill>
          <a:blip r:embed="rId5"/>
          <a:stretch>
            <a:fillRect/>
          </a:stretch>
        </p:blipFill>
        <p:spPr>
          <a:xfrm>
            <a:off x="8237211" y="2618757"/>
            <a:ext cx="1860170" cy="1393332"/>
          </a:xfrm>
          <a:prstGeom prst="rect">
            <a:avLst/>
          </a:prstGeom>
        </p:spPr>
      </p:pic>
      <p:pic>
        <p:nvPicPr>
          <p:cNvPr id="13" name="Picture 12">
            <a:extLst>
              <a:ext uri="{FF2B5EF4-FFF2-40B4-BE49-F238E27FC236}">
                <a16:creationId xmlns:a16="http://schemas.microsoft.com/office/drawing/2014/main" id="{6E1F6130-2635-4941-A2C3-83864733FAF8}"/>
              </a:ext>
            </a:extLst>
          </p:cNvPr>
          <p:cNvPicPr>
            <a:picLocks noChangeAspect="1"/>
          </p:cNvPicPr>
          <p:nvPr/>
        </p:nvPicPr>
        <p:blipFill>
          <a:blip r:embed="rId6"/>
          <a:stretch>
            <a:fillRect/>
          </a:stretch>
        </p:blipFill>
        <p:spPr>
          <a:xfrm>
            <a:off x="7943811" y="4825596"/>
            <a:ext cx="1594343" cy="1594343"/>
          </a:xfrm>
          <a:prstGeom prst="rect">
            <a:avLst/>
          </a:prstGeom>
        </p:spPr>
      </p:pic>
      <p:pic>
        <p:nvPicPr>
          <p:cNvPr id="15" name="Picture 14">
            <a:extLst>
              <a:ext uri="{FF2B5EF4-FFF2-40B4-BE49-F238E27FC236}">
                <a16:creationId xmlns:a16="http://schemas.microsoft.com/office/drawing/2014/main" id="{82B734B4-57AD-4979-8AE3-906445E8D375}"/>
              </a:ext>
            </a:extLst>
          </p:cNvPr>
          <p:cNvPicPr>
            <a:picLocks noChangeAspect="1"/>
          </p:cNvPicPr>
          <p:nvPr/>
        </p:nvPicPr>
        <p:blipFill>
          <a:blip r:embed="rId7"/>
          <a:stretch>
            <a:fillRect/>
          </a:stretch>
        </p:blipFill>
        <p:spPr>
          <a:xfrm>
            <a:off x="1928769" y="4929265"/>
            <a:ext cx="1673471" cy="1673471"/>
          </a:xfrm>
          <a:prstGeom prst="rect">
            <a:avLst/>
          </a:prstGeom>
        </p:spPr>
      </p:pic>
      <p:pic>
        <p:nvPicPr>
          <p:cNvPr id="17" name="Picture 16">
            <a:extLst>
              <a:ext uri="{FF2B5EF4-FFF2-40B4-BE49-F238E27FC236}">
                <a16:creationId xmlns:a16="http://schemas.microsoft.com/office/drawing/2014/main" id="{E2F7477D-B5BA-48B4-87DD-24FBB8B64A16}"/>
              </a:ext>
            </a:extLst>
          </p:cNvPr>
          <p:cNvPicPr>
            <a:picLocks noChangeAspect="1"/>
          </p:cNvPicPr>
          <p:nvPr/>
        </p:nvPicPr>
        <p:blipFill>
          <a:blip r:embed="rId8"/>
          <a:stretch>
            <a:fillRect/>
          </a:stretch>
        </p:blipFill>
        <p:spPr>
          <a:xfrm>
            <a:off x="1104813" y="2853011"/>
            <a:ext cx="2404974" cy="1346785"/>
          </a:xfrm>
          <a:prstGeom prst="rect">
            <a:avLst/>
          </a:prstGeom>
        </p:spPr>
      </p:pic>
      <p:pic>
        <p:nvPicPr>
          <p:cNvPr id="19" name="Picture 18">
            <a:extLst>
              <a:ext uri="{FF2B5EF4-FFF2-40B4-BE49-F238E27FC236}">
                <a16:creationId xmlns:a16="http://schemas.microsoft.com/office/drawing/2014/main" id="{9655425E-D0A2-4080-9767-70B622ACA3D1}"/>
              </a:ext>
            </a:extLst>
          </p:cNvPr>
          <p:cNvPicPr>
            <a:picLocks noChangeAspect="1"/>
          </p:cNvPicPr>
          <p:nvPr/>
        </p:nvPicPr>
        <p:blipFill>
          <a:blip r:embed="rId9"/>
          <a:stretch>
            <a:fillRect/>
          </a:stretch>
        </p:blipFill>
        <p:spPr>
          <a:xfrm>
            <a:off x="4913929" y="3428514"/>
            <a:ext cx="2272569" cy="1272639"/>
          </a:xfrm>
          <a:prstGeom prst="rect">
            <a:avLst/>
          </a:prstGeom>
        </p:spPr>
      </p:pic>
    </p:spTree>
    <p:extLst>
      <p:ext uri="{BB962C8B-B14F-4D97-AF65-F5344CB8AC3E}">
        <p14:creationId xmlns:p14="http://schemas.microsoft.com/office/powerpoint/2010/main" val="200026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DAF8-563C-43F3-9E03-45EF9146FA53}"/>
              </a:ext>
            </a:extLst>
          </p:cNvPr>
          <p:cNvSpPr>
            <a:spLocks noGrp="1"/>
          </p:cNvSpPr>
          <p:nvPr>
            <p:ph type="title"/>
          </p:nvPr>
        </p:nvSpPr>
        <p:spPr/>
        <p:txBody>
          <a:bodyPr/>
          <a:lstStyle/>
          <a:p>
            <a:r>
              <a:rPr lang="en-US" dirty="0"/>
              <a:t>Python USEs </a:t>
            </a:r>
          </a:p>
        </p:txBody>
      </p:sp>
      <p:sp>
        <p:nvSpPr>
          <p:cNvPr id="3" name="Content Placeholder 2">
            <a:extLst>
              <a:ext uri="{FF2B5EF4-FFF2-40B4-BE49-F238E27FC236}">
                <a16:creationId xmlns:a16="http://schemas.microsoft.com/office/drawing/2014/main" id="{39ED7414-BC7D-42ED-88FA-D5EBDE84563E}"/>
              </a:ext>
            </a:extLst>
          </p:cNvPr>
          <p:cNvSpPr>
            <a:spLocks noGrp="1"/>
          </p:cNvSpPr>
          <p:nvPr>
            <p:ph idx="1"/>
          </p:nvPr>
        </p:nvSpPr>
        <p:spPr/>
        <p:txBody>
          <a:bodyPr/>
          <a:lstStyle/>
          <a:p>
            <a:endParaRPr lang="en-US" dirty="0"/>
          </a:p>
          <a:p>
            <a:r>
              <a:rPr lang="en-US" dirty="0"/>
              <a:t>Web Development – Django, Flask </a:t>
            </a:r>
          </a:p>
          <a:p>
            <a:r>
              <a:rPr lang="en-US" dirty="0"/>
              <a:t>Application Development – </a:t>
            </a:r>
          </a:p>
          <a:p>
            <a:r>
              <a:rPr lang="en-US" dirty="0"/>
              <a:t>Desktop Apps and GUI – </a:t>
            </a:r>
            <a:r>
              <a:rPr lang="en-US" dirty="0" err="1"/>
              <a:t>PyQt</a:t>
            </a:r>
            <a:r>
              <a:rPr lang="en-US" dirty="0"/>
              <a:t>, </a:t>
            </a:r>
            <a:r>
              <a:rPr lang="en-US" dirty="0" err="1"/>
              <a:t>Tkinter</a:t>
            </a:r>
            <a:r>
              <a:rPr lang="en-US" dirty="0"/>
              <a:t>, </a:t>
            </a:r>
            <a:r>
              <a:rPr lang="en-US" dirty="0" err="1"/>
              <a:t>PyGUI</a:t>
            </a:r>
            <a:endParaRPr lang="en-US" dirty="0"/>
          </a:p>
          <a:p>
            <a:r>
              <a:rPr lang="en-US" dirty="0"/>
              <a:t>Game Development - </a:t>
            </a:r>
            <a:r>
              <a:rPr lang="en-US" dirty="0" err="1"/>
              <a:t>PyGame</a:t>
            </a:r>
            <a:endParaRPr lang="en-US" dirty="0"/>
          </a:p>
          <a:p>
            <a:r>
              <a:rPr lang="en-US" dirty="0"/>
              <a:t>Operating Systems – Used in most Linux distributions, </a:t>
            </a:r>
          </a:p>
          <a:p>
            <a:r>
              <a:rPr lang="en-US" dirty="0"/>
              <a:t>AI and Machine Learning – NumPy, Pandas, Seaborn, </a:t>
            </a:r>
            <a:r>
              <a:rPr lang="en-US" dirty="0" err="1"/>
              <a:t>sklearn</a:t>
            </a:r>
            <a:r>
              <a:rPr lang="en-US" dirty="0"/>
              <a:t>, </a:t>
            </a:r>
            <a:r>
              <a:rPr lang="en-US" dirty="0" err="1"/>
              <a:t>pyspark</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90F3441-DA38-4224-86DB-B07120758CB4}"/>
              </a:ext>
            </a:extLst>
          </p:cNvPr>
          <p:cNvPicPr>
            <a:picLocks noChangeAspect="1"/>
          </p:cNvPicPr>
          <p:nvPr/>
        </p:nvPicPr>
        <p:blipFill>
          <a:blip r:embed="rId2"/>
          <a:stretch>
            <a:fillRect/>
          </a:stretch>
        </p:blipFill>
        <p:spPr>
          <a:xfrm>
            <a:off x="7840859" y="3429000"/>
            <a:ext cx="786381" cy="1012763"/>
          </a:xfrm>
          <a:prstGeom prst="rect">
            <a:avLst/>
          </a:prstGeom>
        </p:spPr>
      </p:pic>
      <p:pic>
        <p:nvPicPr>
          <p:cNvPr id="7" name="Picture 6">
            <a:extLst>
              <a:ext uri="{FF2B5EF4-FFF2-40B4-BE49-F238E27FC236}">
                <a16:creationId xmlns:a16="http://schemas.microsoft.com/office/drawing/2014/main" id="{81A5107D-CA06-4FB1-B300-19009E231A2F}"/>
              </a:ext>
            </a:extLst>
          </p:cNvPr>
          <p:cNvPicPr>
            <a:picLocks noChangeAspect="1"/>
          </p:cNvPicPr>
          <p:nvPr/>
        </p:nvPicPr>
        <p:blipFill>
          <a:blip r:embed="rId3"/>
          <a:stretch>
            <a:fillRect/>
          </a:stretch>
        </p:blipFill>
        <p:spPr>
          <a:xfrm>
            <a:off x="8384249" y="2032293"/>
            <a:ext cx="2324842" cy="686757"/>
          </a:xfrm>
          <a:prstGeom prst="rect">
            <a:avLst/>
          </a:prstGeom>
        </p:spPr>
      </p:pic>
      <p:pic>
        <p:nvPicPr>
          <p:cNvPr id="9" name="Picture 8">
            <a:extLst>
              <a:ext uri="{FF2B5EF4-FFF2-40B4-BE49-F238E27FC236}">
                <a16:creationId xmlns:a16="http://schemas.microsoft.com/office/drawing/2014/main" id="{CEA95283-8672-4220-8C50-8CF27DD911F1}"/>
              </a:ext>
            </a:extLst>
          </p:cNvPr>
          <p:cNvPicPr>
            <a:picLocks noChangeAspect="1"/>
          </p:cNvPicPr>
          <p:nvPr/>
        </p:nvPicPr>
        <p:blipFill>
          <a:blip r:embed="rId4"/>
          <a:stretch>
            <a:fillRect/>
          </a:stretch>
        </p:blipFill>
        <p:spPr>
          <a:xfrm>
            <a:off x="9546670" y="3183590"/>
            <a:ext cx="1295313" cy="949237"/>
          </a:xfrm>
          <a:prstGeom prst="rect">
            <a:avLst/>
          </a:prstGeom>
        </p:spPr>
      </p:pic>
      <p:pic>
        <p:nvPicPr>
          <p:cNvPr id="11" name="Picture 10">
            <a:extLst>
              <a:ext uri="{FF2B5EF4-FFF2-40B4-BE49-F238E27FC236}">
                <a16:creationId xmlns:a16="http://schemas.microsoft.com/office/drawing/2014/main" id="{3D990732-A5AB-477B-A282-D68B0034D242}"/>
              </a:ext>
            </a:extLst>
          </p:cNvPr>
          <p:cNvPicPr>
            <a:picLocks noChangeAspect="1"/>
          </p:cNvPicPr>
          <p:nvPr/>
        </p:nvPicPr>
        <p:blipFill>
          <a:blip r:embed="rId5"/>
          <a:stretch>
            <a:fillRect/>
          </a:stretch>
        </p:blipFill>
        <p:spPr>
          <a:xfrm>
            <a:off x="7840859" y="5180834"/>
            <a:ext cx="2086164" cy="1168252"/>
          </a:xfrm>
          <a:prstGeom prst="rect">
            <a:avLst/>
          </a:prstGeom>
        </p:spPr>
      </p:pic>
      <p:pic>
        <p:nvPicPr>
          <p:cNvPr id="13" name="Picture 12">
            <a:extLst>
              <a:ext uri="{FF2B5EF4-FFF2-40B4-BE49-F238E27FC236}">
                <a16:creationId xmlns:a16="http://schemas.microsoft.com/office/drawing/2014/main" id="{2F2A7BFB-7946-49B2-B560-7BAB0ECFF4D9}"/>
              </a:ext>
            </a:extLst>
          </p:cNvPr>
          <p:cNvPicPr>
            <a:picLocks noChangeAspect="1"/>
          </p:cNvPicPr>
          <p:nvPr/>
        </p:nvPicPr>
        <p:blipFill>
          <a:blip r:embed="rId6"/>
          <a:stretch>
            <a:fillRect/>
          </a:stretch>
        </p:blipFill>
        <p:spPr>
          <a:xfrm>
            <a:off x="9034943" y="4574202"/>
            <a:ext cx="2172967" cy="561719"/>
          </a:xfrm>
          <a:prstGeom prst="rect">
            <a:avLst/>
          </a:prstGeom>
        </p:spPr>
      </p:pic>
    </p:spTree>
    <p:extLst>
      <p:ext uri="{BB962C8B-B14F-4D97-AF65-F5344CB8AC3E}">
        <p14:creationId xmlns:p14="http://schemas.microsoft.com/office/powerpoint/2010/main" val="68497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 RUNNING PYTHON</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is considered an interpreted language because Python programs are executed by an interpreter. </a:t>
            </a:r>
          </a:p>
          <a:p>
            <a:r>
              <a:rPr lang="en-US" dirty="0"/>
              <a:t>There are two ways to use the interpreter: </a:t>
            </a:r>
            <a:r>
              <a:rPr lang="en-US" b="1" dirty="0"/>
              <a:t>interactive mode </a:t>
            </a:r>
            <a:r>
              <a:rPr lang="en-US" dirty="0"/>
              <a:t>and </a:t>
            </a:r>
            <a:r>
              <a:rPr lang="en-US" b="1" dirty="0"/>
              <a:t>script mode</a:t>
            </a:r>
            <a:r>
              <a:rPr lang="en-US" dirty="0"/>
              <a:t>.</a:t>
            </a:r>
          </a:p>
          <a:p>
            <a:r>
              <a:rPr lang="en-US" dirty="0"/>
              <a:t>In interactive mode, you type Python programs and the interpreter displays the result:</a:t>
            </a:r>
          </a:p>
          <a:p>
            <a:pPr marL="0" indent="0">
              <a:buNone/>
            </a:pPr>
            <a:r>
              <a:rPr lang="en-US" dirty="0"/>
              <a:t>&gt;&gt;&gt; 1 + 1</a:t>
            </a:r>
          </a:p>
          <a:p>
            <a:pPr marL="0" indent="0">
              <a:buNone/>
            </a:pPr>
            <a:r>
              <a:rPr lang="en-US" dirty="0"/>
              <a:t>2</a:t>
            </a:r>
          </a:p>
          <a:p>
            <a:r>
              <a:rPr lang="en-US" dirty="0"/>
              <a:t>The chevron, &gt;&gt;&gt;, is the </a:t>
            </a:r>
            <a:r>
              <a:rPr lang="en-US" b="1" dirty="0"/>
              <a:t>prompt </a:t>
            </a:r>
            <a:r>
              <a:rPr lang="en-US" dirty="0"/>
              <a:t>the interpreter uses to indicate that it is ready. If you type1 + 1, the interpreter replies 2.</a:t>
            </a:r>
          </a:p>
        </p:txBody>
      </p:sp>
    </p:spTree>
    <p:extLst>
      <p:ext uri="{BB962C8B-B14F-4D97-AF65-F5344CB8AC3E}">
        <p14:creationId xmlns:p14="http://schemas.microsoft.com/office/powerpoint/2010/main" val="285650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Script mode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Alternatively, you can store code in a file and use the interpreter to execute the contents of the file, which is called a </a:t>
            </a:r>
            <a:r>
              <a:rPr lang="en-US" b="1" dirty="0"/>
              <a:t>script</a:t>
            </a:r>
            <a:r>
              <a:rPr lang="en-US" dirty="0"/>
              <a:t>. By convention, Python scripts have names that end with .</a:t>
            </a:r>
            <a:r>
              <a:rPr lang="en-US" dirty="0" err="1"/>
              <a:t>py</a:t>
            </a:r>
            <a:r>
              <a:rPr lang="en-US" dirty="0"/>
              <a:t>.</a:t>
            </a:r>
          </a:p>
        </p:txBody>
      </p:sp>
    </p:spTree>
    <p:extLst>
      <p:ext uri="{BB962C8B-B14F-4D97-AF65-F5344CB8AC3E}">
        <p14:creationId xmlns:p14="http://schemas.microsoft.com/office/powerpoint/2010/main" val="3382464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Debugging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a:xfrm>
            <a:off x="581193" y="2096607"/>
            <a:ext cx="11029615" cy="3678303"/>
          </a:xfrm>
        </p:spPr>
        <p:txBody>
          <a:bodyPr/>
          <a:lstStyle/>
          <a:p>
            <a:r>
              <a:rPr lang="en-US" dirty="0"/>
              <a:t>Programming is prone to errors, and in programming these errors are referred to as bugs and the process of tracking them down is called debugging.</a:t>
            </a:r>
          </a:p>
          <a:p>
            <a:r>
              <a:rPr lang="en-US" dirty="0"/>
              <a:t>Three kinds of errors can occur in a program: syntax errors, runtime errors, and semantic errors</a:t>
            </a:r>
          </a:p>
        </p:txBody>
      </p:sp>
    </p:spTree>
    <p:extLst>
      <p:ext uri="{BB962C8B-B14F-4D97-AF65-F5344CB8AC3E}">
        <p14:creationId xmlns:p14="http://schemas.microsoft.com/office/powerpoint/2010/main" val="2100853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Syntax errors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can only execute a program if the syntax is correct; otherwise, the interpreter displays an error message.</a:t>
            </a:r>
          </a:p>
          <a:p>
            <a:r>
              <a:rPr lang="en-US" dirty="0"/>
              <a:t> </a:t>
            </a:r>
            <a:r>
              <a:rPr lang="en-US" b="1" dirty="0"/>
              <a:t>Syntax </a:t>
            </a:r>
            <a:r>
              <a:rPr lang="en-US" dirty="0"/>
              <a:t>refers to the structure of a program and the rules about that structure.</a:t>
            </a:r>
          </a:p>
          <a:p>
            <a:r>
              <a:rPr lang="en-US" dirty="0"/>
              <a:t>For example, parentheses have to come in matching pairs, so (1 + 2) is legal, but 8) is a </a:t>
            </a:r>
            <a:r>
              <a:rPr lang="en-US" b="1" dirty="0"/>
              <a:t>syntax error</a:t>
            </a:r>
            <a:r>
              <a:rPr lang="en-US" dirty="0"/>
              <a:t>.</a:t>
            </a:r>
          </a:p>
          <a:p>
            <a:endParaRPr lang="en-US" dirty="0"/>
          </a:p>
        </p:txBody>
      </p:sp>
    </p:spTree>
    <p:extLst>
      <p:ext uri="{BB962C8B-B14F-4D97-AF65-F5344CB8AC3E}">
        <p14:creationId xmlns:p14="http://schemas.microsoft.com/office/powerpoint/2010/main" val="242549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Runtime errors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The second type of error is a runtime error, so called because the error does not appear until after the program has started running. </a:t>
            </a:r>
          </a:p>
          <a:p>
            <a:r>
              <a:rPr lang="en-US" dirty="0"/>
              <a:t>These errors are also called </a:t>
            </a:r>
            <a:r>
              <a:rPr lang="en-US" b="1" dirty="0"/>
              <a:t>exceptions </a:t>
            </a:r>
            <a:r>
              <a:rPr lang="en-US" dirty="0"/>
              <a:t>because they usually indicate that something exceptional (and bad) has happened.</a:t>
            </a:r>
          </a:p>
          <a:p>
            <a:r>
              <a:rPr lang="en-US" dirty="0"/>
              <a:t>Example: memory errors, error in source code e.g. division by zero, referencing missing files </a:t>
            </a:r>
          </a:p>
          <a:p>
            <a:pPr marL="324000" lvl="1" indent="0">
              <a:buNone/>
            </a:pPr>
            <a:endParaRPr lang="en-US" dirty="0"/>
          </a:p>
        </p:txBody>
      </p:sp>
    </p:spTree>
    <p:extLst>
      <p:ext uri="{BB962C8B-B14F-4D97-AF65-F5344CB8AC3E}">
        <p14:creationId xmlns:p14="http://schemas.microsoft.com/office/powerpoint/2010/main" val="222252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SEMANTIC ERRORS </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The third type of error is the </a:t>
            </a:r>
            <a:r>
              <a:rPr lang="en-US" b="1" dirty="0"/>
              <a:t>semantic error</a:t>
            </a:r>
            <a:r>
              <a:rPr lang="en-US" dirty="0"/>
              <a:t>. If there is a semantic error in your program, it will run successfully in the sense that the computer will not generate any error messages, but it will not do the right thing.</a:t>
            </a:r>
          </a:p>
          <a:p>
            <a:r>
              <a:rPr lang="en-US" dirty="0"/>
              <a:t> It will do something else. Specifically, it will do what you told it to do.</a:t>
            </a:r>
          </a:p>
          <a:p>
            <a:r>
              <a:rPr lang="en-US" dirty="0"/>
              <a:t>Identifying semantic errors can be tricky because it requires you to work backward by looking at the output of the program and trying to figure out what it is doing.</a:t>
            </a:r>
          </a:p>
        </p:txBody>
      </p:sp>
    </p:spTree>
    <p:extLst>
      <p:ext uri="{BB962C8B-B14F-4D97-AF65-F5344CB8AC3E}">
        <p14:creationId xmlns:p14="http://schemas.microsoft.com/office/powerpoint/2010/main" val="58026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debugging</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Debugging is also like an experimental science. Once you have an idea about what is going wrong, you modify your program and try again. </a:t>
            </a:r>
          </a:p>
          <a:p>
            <a:r>
              <a:rPr lang="en-US" dirty="0"/>
              <a:t>If your hypothesis was correct, then you can predict the result of the modification, and you take a step closer to a working program.</a:t>
            </a:r>
          </a:p>
          <a:p>
            <a:r>
              <a:rPr lang="en-US" dirty="0"/>
              <a:t>The idea is that you should start with a program that does something and make small modifications, debugging them as you go, so that you always have a working program.</a:t>
            </a:r>
          </a:p>
          <a:p>
            <a:r>
              <a:rPr lang="en-US" dirty="0"/>
              <a:t>For example, Linux is an operating system that contains thousands of lines of code, but it started out as a simple program Linus Torvalds used to explore the Intel 80386 chip. According to Larry Greenfield, “One of Linus’s earlier projects was a program that would switch between printing AAAA and BBBB. This later evolved to Linux.”</a:t>
            </a:r>
          </a:p>
        </p:txBody>
      </p:sp>
    </p:spTree>
    <p:extLst>
      <p:ext uri="{BB962C8B-B14F-4D97-AF65-F5344CB8AC3E}">
        <p14:creationId xmlns:p14="http://schemas.microsoft.com/office/powerpoint/2010/main" val="250866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Basics</a:t>
            </a:r>
          </a:p>
          <a:p>
            <a:pPr lvl="1">
              <a:buFont typeface="Courier New" panose="02070309020205020404" pitchFamily="49" charset="0"/>
              <a:buChar char="o"/>
            </a:pPr>
            <a:r>
              <a:rPr lang="en-US" dirty="0"/>
              <a:t>Variables and data types: numbers, strings, </a:t>
            </a:r>
            <a:r>
              <a:rPr lang="en-US" dirty="0" err="1"/>
              <a:t>booleans</a:t>
            </a:r>
            <a:endParaRPr lang="en-US" dirty="0"/>
          </a:p>
          <a:p>
            <a:pPr lvl="1">
              <a:buFont typeface="Courier New" panose="02070309020205020404" pitchFamily="49" charset="0"/>
              <a:buChar char="o"/>
            </a:pPr>
            <a:r>
              <a:rPr lang="en-US" dirty="0"/>
              <a:t>Operators: arithmetic, assignment, comparison, logical</a:t>
            </a:r>
          </a:p>
          <a:p>
            <a:pPr lvl="1">
              <a:buFont typeface="Courier New" panose="02070309020205020404" pitchFamily="49" charset="0"/>
              <a:buChar char="o"/>
            </a:pPr>
            <a:r>
              <a:rPr lang="en-US" dirty="0"/>
              <a:t>Basic input and output: print function, input function</a:t>
            </a:r>
          </a:p>
          <a:p>
            <a:endParaRPr lang="en-US" dirty="0"/>
          </a:p>
        </p:txBody>
      </p:sp>
    </p:spTree>
    <p:extLst>
      <p:ext uri="{BB962C8B-B14F-4D97-AF65-F5344CB8AC3E}">
        <p14:creationId xmlns:p14="http://schemas.microsoft.com/office/powerpoint/2010/main" val="3383959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5520-ACF7-40E1-8CA8-C54C49C1FA30}"/>
              </a:ext>
            </a:extLst>
          </p:cNvPr>
          <p:cNvSpPr>
            <a:spLocks noGrp="1"/>
          </p:cNvSpPr>
          <p:nvPr>
            <p:ph type="title"/>
          </p:nvPr>
        </p:nvSpPr>
        <p:spPr/>
        <p:txBody>
          <a:bodyPr/>
          <a:lstStyle/>
          <a:p>
            <a:r>
              <a:rPr lang="en-US" dirty="0"/>
              <a:t>What We will be Using </a:t>
            </a:r>
          </a:p>
        </p:txBody>
      </p:sp>
      <p:sp>
        <p:nvSpPr>
          <p:cNvPr id="3" name="Content Placeholder 2">
            <a:extLst>
              <a:ext uri="{FF2B5EF4-FFF2-40B4-BE49-F238E27FC236}">
                <a16:creationId xmlns:a16="http://schemas.microsoft.com/office/drawing/2014/main" id="{48282549-44DC-4CF1-86C5-ACD8AF9DC332}"/>
              </a:ext>
            </a:extLst>
          </p:cNvPr>
          <p:cNvSpPr>
            <a:spLocks noGrp="1"/>
          </p:cNvSpPr>
          <p:nvPr>
            <p:ph idx="1"/>
          </p:nvPr>
        </p:nvSpPr>
        <p:spPr/>
        <p:txBody>
          <a:bodyPr/>
          <a:lstStyle/>
          <a:p>
            <a:endParaRPr lang="en-US" dirty="0"/>
          </a:p>
          <a:p>
            <a:r>
              <a:rPr lang="en-US" dirty="0"/>
              <a:t>Python </a:t>
            </a:r>
          </a:p>
          <a:p>
            <a:r>
              <a:rPr lang="en-US"/>
              <a:t>Anaconda 3.9 </a:t>
            </a:r>
            <a:r>
              <a:rPr lang="en-US" dirty="0"/>
              <a:t>- https://www.anaconda.com/products/distribution</a:t>
            </a:r>
          </a:p>
          <a:p>
            <a:r>
              <a:rPr lang="en-US" dirty="0" err="1"/>
              <a:t>Jupyter</a:t>
            </a:r>
            <a:r>
              <a:rPr lang="en-US" dirty="0"/>
              <a:t> Notebooks – comes with Anaconda</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1A81816-B4AD-49F5-8DCC-ED82C1056251}"/>
              </a:ext>
            </a:extLst>
          </p:cNvPr>
          <p:cNvPicPr>
            <a:picLocks noChangeAspect="1"/>
          </p:cNvPicPr>
          <p:nvPr/>
        </p:nvPicPr>
        <p:blipFill>
          <a:blip r:embed="rId2"/>
          <a:stretch>
            <a:fillRect/>
          </a:stretch>
        </p:blipFill>
        <p:spPr>
          <a:xfrm>
            <a:off x="9124514" y="2142032"/>
            <a:ext cx="2447608" cy="1286968"/>
          </a:xfrm>
          <a:prstGeom prst="rect">
            <a:avLst/>
          </a:prstGeom>
        </p:spPr>
      </p:pic>
      <p:pic>
        <p:nvPicPr>
          <p:cNvPr id="7" name="Picture 6">
            <a:extLst>
              <a:ext uri="{FF2B5EF4-FFF2-40B4-BE49-F238E27FC236}">
                <a16:creationId xmlns:a16="http://schemas.microsoft.com/office/drawing/2014/main" id="{E1E9C5A2-7188-4941-BC4A-020B714AA55B}"/>
              </a:ext>
            </a:extLst>
          </p:cNvPr>
          <p:cNvPicPr>
            <a:picLocks noChangeAspect="1"/>
          </p:cNvPicPr>
          <p:nvPr/>
        </p:nvPicPr>
        <p:blipFill>
          <a:blip r:embed="rId3"/>
          <a:stretch>
            <a:fillRect/>
          </a:stretch>
        </p:blipFill>
        <p:spPr>
          <a:xfrm>
            <a:off x="7966484" y="3065694"/>
            <a:ext cx="833874" cy="833874"/>
          </a:xfrm>
          <a:prstGeom prst="rect">
            <a:avLst/>
          </a:prstGeom>
        </p:spPr>
      </p:pic>
      <p:pic>
        <p:nvPicPr>
          <p:cNvPr id="11" name="Picture 10">
            <a:extLst>
              <a:ext uri="{FF2B5EF4-FFF2-40B4-BE49-F238E27FC236}">
                <a16:creationId xmlns:a16="http://schemas.microsoft.com/office/drawing/2014/main" id="{51940455-60F8-4CC5-9494-130F6497ECD5}"/>
              </a:ext>
            </a:extLst>
          </p:cNvPr>
          <p:cNvPicPr>
            <a:picLocks noChangeAspect="1"/>
          </p:cNvPicPr>
          <p:nvPr/>
        </p:nvPicPr>
        <p:blipFill>
          <a:blip r:embed="rId4"/>
          <a:stretch>
            <a:fillRect/>
          </a:stretch>
        </p:blipFill>
        <p:spPr>
          <a:xfrm>
            <a:off x="9617759" y="3482631"/>
            <a:ext cx="1744734" cy="977051"/>
          </a:xfrm>
          <a:prstGeom prst="rect">
            <a:avLst/>
          </a:prstGeom>
        </p:spPr>
      </p:pic>
    </p:spTree>
    <p:extLst>
      <p:ext uri="{BB962C8B-B14F-4D97-AF65-F5344CB8AC3E}">
        <p14:creationId xmlns:p14="http://schemas.microsoft.com/office/powerpoint/2010/main" val="83062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520D-EFBA-D1A8-4A80-E547940E9635}"/>
              </a:ext>
            </a:extLst>
          </p:cNvPr>
          <p:cNvSpPr>
            <a:spLocks noGrp="1"/>
          </p:cNvSpPr>
          <p:nvPr>
            <p:ph type="title"/>
          </p:nvPr>
        </p:nvSpPr>
        <p:spPr/>
        <p:txBody>
          <a:bodyPr/>
          <a:lstStyle/>
          <a:p>
            <a:r>
              <a:rPr lang="en-US" dirty="0"/>
              <a:t>JUPYTER NOTEBOOK</a:t>
            </a:r>
            <a:endParaRPr lang="en-KE" dirty="0"/>
          </a:p>
        </p:txBody>
      </p:sp>
      <p:sp>
        <p:nvSpPr>
          <p:cNvPr id="3" name="Content Placeholder 2">
            <a:extLst>
              <a:ext uri="{FF2B5EF4-FFF2-40B4-BE49-F238E27FC236}">
                <a16:creationId xmlns:a16="http://schemas.microsoft.com/office/drawing/2014/main" id="{0606D653-866A-9527-8C8D-9E2252C42B18}"/>
              </a:ext>
            </a:extLst>
          </p:cNvPr>
          <p:cNvSpPr>
            <a:spLocks noGrp="1"/>
          </p:cNvSpPr>
          <p:nvPr>
            <p:ph idx="1"/>
          </p:nvPr>
        </p:nvSpPr>
        <p:spPr/>
        <p:txBody>
          <a:bodyPr/>
          <a:lstStyle/>
          <a:p>
            <a:r>
              <a:rPr lang="en-GB" b="0" i="0" dirty="0" err="1">
                <a:solidFill>
                  <a:schemeClr val="tx1"/>
                </a:solidFill>
                <a:effectLst/>
                <a:latin typeface="Söhne"/>
              </a:rPr>
              <a:t>Jupyter</a:t>
            </a:r>
            <a:r>
              <a:rPr lang="en-GB" b="0" i="0" dirty="0">
                <a:solidFill>
                  <a:schemeClr val="tx1"/>
                </a:solidFill>
                <a:effectLst/>
                <a:latin typeface="Söhne"/>
              </a:rPr>
              <a:t> Notebook is an open-source web application that allows users to create and share documents that contain live code, equations, visualizations, and narrative text</a:t>
            </a:r>
          </a:p>
          <a:p>
            <a:r>
              <a:rPr lang="en-GB" b="0" i="0" dirty="0" err="1">
                <a:solidFill>
                  <a:schemeClr val="tx1"/>
                </a:solidFill>
                <a:effectLst/>
                <a:latin typeface="Söhne"/>
              </a:rPr>
              <a:t>Jupyter</a:t>
            </a:r>
            <a:r>
              <a:rPr lang="en-GB" b="0" i="0" dirty="0">
                <a:solidFill>
                  <a:schemeClr val="tx1"/>
                </a:solidFill>
                <a:effectLst/>
                <a:latin typeface="Söhne"/>
              </a:rPr>
              <a:t> Notebook is based on the concept of interactive computing, where you can run code blocks, see their output, and mix them with markdown text to create a document that can be easily shared and reproduced.</a:t>
            </a:r>
          </a:p>
          <a:p>
            <a:r>
              <a:rPr lang="en-GB" b="0" i="0" dirty="0">
                <a:solidFill>
                  <a:schemeClr val="tx1"/>
                </a:solidFill>
                <a:effectLst/>
                <a:latin typeface="Söhne"/>
              </a:rPr>
              <a:t>The documents are saved as .</a:t>
            </a:r>
            <a:r>
              <a:rPr lang="en-GB" b="0" i="0" dirty="0" err="1">
                <a:solidFill>
                  <a:schemeClr val="tx1"/>
                </a:solidFill>
                <a:effectLst/>
                <a:latin typeface="Söhne"/>
              </a:rPr>
              <a:t>ipynb</a:t>
            </a:r>
            <a:r>
              <a:rPr lang="en-GB" b="0" i="0" dirty="0">
                <a:solidFill>
                  <a:schemeClr val="tx1"/>
                </a:solidFill>
                <a:effectLst/>
                <a:latin typeface="Söhne"/>
              </a:rPr>
              <a:t> files and can be exported to various formats, such as HTML, PDF, or slides.</a:t>
            </a:r>
          </a:p>
          <a:p>
            <a:r>
              <a:rPr lang="en-GB" b="0" i="0" dirty="0" err="1">
                <a:solidFill>
                  <a:schemeClr val="tx1"/>
                </a:solidFill>
                <a:effectLst/>
                <a:latin typeface="Söhne"/>
              </a:rPr>
              <a:t>Jupyter</a:t>
            </a:r>
            <a:r>
              <a:rPr lang="en-GB" b="0" i="0" dirty="0">
                <a:solidFill>
                  <a:schemeClr val="tx1"/>
                </a:solidFill>
                <a:effectLst/>
                <a:latin typeface="Söhne"/>
              </a:rPr>
              <a:t> Notebook supports multiple programming languages, including Python, R, Julia, and others, making it a flexible and versatile tool for data analysis and experimentation. </a:t>
            </a:r>
            <a:endParaRPr lang="en-KE" dirty="0">
              <a:solidFill>
                <a:schemeClr val="tx1"/>
              </a:solidFill>
            </a:endParaRPr>
          </a:p>
        </p:txBody>
      </p:sp>
    </p:spTree>
    <p:extLst>
      <p:ext uri="{BB962C8B-B14F-4D97-AF65-F5344CB8AC3E}">
        <p14:creationId xmlns:p14="http://schemas.microsoft.com/office/powerpoint/2010/main" val="141270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br>
              <a:rPr lang="en-US" dirty="0">
                <a:solidFill>
                  <a:srgbClr val="FFFFFF"/>
                </a:solidFill>
              </a:rPr>
            </a:br>
            <a:endParaRPr lang="en-US" dirty="0">
              <a:solidFill>
                <a:srgbClr val="FFFFFF"/>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Control Flow (Conditional Logic and Loops)</a:t>
            </a:r>
          </a:p>
          <a:p>
            <a:pPr lvl="1">
              <a:buFont typeface="Courier New" panose="02070309020205020404" pitchFamily="49" charset="0"/>
              <a:buChar char="o"/>
            </a:pPr>
            <a:r>
              <a:rPr lang="en-US" dirty="0"/>
              <a:t>if, else, and </a:t>
            </a:r>
            <a:r>
              <a:rPr lang="en-US" dirty="0" err="1"/>
              <a:t>elif</a:t>
            </a:r>
            <a:r>
              <a:rPr lang="en-US" dirty="0"/>
              <a:t> statements</a:t>
            </a:r>
          </a:p>
          <a:p>
            <a:pPr lvl="1">
              <a:buFont typeface="Courier New" panose="02070309020205020404" pitchFamily="49" charset="0"/>
              <a:buChar char="o"/>
            </a:pPr>
            <a:r>
              <a:rPr lang="en-US" dirty="0"/>
              <a:t>for and while loop</a:t>
            </a:r>
          </a:p>
          <a:p>
            <a:pPr lvl="1">
              <a:buFont typeface="Courier New" panose="02070309020205020404" pitchFamily="49" charset="0"/>
              <a:buChar char="o"/>
            </a:pPr>
            <a:r>
              <a:rPr lang="en-US" dirty="0"/>
              <a:t>Control Statements</a:t>
            </a:r>
          </a:p>
          <a:p>
            <a:endParaRPr lang="en-US" dirty="0"/>
          </a:p>
        </p:txBody>
      </p:sp>
    </p:spTree>
    <p:extLst>
      <p:ext uri="{BB962C8B-B14F-4D97-AF65-F5344CB8AC3E}">
        <p14:creationId xmlns:p14="http://schemas.microsoft.com/office/powerpoint/2010/main" val="2158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Functions and Modules</a:t>
            </a:r>
          </a:p>
          <a:p>
            <a:pPr lvl="1">
              <a:buFont typeface="Courier New" panose="02070309020205020404" pitchFamily="49" charset="0"/>
              <a:buChar char="o"/>
            </a:pPr>
            <a:r>
              <a:rPr lang="en-US" dirty="0"/>
              <a:t>Defining and calling functions</a:t>
            </a:r>
          </a:p>
          <a:p>
            <a:pPr lvl="1">
              <a:buFont typeface="Courier New" panose="02070309020205020404" pitchFamily="49" charset="0"/>
              <a:buChar char="o"/>
            </a:pPr>
            <a:r>
              <a:rPr lang="en-US" dirty="0"/>
              <a:t>Function parameters and return values</a:t>
            </a:r>
          </a:p>
          <a:p>
            <a:pPr lvl="1">
              <a:buFont typeface="Courier New" panose="02070309020205020404" pitchFamily="49" charset="0"/>
              <a:buChar char="o"/>
            </a:pPr>
            <a:r>
              <a:rPr lang="en-US" dirty="0"/>
              <a:t>Local and global variables</a:t>
            </a:r>
          </a:p>
          <a:p>
            <a:pPr lvl="1">
              <a:buFont typeface="Courier New" panose="02070309020205020404" pitchFamily="49" charset="0"/>
              <a:buChar char="o"/>
            </a:pPr>
            <a:r>
              <a:rPr lang="en-US" dirty="0"/>
              <a:t>Organizing code with modules and packages</a:t>
            </a:r>
          </a:p>
          <a:p>
            <a:pPr lvl="1">
              <a:buFont typeface="Courier New" panose="02070309020205020404" pitchFamily="49" charset="0"/>
              <a:buChar char="o"/>
            </a:pPr>
            <a:r>
              <a:rPr lang="en-US" dirty="0"/>
              <a:t>Importing and using modules</a:t>
            </a:r>
          </a:p>
        </p:txBody>
      </p:sp>
    </p:spTree>
    <p:extLst>
      <p:ext uri="{BB962C8B-B14F-4D97-AF65-F5344CB8AC3E}">
        <p14:creationId xmlns:p14="http://schemas.microsoft.com/office/powerpoint/2010/main" val="31181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Data Structures</a:t>
            </a:r>
          </a:p>
          <a:p>
            <a:pPr lvl="1">
              <a:buFont typeface="Courier New" panose="02070309020205020404" pitchFamily="49" charset="0"/>
              <a:buChar char="o"/>
            </a:pPr>
            <a:r>
              <a:rPr lang="en-US" dirty="0"/>
              <a:t>Lists: creating, indexing, slicing, modifying</a:t>
            </a:r>
          </a:p>
          <a:p>
            <a:pPr lvl="1">
              <a:buFont typeface="Courier New" panose="02070309020205020404" pitchFamily="49" charset="0"/>
              <a:buChar char="o"/>
            </a:pPr>
            <a:r>
              <a:rPr lang="en-US" dirty="0"/>
              <a:t>Tuples: creating, accessing elements, immutability</a:t>
            </a:r>
          </a:p>
          <a:p>
            <a:pPr lvl="1">
              <a:buFont typeface="Courier New" panose="02070309020205020404" pitchFamily="49" charset="0"/>
              <a:buChar char="o"/>
            </a:pPr>
            <a:r>
              <a:rPr lang="en-US" dirty="0"/>
              <a:t>Dictionaries: creating, accessing values, adding and removing items</a:t>
            </a:r>
          </a:p>
          <a:p>
            <a:pPr lvl="1">
              <a:buFont typeface="Courier New" panose="02070309020205020404" pitchFamily="49" charset="0"/>
              <a:buChar char="o"/>
            </a:pPr>
            <a:r>
              <a:rPr lang="en-US" dirty="0"/>
              <a:t>Sets: creating, adding and removing elements, set operations</a:t>
            </a:r>
          </a:p>
        </p:txBody>
      </p:sp>
    </p:spTree>
    <p:extLst>
      <p:ext uri="{BB962C8B-B14F-4D97-AF65-F5344CB8AC3E}">
        <p14:creationId xmlns:p14="http://schemas.microsoft.com/office/powerpoint/2010/main" val="97140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Python Exception Handling</a:t>
            </a:r>
          </a:p>
          <a:p>
            <a:pPr lvl="1">
              <a:buFont typeface="Courier New" panose="02070309020205020404" pitchFamily="49" charset="0"/>
              <a:buChar char="o"/>
            </a:pPr>
            <a:r>
              <a:rPr lang="en-US" dirty="0"/>
              <a:t>Understanding and handling exceptions in Python</a:t>
            </a:r>
          </a:p>
          <a:p>
            <a:pPr lvl="1">
              <a:buFont typeface="Courier New" panose="02070309020205020404" pitchFamily="49" charset="0"/>
              <a:buChar char="o"/>
            </a:pPr>
            <a:r>
              <a:rPr lang="en-US" dirty="0"/>
              <a:t>Using try-except blocks for error management</a:t>
            </a:r>
          </a:p>
          <a:p>
            <a:pPr lvl="1">
              <a:buFont typeface="Courier New" panose="02070309020205020404" pitchFamily="49" charset="0"/>
              <a:buChar char="o"/>
            </a:pPr>
            <a:r>
              <a:rPr lang="en-US" dirty="0"/>
              <a:t>Raising exceptions and creating custom exceptions</a:t>
            </a:r>
          </a:p>
        </p:txBody>
      </p:sp>
    </p:spTree>
    <p:extLst>
      <p:ext uri="{BB962C8B-B14F-4D97-AF65-F5344CB8AC3E}">
        <p14:creationId xmlns:p14="http://schemas.microsoft.com/office/powerpoint/2010/main" val="6764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UNIT OVERVIEW</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**File handling and Input/Output Operations</a:t>
            </a:r>
          </a:p>
          <a:p>
            <a:pPr lvl="1">
              <a:buFont typeface="Courier New" panose="02070309020205020404" pitchFamily="49" charset="0"/>
              <a:buChar char="o"/>
            </a:pPr>
            <a:r>
              <a:rPr lang="en-US" dirty="0"/>
              <a:t>Opening and closing files</a:t>
            </a:r>
          </a:p>
          <a:p>
            <a:pPr lvl="1">
              <a:buFont typeface="Courier New" panose="02070309020205020404" pitchFamily="49" charset="0"/>
              <a:buChar char="o"/>
            </a:pPr>
            <a:r>
              <a:rPr lang="en-US" dirty="0"/>
              <a:t>Reading data from files: text files, CSV files</a:t>
            </a:r>
          </a:p>
          <a:p>
            <a:pPr lvl="1">
              <a:buFont typeface="Courier New" panose="02070309020205020404" pitchFamily="49" charset="0"/>
              <a:buChar char="o"/>
            </a:pPr>
            <a:r>
              <a:rPr lang="en-US" dirty="0"/>
              <a:t>Writing data to files: creating new files, appending to existing files</a:t>
            </a:r>
          </a:p>
          <a:p>
            <a:pPr lvl="1">
              <a:buFont typeface="Courier New" panose="02070309020205020404" pitchFamily="49" charset="0"/>
              <a:buChar char="o"/>
            </a:pPr>
            <a:r>
              <a:rPr lang="en-US" dirty="0"/>
              <a:t>Handling file errors and exceptions</a:t>
            </a:r>
          </a:p>
        </p:txBody>
      </p:sp>
    </p:spTree>
    <p:extLst>
      <p:ext uri="{BB962C8B-B14F-4D97-AF65-F5344CB8AC3E}">
        <p14:creationId xmlns:p14="http://schemas.microsoft.com/office/powerpoint/2010/main" val="26723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MAKING THE MOST OUT OF THE UNIT</a:t>
            </a:r>
          </a:p>
        </p:txBody>
      </p:sp>
      <p:sp>
        <p:nvSpPr>
          <p:cNvPr id="3" name="Content Placeholder 2">
            <a:extLst>
              <a:ext uri="{FF2B5EF4-FFF2-40B4-BE49-F238E27FC236}">
                <a16:creationId xmlns:a16="http://schemas.microsoft.com/office/drawing/2014/main" id="{A182C114-B00E-496D-8194-38594BF8689F}"/>
              </a:ext>
            </a:extLst>
          </p:cNvPr>
          <p:cNvSpPr>
            <a:spLocks noGrp="1"/>
          </p:cNvSpPr>
          <p:nvPr>
            <p:ph idx="1"/>
          </p:nvPr>
        </p:nvSpPr>
        <p:spPr/>
        <p:txBody>
          <a:bodyPr/>
          <a:lstStyle/>
          <a:p>
            <a:r>
              <a:rPr lang="en-US" dirty="0"/>
              <a:t>Have a growth mindset, programming can be challenging at first but with practice and persistence, you can develop your skill. Take the time to learn</a:t>
            </a:r>
          </a:p>
        </p:txBody>
      </p:sp>
    </p:spTree>
    <p:extLst>
      <p:ext uri="{BB962C8B-B14F-4D97-AF65-F5344CB8AC3E}">
        <p14:creationId xmlns:p14="http://schemas.microsoft.com/office/powerpoint/2010/main" val="32595398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2448</Words>
  <Application>Microsoft Office PowerPoint</Application>
  <PresentationFormat>Widescreen</PresentationFormat>
  <Paragraphs>207</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Gill Sans MT</vt:lpstr>
      <vt:lpstr>Google Sans</vt:lpstr>
      <vt:lpstr>Söhne</vt:lpstr>
      <vt:lpstr>Wingdings 2</vt:lpstr>
      <vt:lpstr>Dividend</vt:lpstr>
      <vt:lpstr>Intro to python</vt:lpstr>
      <vt:lpstr>UNIT OVERVIEW</vt:lpstr>
      <vt:lpstr>UNIT OVERVIEW</vt:lpstr>
      <vt:lpstr>UNIT OVERVIEW</vt:lpstr>
      <vt:lpstr>UNIT OVERVIEW</vt:lpstr>
      <vt:lpstr>UNIT OVERVIEW</vt:lpstr>
      <vt:lpstr>UNIT OVERVIEW</vt:lpstr>
      <vt:lpstr>UNIT OVERVIEW</vt:lpstr>
      <vt:lpstr>MAKING THE MOST OUT OF THE UNIT</vt:lpstr>
      <vt:lpstr>MAKING THE MOST OUT OF THE UNIT</vt:lpstr>
      <vt:lpstr>MAKING THE MOST OUT OF THE UNIT</vt:lpstr>
      <vt:lpstr>INTRODUCTION TO PROGRAMMING</vt:lpstr>
      <vt:lpstr>INTRODUCTION TO PROGRAMMING</vt:lpstr>
      <vt:lpstr>INTRODUCTION TO PROGRAMMING – PROGRAMMING CONCEPTS</vt:lpstr>
      <vt:lpstr>EXECUTION – INTERPRETER V Compilers</vt:lpstr>
      <vt:lpstr>EXECUTION - INTERPRETER</vt:lpstr>
      <vt:lpstr>EXECUTION - Compiler </vt:lpstr>
      <vt:lpstr>EXECUTION - COMPILER</vt:lpstr>
      <vt:lpstr>Python PROGRAMMING LANGUAGE</vt:lpstr>
      <vt:lpstr>WHY Python? </vt:lpstr>
      <vt:lpstr>WHY Python – WHO IS USING PYTHON?? </vt:lpstr>
      <vt:lpstr>Python USEs </vt:lpstr>
      <vt:lpstr> RUNNING PYTHON</vt:lpstr>
      <vt:lpstr>Script mode </vt:lpstr>
      <vt:lpstr>Debugging   </vt:lpstr>
      <vt:lpstr>Syntax errors </vt:lpstr>
      <vt:lpstr>Runtime errors </vt:lpstr>
      <vt:lpstr>SEMANTIC ERRORS </vt:lpstr>
      <vt:lpstr>debugging</vt:lpstr>
      <vt:lpstr>What We will be Using </vt:lpstr>
      <vt:lpstr>JUPYTER NOTEBOOK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2019-09-10T12:33:02Z</dcterms:created>
  <dcterms:modified xsi:type="dcterms:W3CDTF">2023-06-09T20:03:45Z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