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D13E-4CE6-4358-AFC2-38249C3A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A3DBF-D8AE-4674-843D-C1F498EBB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34DA-EFA5-49C6-AC24-C9152D20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337E-2C34-48C0-970B-B8BADF16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3F8E-0189-41DC-B359-11271B97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E4B-2669-4CB6-9FFE-470BEA35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4B55-747D-48CE-9725-435500F2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491A-282E-48C6-9923-C7A6D48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3341-CEAA-421F-A4AA-9A7CD71F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6905-3BBF-43D1-B9F9-C2590900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7471-573F-448F-A8A3-01D61CBBF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1C569-3806-4EDD-8178-FB6FFD52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9D02-06CF-4546-91DA-A0BF9255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F61-A701-472B-BD37-D64BB84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4EE7-C8DA-44EC-916A-94EE42E6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3C71-CF60-4D9F-BE46-CE52800B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4A59-854B-46A1-B1AA-8A9BBDAC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3337-4711-4A26-B898-E9AE4F8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66C8-E085-4B1B-B18E-B9C21B56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97E2-8FA6-4949-9F24-EDF41C8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716F-ED3F-4A1C-8A0E-032AE724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A577D-624C-4A31-A768-5C184124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F312-1DAC-4922-85A2-9A840B86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B24A-4031-43A0-A100-249A9AA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2EB7-E360-4619-8D6E-611812C4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02CB-C5EE-4774-A515-F7C9701A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5441-E774-467D-B4A5-BF9DABFB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A587-E436-4E65-8514-06E0A9D6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9388-53CD-4BAA-A776-8C7CC26B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045F-5738-44B5-ADA3-213E139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64D7B-E37A-4117-8EDA-1B133E9E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EDC6-CEC7-40F9-94A2-215CB341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7926-CEE7-4652-9DCF-148044A0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B8773-1E86-4391-9835-474B9FB0C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866DA-DA87-49C9-A7A4-A1880334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36FD-A20F-4F45-B646-58868A16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665AD-0B52-470A-AC87-328AB58D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D5EF4-6D17-40FA-B71A-2AE06BEE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EB6EA-162D-42C9-AD46-2DA3B8F4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EC61-649E-40E1-9C4F-17E3CD7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9650D-D35B-4E56-83A6-988D2266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8ADE-F1EF-4BC5-A9F9-CC458AC6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4B081-9DAE-4B4F-A300-13DC2A14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F4E66-E2DD-4D9F-8FC6-0882BC98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96B6-B06A-40AB-B344-FF5C4D3C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2875-B76E-40B2-9D62-C43AF914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7F4F-2B6F-41D0-AB34-8F4AE53B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282E-8A09-4148-A7C7-8EB69AE7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5AE2-CEE8-4DAF-A5E1-E0B61886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C2FF9-E4EB-4AC9-AA2C-4A1252AF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9705-322B-459B-903E-571DF4A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D25B-C27E-4E3F-B063-D8101379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CF1-8407-4511-9294-59312298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CD85D-981C-4FEF-8389-82AF8723B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3B33-C5A3-4FFC-B8D4-7CC8EF4A4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EDE2-6954-499D-8DAE-A072A0DB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32E8-D2A7-4E41-9815-A17878CB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A664D-880C-466C-9BC6-6B997A2B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68AF1-2395-4B2B-ACF1-1BBAE950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497D-CCF9-44D7-A433-B8E3296C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1A23-A9FE-435C-B80B-0A356A51B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6609-409D-4400-B04B-EAB6D6E4553B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1082-579D-4362-8DD0-18DC7B2D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A012-97B9-4A28-A349-A89EDD9E6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27CE-583A-452F-A469-2898972B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ng.com/images/search?view=detailV2&amp;ccid=jFBqOPlY&amp;id=AADDFF71D515769E612DDF4097268276282E7B0B&amp;thid=OIP.jFBqOPlYlqoL87bTtms7WAHaFR&amp;mediaurl=https%3a%2f%2fth.bing.com%2fth%2fid%2fR.8c506a38f95896aa0bf3b6d3b66b3b58%3frik%3dC3suKHaCJpdA3w%26riu%3dhttp%253a%252f%252fcdn.statcdn.com%252fInfographic%252fimages%252fnormal%252f13520.jpeg%26ehk%3dohpLoVyAIDCwaGVPLhUBrGVe8TDyV7ERBPDF%252fsNlBig%253d%26risl%3d%26pid%3dImgRaw%26r%3d0%26sres%3d1%26sresct%3d1%26srh%3d801%26srw%3d1125&amp;exph=684&amp;expw=960&amp;q=Top+Ten+Cryptocurrencies+Chart&amp;simid=608007282964512393&amp;FORM=IRPRST&amp;ck=7D36B1722625B9ACE8DA237560D369F1&amp;selectedIndex=0&amp;ajaxhist=0&amp;ajaxserp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ng.com/images/search?view=detailV2&amp;ccid=mO7H073b&amp;id=B0AF2728D410675B515AB7C0255BBE17941DD321&amp;thid=OIP.mO7H073bqat3DYd-OER00QAAAA&amp;mediaurl=https%3a%2f%2fth.bing.com%2fth%2fid%2fR.98eec7d3bddba9ab770d877e384474d1%3frik%3dIdMdlBe%252bWyXAtw%26riu%3dhttp%253a%252f%252fcoinbrief.net%252fwp-content%252fuploads%252f2015%252f01%252fvolatility-index.png%26ehk%3dnWr%252bhdg1jSDb3NsdonvSBqFBlEZdlqb3dXRJ%252fu5jXPU%253d%26risl%3d%26pid%3dImgRaw%26r%3d0&amp;exph=266&amp;expw=400&amp;q=price+volatility+bitcoin&amp;simid=607994350816088433&amp;FORM=IRPRST&amp;ck=427A600CAFE5A4B8C4A38C2048ADAFCD&amp;selectedIndex=0&amp;ajaxhist=0&amp;ajaxserp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ng.com/images/search?view=detailV2&amp;ccid=TqNOhzdw&amp;id=15ED97A116EA8B7D1D4B34794E3CF6BD4D303015&amp;thid=OIP.TqNOhzdwU2A69-lRDhZiUwHaE8&amp;mediaurl=https%3a%2f%2fyaocrypt.com%2fwp-content%2fuploads%2f2020%2f06%2fBitcoin-re-768x512.jpg&amp;cdnurl=https%3a%2f%2fth.bing.com%2fth%2fid%2fR.4ea34e87377053603af7e9510e166253%3frik%3dFTAwTb32PE55NA%26pid%3dImgRaw%26r%3d0&amp;exph=512&amp;expw=768&amp;q=bitcoin+better+decisions&amp;simid=608010740411207254&amp;FORM=IRPRST&amp;ck=C968B5EA50B15B6F2EFABA9DA656A99E&amp;selectedIndex=31&amp;ajaxhist=0&amp;ajaxserp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TqNOhzdw&amp;id=15ED97A116EA8B7D1D4B34794E3CF6BD4D303015&amp;thid=OIP.TqNOhzdwU2A69-lRDhZiUwHaE8&amp;mediaurl=https%3a%2f%2fyaocrypt.com%2fwp-content%2fuploads%2f2020%2f06%2fBitcoin-re-768x512.jpg&amp;cdnurl=https%3a%2f%2fth.bing.com%2fth%2fid%2fR.4ea34e87377053603af7e9510e166253%3frik%3dFTAwTb32PE55NA%26pid%3dImgRaw%26r%3d0&amp;exph=512&amp;expw=768&amp;q=bitcoin+better+decisions&amp;simid=608010740411207254&amp;FORM=IRPRST&amp;ck=C968B5EA50B15B6F2EFABA9DA656A99E&amp;selectedIndex=31&amp;ajaxhist=0&amp;ajaxserp=0" TargetMode="External"/><Relationship Id="rId2" Type="http://schemas.openxmlformats.org/officeDocument/2006/relationships/hyperlink" Target="https://www.kaggle.com/jessevent/all-crypto-currenc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D14D1-519F-4EF6-B032-30B0818E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br>
              <a:rPr lang="en-US" sz="1500" b="1"/>
            </a:br>
            <a:r>
              <a:rPr lang="en-US" sz="1500" b="1"/>
              <a:t>CAPSTONE 1:</a:t>
            </a:r>
            <a:br>
              <a:rPr lang="en-US" sz="1500" b="1"/>
            </a:br>
            <a:r>
              <a:rPr lang="en-US" sz="1500" b="1"/>
              <a:t>BITCOIN PRICE PREDICTION</a:t>
            </a:r>
            <a:br>
              <a:rPr lang="en-US" sz="1500" b="1"/>
            </a:br>
            <a:br>
              <a:rPr lang="en-US" sz="1500" b="1"/>
            </a:br>
            <a:endParaRPr lang="en-US" sz="15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F0D3-DBCF-4B1B-A651-4DC55F75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AUTHOR: Akinkunle Akinola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5"/>
            <a:ext cx="3888999" cy="10659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Daily Percent change in Close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Daily Close price plot</a:t>
            </a:r>
          </a:p>
        </p:txBody>
      </p:sp>
      <p:sp>
        <p:nvSpPr>
          <p:cNvPr id="3081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2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85C447CB-F983-4549-95B0-200084EE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5396" y="752920"/>
            <a:ext cx="6581678" cy="296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9B159C-024A-4608-B782-76EBD6B0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008" y="4041439"/>
            <a:ext cx="6428068" cy="26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77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row of dataset after feature extraction.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1E49C6F8-50C5-46D6-BDCC-1379D314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51" y="1779203"/>
            <a:ext cx="5162550" cy="42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Strategy 0: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Baseline Model using market data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Added features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low_daily_%_change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br>
              <a:rPr lang="en-US" sz="11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Dependent Variable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close_shift_daily_%_change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700" b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R-squared: 36%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ADD2CA-FC3F-41A6-98BA-AEC81FEF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68" y="1457471"/>
            <a:ext cx="5718821" cy="45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98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Strategy 0: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Baseline Model + Model with Alerts Feature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Added features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alert_daily_%_change</a:t>
            </a:r>
            <a:br>
              <a:rPr lang="en-US" sz="1100" dirty="0"/>
            </a:br>
            <a:br>
              <a:rPr lang="en-US" sz="11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Dependent Variable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close_shift_daily_%_change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700" b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R-squared: 36.5%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AAE043-E468-46A7-8DDE-8A60FAEE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28" y="1670241"/>
            <a:ext cx="5503105" cy="450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7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Strategy 1: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with Alerts Feature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Model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Added features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alert_daily_%_change</a:t>
            </a:r>
            <a:br>
              <a:rPr lang="en-US" sz="1100" dirty="0"/>
            </a:br>
            <a:br>
              <a:rPr lang="en-US" sz="11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Dependent Variable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Change (Class 0 or 1)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700" b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R-squared: 66%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20F4C9-8CE6-4D30-887A-A27D0E18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7" y="1670241"/>
            <a:ext cx="3457575" cy="17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96138FF-FAE9-4DF4-95C1-9ADF7603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16" y="3409728"/>
            <a:ext cx="4607474" cy="32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2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Strategy 1: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Model using market data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Model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Added features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volume_daily_%_change</a:t>
            </a:r>
            <a:endParaRPr lang="en-US" sz="700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low_daily_%_change</a:t>
            </a:r>
            <a:br>
              <a:rPr lang="en-US" sz="1100" dirty="0"/>
            </a:br>
            <a:br>
              <a:rPr lang="en-US" sz="11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Dependent Variable</a:t>
            </a:r>
            <a:endParaRPr lang="en-US" sz="11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Change (Class 0 or 1)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700" b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R-squared: 64%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696138FF-FAE9-4DF4-95C1-9ADF7603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16" y="3409728"/>
            <a:ext cx="4607474" cy="32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192C23B-068C-473A-9965-C7A459F5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4" y="1939658"/>
            <a:ext cx="382714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6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Trading Strategy #2: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Bollinger Band.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Indicators: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or sell stocks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7B2E07-0B48-4926-B2C3-E281F85A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69" y="1935308"/>
            <a:ext cx="6584763" cy="36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94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Quantified Automated Trading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Indicators: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or sell stocks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B847425-67C3-4489-9E71-802BE560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37" y="1457471"/>
            <a:ext cx="6010452" cy="31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E1FF9D0-F41A-452D-A342-C8176A9A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68" y="4601497"/>
            <a:ext cx="625132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mputer, computer&#10;&#10;Description automatically generated">
            <a:extLst>
              <a:ext uri="{FF2B5EF4-FFF2-40B4-BE49-F238E27FC236}">
                <a16:creationId xmlns:a16="http://schemas.microsoft.com/office/drawing/2014/main" id="{2465DD5D-BF9D-4792-9A4C-BDC382199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Conclusion</a:t>
            </a:r>
            <a:endParaRPr lang="en-US" sz="360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Logistic and linear regression model were evaluated to predict when to buy/sell bitcoin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Logistic regression model with alert feature outperformed the linear regression with alert feature with 66% accuracy versus 36.5%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Other trading strategies that can lead bitcoin traders to the right path are:</a:t>
            </a:r>
          </a:p>
          <a:p>
            <a:pPr lvl="1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bollinger bands</a:t>
            </a:r>
          </a:p>
          <a:p>
            <a:pPr lvl="1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Z-score</a:t>
            </a:r>
          </a:p>
          <a:p>
            <a:pPr lvl="1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the simple moving average crossover(SMAC)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Quantified Automated Trading Performance</a:t>
            </a:r>
          </a:p>
          <a:p>
            <a:pPr lvl="1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2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 u="none" strike="noStrike">
                <a:effectLst/>
                <a:latin typeface="+mn-lt"/>
              </a:rPr>
              <a:t>Background</a:t>
            </a:r>
            <a:endParaRPr lang="en-US" sz="36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Top 10 cryptocurrencies are shown on the graph.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verage daily trading in the market  is enormous especially for Bitcoin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Bitcoin seems to have the highest Market capitalization which is why it is the focus in this project.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F695A8-C01C-4FD4-BCF4-076340C3FA58}"/>
              </a:ext>
            </a:extLst>
          </p:cNvPr>
          <p:cNvSpPr txBox="1"/>
          <p:nvPr/>
        </p:nvSpPr>
        <p:spPr>
          <a:xfrm>
            <a:off x="5820666" y="1836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Top Ten Cryptocurrencies Chart - Bing</a:t>
            </a:r>
            <a:endParaRPr lang="en-US" sz="28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39C3ECD-F557-42FF-81DC-3250F82EE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54" y="2205539"/>
            <a:ext cx="6167974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 u="none" strike="noStrike">
                <a:effectLst/>
                <a:latin typeface="+mn-lt"/>
              </a:rPr>
              <a:t>Background</a:t>
            </a:r>
            <a:endParaRPr lang="en-US" sz="36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Cryptocurrencies Downfalls:</a:t>
            </a:r>
          </a:p>
          <a:p>
            <a:pPr lvl="1"/>
            <a:r>
              <a:rPr lang="en-US" sz="1600" dirty="0"/>
              <a:t>Price volatility.</a:t>
            </a:r>
          </a:p>
          <a:p>
            <a:pPr lvl="1"/>
            <a:r>
              <a:rPr lang="en-US" sz="1600" dirty="0"/>
              <a:t>Inability to predict the price.</a:t>
            </a:r>
          </a:p>
          <a:p>
            <a:pPr lvl="1"/>
            <a:r>
              <a:rPr lang="en-US" sz="1600" dirty="0"/>
              <a:t>Instability of the price trend.</a:t>
            </a:r>
          </a:p>
          <a:p>
            <a:pPr lvl="1"/>
            <a:r>
              <a:rPr lang="en-US" sz="1600" dirty="0"/>
              <a:t>Traders may lose money if not trade carefully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A8B5E4-0FA9-4FFA-B940-649B293C9D51}"/>
              </a:ext>
            </a:extLst>
          </p:cNvPr>
          <p:cNvSpPr txBox="1"/>
          <p:nvPr/>
        </p:nvSpPr>
        <p:spPr>
          <a:xfrm>
            <a:off x="5471978" y="1544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price volatility bitcoin - Bing images</a:t>
            </a:r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FC613B6-BEA4-4AE7-A075-02B75CDD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78" y="1943669"/>
            <a:ext cx="5911639" cy="33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9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a time series analysis to predict the price of Bitcoin over a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Build various trading models to maximize return on investment capital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Create trading strategies to help traders make better trading decisions</a:t>
            </a:r>
            <a:endParaRPr lang="en-US" sz="1800" dirty="0"/>
          </a:p>
          <a:p>
            <a:pPr lvl="1"/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7FF4E0B-F272-4A9A-B8E3-2C506B758D0A}"/>
              </a:ext>
            </a:extLst>
          </p:cNvPr>
          <p:cNvSpPr txBox="1"/>
          <p:nvPr/>
        </p:nvSpPr>
        <p:spPr>
          <a:xfrm>
            <a:off x="5471978" y="1513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bitcoin better decisions - Bing images</a:t>
            </a:r>
            <a:endParaRPr lang="en-US" dirty="0"/>
          </a:p>
        </p:txBody>
      </p:sp>
      <p:pic>
        <p:nvPicPr>
          <p:cNvPr id="7" name="Picture 6" descr="A close-up of some money&#10;&#10;Description automatically generated with low confidence">
            <a:extLst>
              <a:ext uri="{FF2B5EF4-FFF2-40B4-BE49-F238E27FC236}">
                <a16:creationId xmlns:a16="http://schemas.microsoft.com/office/drawing/2014/main" id="{74B23DA4-CE15-4618-92FC-971C2762C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39" y="1824625"/>
            <a:ext cx="6347791" cy="41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arket dataset and alert dataset from a proprietary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Market data: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Kaggle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market data was used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Observations: 942,297, Features: 13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Has rows of daily observations between 04/28/2013 and 11/29/2018.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Alert data: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Observations: 102,225, Features: 23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Has rows of daily alert between 04/28/2013 and 11/29/2018.</a:t>
            </a:r>
          </a:p>
          <a:p>
            <a:pPr lvl="1"/>
            <a:endParaRPr lang="en-US" sz="1400" dirty="0"/>
          </a:p>
          <a:p>
            <a:pPr lvl="1"/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7FF4E0B-F272-4A9A-B8E3-2C506B758D0A}"/>
              </a:ext>
            </a:extLst>
          </p:cNvPr>
          <p:cNvSpPr txBox="1"/>
          <p:nvPr/>
        </p:nvSpPr>
        <p:spPr>
          <a:xfrm>
            <a:off x="5471978" y="1513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bitcoin better decisions - Bing images</a:t>
            </a:r>
            <a:endParaRPr lang="en-US" dirty="0"/>
          </a:p>
        </p:txBody>
      </p:sp>
      <p:pic>
        <p:nvPicPr>
          <p:cNvPr id="7" name="Picture 6" descr="A close-up of some money&#10;&#10;Description automatically generated with low confidence">
            <a:extLst>
              <a:ext uri="{FF2B5EF4-FFF2-40B4-BE49-F238E27FC236}">
                <a16:creationId xmlns:a16="http://schemas.microsoft.com/office/drawing/2014/main" id="{74B23DA4-CE15-4618-92FC-971C2762C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39" y="1824625"/>
            <a:ext cx="6347791" cy="41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8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signal columns like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updated_at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deleted_at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last_checked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last_sent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were removed from the alert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format was converted to the appropriate format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splitted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get additional columns like “comparison”, “value”, and “operator”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Missing values were dropped.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 column was converted to datetime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95ECE-F976-4B48-B064-8AB03EEA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90" y="1457472"/>
            <a:ext cx="6446688" cy="47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8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</a:rPr>
              <a:t>S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</a:rPr>
              <a:t>ubsetted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the dataset over bitcoin to get only the bitcoin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BTC consists of about 45 percent of the Alerts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</a:rPr>
              <a:t>USD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consists of about 43 percent of the Alerts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420F9D-3C84-48BB-B24D-A2EF4CDC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333" y="1782981"/>
            <a:ext cx="2887006" cy="436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F96767-E02A-4419-8515-EE728608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5252" y="1779204"/>
            <a:ext cx="2779526" cy="436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Pandas profiling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echnique to examine, analyze, and create useful summaries of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Percentage change of each variables were generated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High Daily Percent Change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Low Daily Percent Change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Volume Daily Percent Change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Close Daily Percent Change.</a:t>
            </a:r>
          </a:p>
          <a:p>
            <a:pPr lvl="1"/>
            <a:r>
              <a:rPr lang="en-US" sz="1400" dirty="0">
                <a:solidFill>
                  <a:srgbClr val="434343"/>
                </a:solidFill>
                <a:latin typeface="Arial" panose="020B0604020202020204" pitchFamily="34" charset="0"/>
              </a:rPr>
              <a:t>market</a:t>
            </a:r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Daily Percent Change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1400" dirty="0">
                <a:solidFill>
                  <a:srgbClr val="434343"/>
                </a:solidFill>
                <a:latin typeface="Arial" panose="020B0604020202020204" pitchFamily="34" charset="0"/>
              </a:rPr>
              <a:t>Open</a:t>
            </a:r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Daily Percent Change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81E993D5-BCBF-4202-B6CD-4F5AD6B7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06" y="1779204"/>
            <a:ext cx="5686425" cy="41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9E80-8ED4-45EB-9F47-E6473F77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1A7-5062-4BC7-9D53-A49A41BA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4"/>
            <a:ext cx="4008384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909CDEED-41F9-43B8-AFA4-D2F558FC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18" y="1321553"/>
            <a:ext cx="5724525" cy="46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5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695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                CAPSTONE 1: BITCOIN PRICE PREDICTION  </vt:lpstr>
      <vt:lpstr>Background</vt:lpstr>
      <vt:lpstr>Background</vt:lpstr>
      <vt:lpstr>Goals</vt:lpstr>
      <vt:lpstr>DATASETS</vt:lpstr>
      <vt:lpstr>Data Cleaning</vt:lpstr>
      <vt:lpstr>Data Cleaning</vt:lpstr>
      <vt:lpstr>Exploratory Data Analysis</vt:lpstr>
      <vt:lpstr>Exploratory Data Analysis</vt:lpstr>
      <vt:lpstr>Exploratory Data Analysis</vt:lpstr>
      <vt:lpstr>Feature Engineering</vt:lpstr>
      <vt:lpstr>Modeling</vt:lpstr>
      <vt:lpstr>Modeling</vt:lpstr>
      <vt:lpstr>Modeling</vt:lpstr>
      <vt:lpstr>Modeling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CAPSTONE 1: BITCOIN PRICE PREDICTION  </dc:title>
  <dc:creator>Akinkunle Akinola</dc:creator>
  <cp:lastModifiedBy>Akinkunle Akinola</cp:lastModifiedBy>
  <cp:revision>3</cp:revision>
  <dcterms:created xsi:type="dcterms:W3CDTF">2021-11-03T03:20:14Z</dcterms:created>
  <dcterms:modified xsi:type="dcterms:W3CDTF">2021-11-07T01:59:04Z</dcterms:modified>
</cp:coreProperties>
</file>