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3" r:id="rId7"/>
    <p:sldId id="266" r:id="rId8"/>
    <p:sldId id="267" r:id="rId9"/>
    <p:sldId id="268" r:id="rId10"/>
    <p:sldId id="269" r:id="rId11"/>
    <p:sldId id="270" r:id="rId12"/>
    <p:sldId id="271" r:id="rId13"/>
    <p:sldId id="272" r:id="rId14"/>
    <p:sldId id="273"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9D13E-4CE6-4358-AFC2-38249C3A9A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FA3DBF-D8AE-4674-843D-C1F498EBB1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1B34DA-EFA5-49C6-AC24-C9152D20B787}"/>
              </a:ext>
            </a:extLst>
          </p:cNvPr>
          <p:cNvSpPr>
            <a:spLocks noGrp="1"/>
          </p:cNvSpPr>
          <p:nvPr>
            <p:ph type="dt" sz="half" idx="10"/>
          </p:nvPr>
        </p:nvSpPr>
        <p:spPr/>
        <p:txBody>
          <a:bodyPr/>
          <a:lstStyle/>
          <a:p>
            <a:fld id="{5A246609-409D-4400-B04B-EAB6D6E4553B}" type="datetimeFigureOut">
              <a:rPr lang="en-US" smtClean="0"/>
              <a:t>12/9/2021</a:t>
            </a:fld>
            <a:endParaRPr lang="en-US"/>
          </a:p>
        </p:txBody>
      </p:sp>
      <p:sp>
        <p:nvSpPr>
          <p:cNvPr id="5" name="Footer Placeholder 4">
            <a:extLst>
              <a:ext uri="{FF2B5EF4-FFF2-40B4-BE49-F238E27FC236}">
                <a16:creationId xmlns:a16="http://schemas.microsoft.com/office/drawing/2014/main" id="{3EC2337E-2C34-48C0-970B-B8BADF16E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863F8E-0189-41DC-B359-11271B976C73}"/>
              </a:ext>
            </a:extLst>
          </p:cNvPr>
          <p:cNvSpPr>
            <a:spLocks noGrp="1"/>
          </p:cNvSpPr>
          <p:nvPr>
            <p:ph type="sldNum" sz="quarter" idx="12"/>
          </p:nvPr>
        </p:nvSpPr>
        <p:spPr/>
        <p:txBody>
          <a:bodyPr/>
          <a:lstStyle/>
          <a:p>
            <a:fld id="{4FD827CE-583A-452F-A469-2898972BC8A7}" type="slidenum">
              <a:rPr lang="en-US" smtClean="0"/>
              <a:t>‹#›</a:t>
            </a:fld>
            <a:endParaRPr lang="en-US"/>
          </a:p>
        </p:txBody>
      </p:sp>
    </p:spTree>
    <p:extLst>
      <p:ext uri="{BB962C8B-B14F-4D97-AF65-F5344CB8AC3E}">
        <p14:creationId xmlns:p14="http://schemas.microsoft.com/office/powerpoint/2010/main" val="484037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0E4B-2669-4CB6-9FFE-470BEA3586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014B55-747D-48CE-9725-435500F2CD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70491A-282E-48C6-9923-C7A6D4861BCC}"/>
              </a:ext>
            </a:extLst>
          </p:cNvPr>
          <p:cNvSpPr>
            <a:spLocks noGrp="1"/>
          </p:cNvSpPr>
          <p:nvPr>
            <p:ph type="dt" sz="half" idx="10"/>
          </p:nvPr>
        </p:nvSpPr>
        <p:spPr/>
        <p:txBody>
          <a:bodyPr/>
          <a:lstStyle/>
          <a:p>
            <a:fld id="{5A246609-409D-4400-B04B-EAB6D6E4553B}" type="datetimeFigureOut">
              <a:rPr lang="en-US" smtClean="0"/>
              <a:t>12/9/2021</a:t>
            </a:fld>
            <a:endParaRPr lang="en-US"/>
          </a:p>
        </p:txBody>
      </p:sp>
      <p:sp>
        <p:nvSpPr>
          <p:cNvPr id="5" name="Footer Placeholder 4">
            <a:extLst>
              <a:ext uri="{FF2B5EF4-FFF2-40B4-BE49-F238E27FC236}">
                <a16:creationId xmlns:a16="http://schemas.microsoft.com/office/drawing/2014/main" id="{790F3341-CEAA-421F-A4AA-9A7CD71F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806905-3BBF-43D1-B9F9-C259090029D9}"/>
              </a:ext>
            </a:extLst>
          </p:cNvPr>
          <p:cNvSpPr>
            <a:spLocks noGrp="1"/>
          </p:cNvSpPr>
          <p:nvPr>
            <p:ph type="sldNum" sz="quarter" idx="12"/>
          </p:nvPr>
        </p:nvSpPr>
        <p:spPr/>
        <p:txBody>
          <a:bodyPr/>
          <a:lstStyle/>
          <a:p>
            <a:fld id="{4FD827CE-583A-452F-A469-2898972BC8A7}" type="slidenum">
              <a:rPr lang="en-US" smtClean="0"/>
              <a:t>‹#›</a:t>
            </a:fld>
            <a:endParaRPr lang="en-US"/>
          </a:p>
        </p:txBody>
      </p:sp>
    </p:spTree>
    <p:extLst>
      <p:ext uri="{BB962C8B-B14F-4D97-AF65-F5344CB8AC3E}">
        <p14:creationId xmlns:p14="http://schemas.microsoft.com/office/powerpoint/2010/main" val="1820635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3F7471-573F-448F-A8A3-01D61CBBF0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51C569-3806-4EDD-8178-FB6FFD52F1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09D02-06CF-4546-91DA-A0BF92556D55}"/>
              </a:ext>
            </a:extLst>
          </p:cNvPr>
          <p:cNvSpPr>
            <a:spLocks noGrp="1"/>
          </p:cNvSpPr>
          <p:nvPr>
            <p:ph type="dt" sz="half" idx="10"/>
          </p:nvPr>
        </p:nvSpPr>
        <p:spPr/>
        <p:txBody>
          <a:bodyPr/>
          <a:lstStyle/>
          <a:p>
            <a:fld id="{5A246609-409D-4400-B04B-EAB6D6E4553B}" type="datetimeFigureOut">
              <a:rPr lang="en-US" smtClean="0"/>
              <a:t>12/9/2021</a:t>
            </a:fld>
            <a:endParaRPr lang="en-US"/>
          </a:p>
        </p:txBody>
      </p:sp>
      <p:sp>
        <p:nvSpPr>
          <p:cNvPr id="5" name="Footer Placeholder 4">
            <a:extLst>
              <a:ext uri="{FF2B5EF4-FFF2-40B4-BE49-F238E27FC236}">
                <a16:creationId xmlns:a16="http://schemas.microsoft.com/office/drawing/2014/main" id="{A511DF61-A701-472B-BD37-D64BB84E6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B94EE7-C8DA-44EC-916A-94EE42E657E0}"/>
              </a:ext>
            </a:extLst>
          </p:cNvPr>
          <p:cNvSpPr>
            <a:spLocks noGrp="1"/>
          </p:cNvSpPr>
          <p:nvPr>
            <p:ph type="sldNum" sz="quarter" idx="12"/>
          </p:nvPr>
        </p:nvSpPr>
        <p:spPr/>
        <p:txBody>
          <a:bodyPr/>
          <a:lstStyle/>
          <a:p>
            <a:fld id="{4FD827CE-583A-452F-A469-2898972BC8A7}" type="slidenum">
              <a:rPr lang="en-US" smtClean="0"/>
              <a:t>‹#›</a:t>
            </a:fld>
            <a:endParaRPr lang="en-US"/>
          </a:p>
        </p:txBody>
      </p:sp>
    </p:spTree>
    <p:extLst>
      <p:ext uri="{BB962C8B-B14F-4D97-AF65-F5344CB8AC3E}">
        <p14:creationId xmlns:p14="http://schemas.microsoft.com/office/powerpoint/2010/main" val="1677603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3C71-CF60-4D9F-BE46-CE52800B14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524A59-854B-46A1-B1AA-8A9BBDAC62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F13337-4711-4A26-B898-E9AE4F8137E8}"/>
              </a:ext>
            </a:extLst>
          </p:cNvPr>
          <p:cNvSpPr>
            <a:spLocks noGrp="1"/>
          </p:cNvSpPr>
          <p:nvPr>
            <p:ph type="dt" sz="half" idx="10"/>
          </p:nvPr>
        </p:nvSpPr>
        <p:spPr/>
        <p:txBody>
          <a:bodyPr/>
          <a:lstStyle/>
          <a:p>
            <a:fld id="{5A246609-409D-4400-B04B-EAB6D6E4553B}" type="datetimeFigureOut">
              <a:rPr lang="en-US" smtClean="0"/>
              <a:t>12/9/2021</a:t>
            </a:fld>
            <a:endParaRPr lang="en-US"/>
          </a:p>
        </p:txBody>
      </p:sp>
      <p:sp>
        <p:nvSpPr>
          <p:cNvPr id="5" name="Footer Placeholder 4">
            <a:extLst>
              <a:ext uri="{FF2B5EF4-FFF2-40B4-BE49-F238E27FC236}">
                <a16:creationId xmlns:a16="http://schemas.microsoft.com/office/drawing/2014/main" id="{B11266C8-E085-4B1B-B18E-B9C21B56C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C97E2-8FA6-4949-9F24-EDF41C86E633}"/>
              </a:ext>
            </a:extLst>
          </p:cNvPr>
          <p:cNvSpPr>
            <a:spLocks noGrp="1"/>
          </p:cNvSpPr>
          <p:nvPr>
            <p:ph type="sldNum" sz="quarter" idx="12"/>
          </p:nvPr>
        </p:nvSpPr>
        <p:spPr/>
        <p:txBody>
          <a:bodyPr/>
          <a:lstStyle/>
          <a:p>
            <a:fld id="{4FD827CE-583A-452F-A469-2898972BC8A7}" type="slidenum">
              <a:rPr lang="en-US" smtClean="0"/>
              <a:t>‹#›</a:t>
            </a:fld>
            <a:endParaRPr lang="en-US"/>
          </a:p>
        </p:txBody>
      </p:sp>
    </p:spTree>
    <p:extLst>
      <p:ext uri="{BB962C8B-B14F-4D97-AF65-F5344CB8AC3E}">
        <p14:creationId xmlns:p14="http://schemas.microsoft.com/office/powerpoint/2010/main" val="595938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716F-ED3F-4A1C-8A0E-032AE72423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AA577D-624C-4A31-A768-5C18412413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BDF312-1DAC-4922-85A2-9A840B865535}"/>
              </a:ext>
            </a:extLst>
          </p:cNvPr>
          <p:cNvSpPr>
            <a:spLocks noGrp="1"/>
          </p:cNvSpPr>
          <p:nvPr>
            <p:ph type="dt" sz="half" idx="10"/>
          </p:nvPr>
        </p:nvSpPr>
        <p:spPr/>
        <p:txBody>
          <a:bodyPr/>
          <a:lstStyle/>
          <a:p>
            <a:fld id="{5A246609-409D-4400-B04B-EAB6D6E4553B}" type="datetimeFigureOut">
              <a:rPr lang="en-US" smtClean="0"/>
              <a:t>12/9/2021</a:t>
            </a:fld>
            <a:endParaRPr lang="en-US"/>
          </a:p>
        </p:txBody>
      </p:sp>
      <p:sp>
        <p:nvSpPr>
          <p:cNvPr id="5" name="Footer Placeholder 4">
            <a:extLst>
              <a:ext uri="{FF2B5EF4-FFF2-40B4-BE49-F238E27FC236}">
                <a16:creationId xmlns:a16="http://schemas.microsoft.com/office/drawing/2014/main" id="{DE4DB24A-4031-43A0-A100-249A9AA8F6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962EB7-E360-4619-8D6E-611812C4EA03}"/>
              </a:ext>
            </a:extLst>
          </p:cNvPr>
          <p:cNvSpPr>
            <a:spLocks noGrp="1"/>
          </p:cNvSpPr>
          <p:nvPr>
            <p:ph type="sldNum" sz="quarter" idx="12"/>
          </p:nvPr>
        </p:nvSpPr>
        <p:spPr/>
        <p:txBody>
          <a:bodyPr/>
          <a:lstStyle/>
          <a:p>
            <a:fld id="{4FD827CE-583A-452F-A469-2898972BC8A7}" type="slidenum">
              <a:rPr lang="en-US" smtClean="0"/>
              <a:t>‹#›</a:t>
            </a:fld>
            <a:endParaRPr lang="en-US"/>
          </a:p>
        </p:txBody>
      </p:sp>
    </p:spTree>
    <p:extLst>
      <p:ext uri="{BB962C8B-B14F-4D97-AF65-F5344CB8AC3E}">
        <p14:creationId xmlns:p14="http://schemas.microsoft.com/office/powerpoint/2010/main" val="4017630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602CB-C5EE-4774-A515-F7C9701A9D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665441-E774-467D-B4A5-BF9DABFB3E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66A587-E436-4E65-8514-06E0A9D6D4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7C9388-53CD-4BAA-A776-8C7CC26B6817}"/>
              </a:ext>
            </a:extLst>
          </p:cNvPr>
          <p:cNvSpPr>
            <a:spLocks noGrp="1"/>
          </p:cNvSpPr>
          <p:nvPr>
            <p:ph type="dt" sz="half" idx="10"/>
          </p:nvPr>
        </p:nvSpPr>
        <p:spPr/>
        <p:txBody>
          <a:bodyPr/>
          <a:lstStyle/>
          <a:p>
            <a:fld id="{5A246609-409D-4400-B04B-EAB6D6E4553B}" type="datetimeFigureOut">
              <a:rPr lang="en-US" smtClean="0"/>
              <a:t>12/9/2021</a:t>
            </a:fld>
            <a:endParaRPr lang="en-US"/>
          </a:p>
        </p:txBody>
      </p:sp>
      <p:sp>
        <p:nvSpPr>
          <p:cNvPr id="6" name="Footer Placeholder 5">
            <a:extLst>
              <a:ext uri="{FF2B5EF4-FFF2-40B4-BE49-F238E27FC236}">
                <a16:creationId xmlns:a16="http://schemas.microsoft.com/office/drawing/2014/main" id="{0328045F-5738-44B5-ADA3-213E139BAF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164D7B-E37A-4117-8EDA-1B133E9E03B2}"/>
              </a:ext>
            </a:extLst>
          </p:cNvPr>
          <p:cNvSpPr>
            <a:spLocks noGrp="1"/>
          </p:cNvSpPr>
          <p:nvPr>
            <p:ph type="sldNum" sz="quarter" idx="12"/>
          </p:nvPr>
        </p:nvSpPr>
        <p:spPr/>
        <p:txBody>
          <a:bodyPr/>
          <a:lstStyle/>
          <a:p>
            <a:fld id="{4FD827CE-583A-452F-A469-2898972BC8A7}" type="slidenum">
              <a:rPr lang="en-US" smtClean="0"/>
              <a:t>‹#›</a:t>
            </a:fld>
            <a:endParaRPr lang="en-US"/>
          </a:p>
        </p:txBody>
      </p:sp>
    </p:spTree>
    <p:extLst>
      <p:ext uri="{BB962C8B-B14F-4D97-AF65-F5344CB8AC3E}">
        <p14:creationId xmlns:p14="http://schemas.microsoft.com/office/powerpoint/2010/main" val="1528441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EDC6-CEC7-40F9-94A2-215CB341C7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9C7926-CEE7-4652-9DCF-148044A05B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6B8773-1E86-4391-9835-474B9FB0CB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8866DA-DA87-49C9-A7A4-A1880334A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3F36FD-A20F-4F45-B646-58868A16ED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B665AD-0B52-470A-AC87-328AB58D216A}"/>
              </a:ext>
            </a:extLst>
          </p:cNvPr>
          <p:cNvSpPr>
            <a:spLocks noGrp="1"/>
          </p:cNvSpPr>
          <p:nvPr>
            <p:ph type="dt" sz="half" idx="10"/>
          </p:nvPr>
        </p:nvSpPr>
        <p:spPr/>
        <p:txBody>
          <a:bodyPr/>
          <a:lstStyle/>
          <a:p>
            <a:fld id="{5A246609-409D-4400-B04B-EAB6D6E4553B}" type="datetimeFigureOut">
              <a:rPr lang="en-US" smtClean="0"/>
              <a:t>12/9/2021</a:t>
            </a:fld>
            <a:endParaRPr lang="en-US"/>
          </a:p>
        </p:txBody>
      </p:sp>
      <p:sp>
        <p:nvSpPr>
          <p:cNvPr id="8" name="Footer Placeholder 7">
            <a:extLst>
              <a:ext uri="{FF2B5EF4-FFF2-40B4-BE49-F238E27FC236}">
                <a16:creationId xmlns:a16="http://schemas.microsoft.com/office/drawing/2014/main" id="{F44D5EF4-6D17-40FA-B71A-2AE06BEE7D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3EB6EA-162D-42C9-AD46-2DA3B8F4CDA3}"/>
              </a:ext>
            </a:extLst>
          </p:cNvPr>
          <p:cNvSpPr>
            <a:spLocks noGrp="1"/>
          </p:cNvSpPr>
          <p:nvPr>
            <p:ph type="sldNum" sz="quarter" idx="12"/>
          </p:nvPr>
        </p:nvSpPr>
        <p:spPr/>
        <p:txBody>
          <a:bodyPr/>
          <a:lstStyle/>
          <a:p>
            <a:fld id="{4FD827CE-583A-452F-A469-2898972BC8A7}" type="slidenum">
              <a:rPr lang="en-US" smtClean="0"/>
              <a:t>‹#›</a:t>
            </a:fld>
            <a:endParaRPr lang="en-US"/>
          </a:p>
        </p:txBody>
      </p:sp>
    </p:spTree>
    <p:extLst>
      <p:ext uri="{BB962C8B-B14F-4D97-AF65-F5344CB8AC3E}">
        <p14:creationId xmlns:p14="http://schemas.microsoft.com/office/powerpoint/2010/main" val="3064271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EC61-649E-40E1-9C4F-17E3CD7C7B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69650D-D35B-4E56-83A6-988D22669204}"/>
              </a:ext>
            </a:extLst>
          </p:cNvPr>
          <p:cNvSpPr>
            <a:spLocks noGrp="1"/>
          </p:cNvSpPr>
          <p:nvPr>
            <p:ph type="dt" sz="half" idx="10"/>
          </p:nvPr>
        </p:nvSpPr>
        <p:spPr/>
        <p:txBody>
          <a:bodyPr/>
          <a:lstStyle/>
          <a:p>
            <a:fld id="{5A246609-409D-4400-B04B-EAB6D6E4553B}" type="datetimeFigureOut">
              <a:rPr lang="en-US" smtClean="0"/>
              <a:t>12/9/2021</a:t>
            </a:fld>
            <a:endParaRPr lang="en-US"/>
          </a:p>
        </p:txBody>
      </p:sp>
      <p:sp>
        <p:nvSpPr>
          <p:cNvPr id="4" name="Footer Placeholder 3">
            <a:extLst>
              <a:ext uri="{FF2B5EF4-FFF2-40B4-BE49-F238E27FC236}">
                <a16:creationId xmlns:a16="http://schemas.microsoft.com/office/drawing/2014/main" id="{BD2F8ADE-F1EF-4BC5-A9F9-CC458AC6BB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A4B081-9DAE-4B4F-A300-13DC2A146433}"/>
              </a:ext>
            </a:extLst>
          </p:cNvPr>
          <p:cNvSpPr>
            <a:spLocks noGrp="1"/>
          </p:cNvSpPr>
          <p:nvPr>
            <p:ph type="sldNum" sz="quarter" idx="12"/>
          </p:nvPr>
        </p:nvSpPr>
        <p:spPr/>
        <p:txBody>
          <a:bodyPr/>
          <a:lstStyle/>
          <a:p>
            <a:fld id="{4FD827CE-583A-452F-A469-2898972BC8A7}" type="slidenum">
              <a:rPr lang="en-US" smtClean="0"/>
              <a:t>‹#›</a:t>
            </a:fld>
            <a:endParaRPr lang="en-US"/>
          </a:p>
        </p:txBody>
      </p:sp>
    </p:spTree>
    <p:extLst>
      <p:ext uri="{BB962C8B-B14F-4D97-AF65-F5344CB8AC3E}">
        <p14:creationId xmlns:p14="http://schemas.microsoft.com/office/powerpoint/2010/main" val="2587312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8F4E66-E2DD-4D9F-8FC6-0882BC9809D4}"/>
              </a:ext>
            </a:extLst>
          </p:cNvPr>
          <p:cNvSpPr>
            <a:spLocks noGrp="1"/>
          </p:cNvSpPr>
          <p:nvPr>
            <p:ph type="dt" sz="half" idx="10"/>
          </p:nvPr>
        </p:nvSpPr>
        <p:spPr/>
        <p:txBody>
          <a:bodyPr/>
          <a:lstStyle/>
          <a:p>
            <a:fld id="{5A246609-409D-4400-B04B-EAB6D6E4553B}" type="datetimeFigureOut">
              <a:rPr lang="en-US" smtClean="0"/>
              <a:t>12/9/2021</a:t>
            </a:fld>
            <a:endParaRPr lang="en-US"/>
          </a:p>
        </p:txBody>
      </p:sp>
      <p:sp>
        <p:nvSpPr>
          <p:cNvPr id="3" name="Footer Placeholder 2">
            <a:extLst>
              <a:ext uri="{FF2B5EF4-FFF2-40B4-BE49-F238E27FC236}">
                <a16:creationId xmlns:a16="http://schemas.microsoft.com/office/drawing/2014/main" id="{05CF96B6-B06A-40AB-B344-FF5C4D3C5B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AC2875-B76E-40B2-9D62-C43AF914F13A}"/>
              </a:ext>
            </a:extLst>
          </p:cNvPr>
          <p:cNvSpPr>
            <a:spLocks noGrp="1"/>
          </p:cNvSpPr>
          <p:nvPr>
            <p:ph type="sldNum" sz="quarter" idx="12"/>
          </p:nvPr>
        </p:nvSpPr>
        <p:spPr/>
        <p:txBody>
          <a:bodyPr/>
          <a:lstStyle/>
          <a:p>
            <a:fld id="{4FD827CE-583A-452F-A469-2898972BC8A7}" type="slidenum">
              <a:rPr lang="en-US" smtClean="0"/>
              <a:t>‹#›</a:t>
            </a:fld>
            <a:endParaRPr lang="en-US"/>
          </a:p>
        </p:txBody>
      </p:sp>
    </p:spTree>
    <p:extLst>
      <p:ext uri="{BB962C8B-B14F-4D97-AF65-F5344CB8AC3E}">
        <p14:creationId xmlns:p14="http://schemas.microsoft.com/office/powerpoint/2010/main" val="4180351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37F4F-2B6F-41D0-AB34-8F4AE53BF4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F7282E-8A09-4148-A7C7-8EB69AE764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A95AE2-CEE8-4DAF-A5E1-E0B618865A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0C2FF9-E4EB-4AC9-AA2C-4A1252AFF811}"/>
              </a:ext>
            </a:extLst>
          </p:cNvPr>
          <p:cNvSpPr>
            <a:spLocks noGrp="1"/>
          </p:cNvSpPr>
          <p:nvPr>
            <p:ph type="dt" sz="half" idx="10"/>
          </p:nvPr>
        </p:nvSpPr>
        <p:spPr/>
        <p:txBody>
          <a:bodyPr/>
          <a:lstStyle/>
          <a:p>
            <a:fld id="{5A246609-409D-4400-B04B-EAB6D6E4553B}" type="datetimeFigureOut">
              <a:rPr lang="en-US" smtClean="0"/>
              <a:t>12/9/2021</a:t>
            </a:fld>
            <a:endParaRPr lang="en-US"/>
          </a:p>
        </p:txBody>
      </p:sp>
      <p:sp>
        <p:nvSpPr>
          <p:cNvPr id="6" name="Footer Placeholder 5">
            <a:extLst>
              <a:ext uri="{FF2B5EF4-FFF2-40B4-BE49-F238E27FC236}">
                <a16:creationId xmlns:a16="http://schemas.microsoft.com/office/drawing/2014/main" id="{94179705-322B-459B-903E-571DF4AACE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53D25B-C27E-4E3F-B063-D81013790E51}"/>
              </a:ext>
            </a:extLst>
          </p:cNvPr>
          <p:cNvSpPr>
            <a:spLocks noGrp="1"/>
          </p:cNvSpPr>
          <p:nvPr>
            <p:ph type="sldNum" sz="quarter" idx="12"/>
          </p:nvPr>
        </p:nvSpPr>
        <p:spPr/>
        <p:txBody>
          <a:bodyPr/>
          <a:lstStyle/>
          <a:p>
            <a:fld id="{4FD827CE-583A-452F-A469-2898972BC8A7}" type="slidenum">
              <a:rPr lang="en-US" smtClean="0"/>
              <a:t>‹#›</a:t>
            </a:fld>
            <a:endParaRPr lang="en-US"/>
          </a:p>
        </p:txBody>
      </p:sp>
    </p:spTree>
    <p:extLst>
      <p:ext uri="{BB962C8B-B14F-4D97-AF65-F5344CB8AC3E}">
        <p14:creationId xmlns:p14="http://schemas.microsoft.com/office/powerpoint/2010/main" val="1917629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EACF1-8407-4511-9294-59312298B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7CD85D-981C-4FEF-8389-82AF8723BE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23B33-C5A3-4FFC-B8D4-7CC8EF4A4F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F2EDE2-6954-499D-8DAE-A072A0DB2DC3}"/>
              </a:ext>
            </a:extLst>
          </p:cNvPr>
          <p:cNvSpPr>
            <a:spLocks noGrp="1"/>
          </p:cNvSpPr>
          <p:nvPr>
            <p:ph type="dt" sz="half" idx="10"/>
          </p:nvPr>
        </p:nvSpPr>
        <p:spPr/>
        <p:txBody>
          <a:bodyPr/>
          <a:lstStyle/>
          <a:p>
            <a:fld id="{5A246609-409D-4400-B04B-EAB6D6E4553B}" type="datetimeFigureOut">
              <a:rPr lang="en-US" smtClean="0"/>
              <a:t>12/9/2021</a:t>
            </a:fld>
            <a:endParaRPr lang="en-US"/>
          </a:p>
        </p:txBody>
      </p:sp>
      <p:sp>
        <p:nvSpPr>
          <p:cNvPr id="6" name="Footer Placeholder 5">
            <a:extLst>
              <a:ext uri="{FF2B5EF4-FFF2-40B4-BE49-F238E27FC236}">
                <a16:creationId xmlns:a16="http://schemas.microsoft.com/office/drawing/2014/main" id="{958132E8-D2A7-4E41-9815-A17878CB3D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BA664D-880C-466C-9BC6-6B997A2BCFE4}"/>
              </a:ext>
            </a:extLst>
          </p:cNvPr>
          <p:cNvSpPr>
            <a:spLocks noGrp="1"/>
          </p:cNvSpPr>
          <p:nvPr>
            <p:ph type="sldNum" sz="quarter" idx="12"/>
          </p:nvPr>
        </p:nvSpPr>
        <p:spPr/>
        <p:txBody>
          <a:bodyPr/>
          <a:lstStyle/>
          <a:p>
            <a:fld id="{4FD827CE-583A-452F-A469-2898972BC8A7}" type="slidenum">
              <a:rPr lang="en-US" smtClean="0"/>
              <a:t>‹#›</a:t>
            </a:fld>
            <a:endParaRPr lang="en-US"/>
          </a:p>
        </p:txBody>
      </p:sp>
    </p:spTree>
    <p:extLst>
      <p:ext uri="{BB962C8B-B14F-4D97-AF65-F5344CB8AC3E}">
        <p14:creationId xmlns:p14="http://schemas.microsoft.com/office/powerpoint/2010/main" val="4062516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268AF1-2395-4B2B-ACF1-1BBAE95089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F8497D-CCF9-44D7-A433-B8E3296CF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C1A23-A9FE-435C-B80B-0A356A51B1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46609-409D-4400-B04B-EAB6D6E4553B}" type="datetimeFigureOut">
              <a:rPr lang="en-US" smtClean="0"/>
              <a:t>12/9/2021</a:t>
            </a:fld>
            <a:endParaRPr lang="en-US"/>
          </a:p>
        </p:txBody>
      </p:sp>
      <p:sp>
        <p:nvSpPr>
          <p:cNvPr id="5" name="Footer Placeholder 4">
            <a:extLst>
              <a:ext uri="{FF2B5EF4-FFF2-40B4-BE49-F238E27FC236}">
                <a16:creationId xmlns:a16="http://schemas.microsoft.com/office/drawing/2014/main" id="{09421082-579D-4362-8DD0-18DC7B2D13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FCA012-97B9-4A28-A349-A89EDD9E66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827CE-583A-452F-A469-2898972BC8A7}" type="slidenum">
              <a:rPr lang="en-US" smtClean="0"/>
              <a:t>‹#›</a:t>
            </a:fld>
            <a:endParaRPr lang="en-US"/>
          </a:p>
        </p:txBody>
      </p:sp>
    </p:spTree>
    <p:extLst>
      <p:ext uri="{BB962C8B-B14F-4D97-AF65-F5344CB8AC3E}">
        <p14:creationId xmlns:p14="http://schemas.microsoft.com/office/powerpoint/2010/main" val="538464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bing.com/images/search?view=detailV2&amp;ccid=jFBqOPlY&amp;id=AADDFF71D515769E612DDF4097268276282E7B0B&amp;thid=OIP.jFBqOPlYlqoL87bTtms7WAHaFR&amp;mediaurl=https%3a%2f%2fth.bing.com%2fth%2fid%2fR.8c506a38f95896aa0bf3b6d3b66b3b58%3frik%3dC3suKHaCJpdA3w%26riu%3dhttp%253a%252f%252fcdn.statcdn.com%252fInfographic%252fimages%252fnormal%252f13520.jpeg%26ehk%3dohpLoVyAIDCwaGVPLhUBrGVe8TDyV7ERBPDF%252fsNlBig%253d%26risl%3d%26pid%3dImgRaw%26r%3d0%26sres%3d1%26sresct%3d1%26srh%3d801%26srw%3d1125&amp;exph=684&amp;expw=960&amp;q=Top+Ten+Cryptocurrencies+Chart&amp;simid=608007282964512393&amp;FORM=IRPRST&amp;ck=7D36B1722625B9ACE8DA237560D369F1&amp;selectedIndex=0&amp;ajaxhist=0&amp;ajaxserp=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bing.com/images/search?view=detailV2&amp;ccid=mO7H073b&amp;id=B0AF2728D410675B515AB7C0255BBE17941DD321&amp;thid=OIP.mO7H073bqat3DYd-OER00QAAAA&amp;mediaurl=https%3a%2f%2fth.bing.com%2fth%2fid%2fR.98eec7d3bddba9ab770d877e384474d1%3frik%3dIdMdlBe%252bWyXAtw%26riu%3dhttp%253a%252f%252fcoinbrief.net%252fwp-content%252fuploads%252f2015%252f01%252fvolatility-index.png%26ehk%3dnWr%252bhdg1jSDb3NsdonvSBqFBlEZdlqb3dXRJ%252fu5jXPU%253d%26risl%3d%26pid%3dImgRaw%26r%3d0&amp;exph=266&amp;expw=400&amp;q=price+volatility+bitcoin&amp;simid=607994350816088433&amp;FORM=IRPRST&amp;ck=427A600CAFE5A4B8C4A38C2048ADAFCD&amp;selectedIndex=0&amp;ajaxhist=0&amp;ajaxserp=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bing.com/images/search?view=detailV2&amp;ccid=TqNOhzdw&amp;id=15ED97A116EA8B7D1D4B34794E3CF6BD4D303015&amp;thid=OIP.TqNOhzdwU2A69-lRDhZiUwHaE8&amp;mediaurl=https%3a%2f%2fyaocrypt.com%2fwp-content%2fuploads%2f2020%2f06%2fBitcoin-re-768x512.jpg&amp;cdnurl=https%3a%2f%2fth.bing.com%2fth%2fid%2fR.4ea34e87377053603af7e9510e166253%3frik%3dFTAwTb32PE55NA%26pid%3dImgRaw%26r%3d0&amp;exph=512&amp;expw=768&amp;q=bitcoin+better+decisions&amp;simid=608010740411207254&amp;FORM=IRPRST&amp;ck=C968B5EA50B15B6F2EFABA9DA656A99E&amp;selectedIndex=31&amp;ajaxhist=0&amp;ajaxserp=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bing.com/images/search?view=detailV2&amp;ccid=TqNOhzdw&amp;id=15ED97A116EA8B7D1D4B34794E3CF6BD4D303015&amp;thid=OIP.TqNOhzdwU2A69-lRDhZiUwHaE8&amp;mediaurl=https%3a%2f%2fyaocrypt.com%2fwp-content%2fuploads%2f2020%2f06%2fBitcoin-re-768x512.jpg&amp;cdnurl=https%3a%2f%2fth.bing.com%2fth%2fid%2fR.4ea34e87377053603af7e9510e166253%3frik%3dFTAwTb32PE55NA%26pid%3dImgRaw%26r%3d0&amp;exph=512&amp;expw=768&amp;q=bitcoin+better+decisions&amp;simid=608010740411207254&amp;FORM=IRPRST&amp;ck=C968B5EA50B15B6F2EFABA9DA656A99E&amp;selectedIndex=31&amp;ajaxhist=0&amp;ajaxserp=0" TargetMode="External"/><Relationship Id="rId2" Type="http://schemas.openxmlformats.org/officeDocument/2006/relationships/hyperlink" Target="https://www.kaggle.com/prasoonkottarathil/btcinusd"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84FD14D1-519F-4EF6-B032-30B0818E6C30}"/>
              </a:ext>
            </a:extLst>
          </p:cNvPr>
          <p:cNvSpPr>
            <a:spLocks noGrp="1"/>
          </p:cNvSpPr>
          <p:nvPr>
            <p:ph type="ctrTitle"/>
          </p:nvPr>
        </p:nvSpPr>
        <p:spPr>
          <a:xfrm>
            <a:off x="3315031" y="1380754"/>
            <a:ext cx="5561938" cy="2513516"/>
          </a:xfrm>
        </p:spPr>
        <p:txBody>
          <a:bodyPr>
            <a:normAutofit fontScale="90000"/>
          </a:bodyPr>
          <a:lstStyle/>
          <a:p>
            <a:br>
              <a:rPr lang="en-US" sz="1500" b="1" dirty="0"/>
            </a:br>
            <a:br>
              <a:rPr lang="en-US" sz="1500" b="1" dirty="0"/>
            </a:br>
            <a:br>
              <a:rPr lang="en-US" sz="1500" b="1" dirty="0"/>
            </a:br>
            <a:br>
              <a:rPr lang="en-US" sz="1500" b="1" dirty="0"/>
            </a:br>
            <a:br>
              <a:rPr lang="en-US" sz="1500" b="1" dirty="0"/>
            </a:br>
            <a:br>
              <a:rPr lang="en-US" sz="1500" b="1" dirty="0"/>
            </a:br>
            <a:br>
              <a:rPr lang="en-US" sz="1500" b="1" dirty="0"/>
            </a:br>
            <a:br>
              <a:rPr lang="en-US" sz="1500" b="1" dirty="0"/>
            </a:br>
            <a:br>
              <a:rPr lang="en-US" sz="1500" b="1" dirty="0"/>
            </a:br>
            <a:br>
              <a:rPr lang="en-US" sz="1500" b="1" dirty="0"/>
            </a:br>
            <a:br>
              <a:rPr lang="en-US" sz="1500" b="1" dirty="0"/>
            </a:br>
            <a:br>
              <a:rPr lang="en-US" sz="1500" b="1" dirty="0"/>
            </a:br>
            <a:br>
              <a:rPr lang="en-US" sz="1500" b="1" dirty="0"/>
            </a:br>
            <a:br>
              <a:rPr lang="en-US" sz="1500" b="1" dirty="0"/>
            </a:br>
            <a:br>
              <a:rPr lang="en-US" sz="1500" b="1" dirty="0"/>
            </a:br>
            <a:br>
              <a:rPr lang="en-US" sz="1500" b="1" dirty="0"/>
            </a:br>
            <a:r>
              <a:rPr lang="en-US" sz="1500" b="1" dirty="0"/>
              <a:t>CAPSTONE 3:</a:t>
            </a:r>
            <a:br>
              <a:rPr lang="en-US" sz="1500" b="1" dirty="0"/>
            </a:br>
            <a:r>
              <a:rPr lang="en-US" sz="1500" b="1" dirty="0"/>
              <a:t>BITCOIN PRICE PREDICTION</a:t>
            </a:r>
            <a:br>
              <a:rPr lang="en-US" sz="1500" b="1" dirty="0"/>
            </a:br>
            <a:br>
              <a:rPr lang="en-US" sz="1500" b="1" dirty="0"/>
            </a:br>
            <a:endParaRPr lang="en-US" sz="1500" b="1" dirty="0"/>
          </a:p>
        </p:txBody>
      </p:sp>
      <p:sp>
        <p:nvSpPr>
          <p:cNvPr id="3" name="Subtitle 2">
            <a:extLst>
              <a:ext uri="{FF2B5EF4-FFF2-40B4-BE49-F238E27FC236}">
                <a16:creationId xmlns:a16="http://schemas.microsoft.com/office/drawing/2014/main" id="{2D9DF0D3-DBCF-4B1B-A651-4DC55F75EDC3}"/>
              </a:ext>
            </a:extLst>
          </p:cNvPr>
          <p:cNvSpPr>
            <a:spLocks noGrp="1"/>
          </p:cNvSpPr>
          <p:nvPr>
            <p:ph type="subTitle" idx="1"/>
          </p:nvPr>
        </p:nvSpPr>
        <p:spPr>
          <a:xfrm>
            <a:off x="3315031" y="4076802"/>
            <a:ext cx="5561938" cy="1534587"/>
          </a:xfrm>
        </p:spPr>
        <p:txBody>
          <a:bodyPr>
            <a:normAutofit/>
          </a:bodyPr>
          <a:lstStyle/>
          <a:p>
            <a:r>
              <a:rPr lang="en-US" dirty="0"/>
              <a:t>AUTHOR: Akinkunle Akinola</a:t>
            </a:r>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637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FD9E80-8ED4-45EB-9F47-E6473F77A6D0}"/>
              </a:ext>
            </a:extLst>
          </p:cNvPr>
          <p:cNvSpPr>
            <a:spLocks noGrp="1"/>
          </p:cNvSpPr>
          <p:nvPr>
            <p:ph type="title"/>
          </p:nvPr>
        </p:nvSpPr>
        <p:spPr>
          <a:xfrm>
            <a:off x="643467" y="321734"/>
            <a:ext cx="10905066" cy="1135737"/>
          </a:xfrm>
        </p:spPr>
        <p:txBody>
          <a:bodyPr>
            <a:normAutofit/>
          </a:bodyPr>
          <a:lstStyle/>
          <a:p>
            <a:r>
              <a:rPr lang="en-US" sz="3600" dirty="0">
                <a:latin typeface="+mn-lt"/>
              </a:rPr>
              <a:t>EXPLORATORY DATA ANALYSIS</a:t>
            </a:r>
          </a:p>
        </p:txBody>
      </p:sp>
      <p:sp>
        <p:nvSpPr>
          <p:cNvPr id="3" name="Content Placeholder 2">
            <a:extLst>
              <a:ext uri="{FF2B5EF4-FFF2-40B4-BE49-F238E27FC236}">
                <a16:creationId xmlns:a16="http://schemas.microsoft.com/office/drawing/2014/main" id="{DB5421A7-5062-4BC7-9D53-A49A41BA27EC}"/>
              </a:ext>
            </a:extLst>
          </p:cNvPr>
          <p:cNvSpPr>
            <a:spLocks noGrp="1"/>
          </p:cNvSpPr>
          <p:nvPr>
            <p:ph idx="1"/>
          </p:nvPr>
        </p:nvSpPr>
        <p:spPr>
          <a:xfrm>
            <a:off x="643467" y="1779204"/>
            <a:ext cx="4008384" cy="4393982"/>
          </a:xfrm>
        </p:spPr>
        <p:txBody>
          <a:bodyPr>
            <a:normAutofit/>
          </a:bodyPr>
          <a:lstStyle/>
          <a:p>
            <a:pPr>
              <a:buFont typeface="Wingdings" panose="05000000000000000000" pitchFamily="2" charset="2"/>
              <a:buChar char="Ø"/>
            </a:pPr>
            <a:r>
              <a:rPr lang="en-US" sz="1800" b="0" i="0" u="none" strike="noStrike" dirty="0">
                <a:solidFill>
                  <a:srgbClr val="24292E"/>
                </a:solidFill>
                <a:effectLst/>
                <a:latin typeface="Arial" panose="020B0604020202020204" pitchFamily="34" charset="0"/>
              </a:rPr>
              <a:t>There seems to be high bitcoin price after the month of </a:t>
            </a:r>
            <a:r>
              <a:rPr lang="en-US" sz="1800" dirty="0">
                <a:solidFill>
                  <a:srgbClr val="24292E"/>
                </a:solidFill>
                <a:latin typeface="Arial" panose="020B0604020202020204" pitchFamily="34" charset="0"/>
              </a:rPr>
              <a:t>J</a:t>
            </a:r>
            <a:r>
              <a:rPr lang="en-US" sz="1800" b="0" i="0" u="none" strike="noStrike" dirty="0">
                <a:solidFill>
                  <a:srgbClr val="24292E"/>
                </a:solidFill>
                <a:effectLst/>
                <a:latin typeface="Arial" panose="020B0604020202020204" pitchFamily="34" charset="0"/>
              </a:rPr>
              <a:t>une then a slight drop. </a:t>
            </a:r>
          </a:p>
          <a:p>
            <a:pPr>
              <a:buFont typeface="Wingdings" panose="05000000000000000000" pitchFamily="2" charset="2"/>
              <a:buChar char="Ø"/>
            </a:pPr>
            <a:r>
              <a:rPr lang="en-US" sz="1800" dirty="0">
                <a:solidFill>
                  <a:srgbClr val="24292E"/>
                </a:solidFill>
                <a:latin typeface="Arial" panose="020B0604020202020204" pitchFamily="34" charset="0"/>
              </a:rPr>
              <a:t>And </a:t>
            </a:r>
            <a:r>
              <a:rPr lang="en-US" sz="1800" b="0" i="0" u="none" strike="noStrike" dirty="0">
                <a:solidFill>
                  <a:srgbClr val="24292E"/>
                </a:solidFill>
                <a:effectLst/>
                <a:latin typeface="Arial" panose="020B0604020202020204" pitchFamily="34" charset="0"/>
              </a:rPr>
              <a:t>other years except for 2020 and 2015. </a:t>
            </a:r>
          </a:p>
          <a:p>
            <a:pPr>
              <a:buFont typeface="Wingdings" panose="05000000000000000000" pitchFamily="2" charset="2"/>
              <a:buChar char="Ø"/>
            </a:pPr>
            <a:r>
              <a:rPr lang="en-US" sz="1800" b="0" i="0" u="none" strike="noStrike" dirty="0">
                <a:solidFill>
                  <a:srgbClr val="24292E"/>
                </a:solidFill>
                <a:effectLst/>
                <a:latin typeface="Arial" panose="020B0604020202020204" pitchFamily="34" charset="0"/>
              </a:rPr>
              <a:t>In 2017, there was an upward trend in price.</a:t>
            </a:r>
            <a:endParaRPr lang="en-US" sz="1400" dirty="0">
              <a:solidFill>
                <a:srgbClr val="000000"/>
              </a:solidFill>
              <a:latin typeface="Arial" panose="020B06040202020202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2">
            <a:extLst>
              <a:ext uri="{FF2B5EF4-FFF2-40B4-BE49-F238E27FC236}">
                <a16:creationId xmlns:a16="http://schemas.microsoft.com/office/drawing/2014/main" id="{D2DBFAF1-30AE-4144-86D3-C82A14035D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0125" y="1457471"/>
            <a:ext cx="5943600" cy="2773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986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FD9E80-8ED4-45EB-9F47-E6473F77A6D0}"/>
              </a:ext>
            </a:extLst>
          </p:cNvPr>
          <p:cNvSpPr>
            <a:spLocks noGrp="1"/>
          </p:cNvSpPr>
          <p:nvPr>
            <p:ph type="title"/>
          </p:nvPr>
        </p:nvSpPr>
        <p:spPr>
          <a:xfrm>
            <a:off x="643467" y="321734"/>
            <a:ext cx="10905066" cy="1135737"/>
          </a:xfrm>
        </p:spPr>
        <p:txBody>
          <a:bodyPr>
            <a:normAutofit/>
          </a:bodyPr>
          <a:lstStyle/>
          <a:p>
            <a:r>
              <a:rPr lang="en-US" sz="3600" dirty="0">
                <a:latin typeface="+mn-lt"/>
              </a:rPr>
              <a:t>EXPLORATORY DATA ANALYSIS</a:t>
            </a:r>
          </a:p>
        </p:txBody>
      </p:sp>
      <p:sp>
        <p:nvSpPr>
          <p:cNvPr id="3" name="Content Placeholder 2">
            <a:extLst>
              <a:ext uri="{FF2B5EF4-FFF2-40B4-BE49-F238E27FC236}">
                <a16:creationId xmlns:a16="http://schemas.microsoft.com/office/drawing/2014/main" id="{DB5421A7-5062-4BC7-9D53-A49A41BA27EC}"/>
              </a:ext>
            </a:extLst>
          </p:cNvPr>
          <p:cNvSpPr>
            <a:spLocks noGrp="1"/>
          </p:cNvSpPr>
          <p:nvPr>
            <p:ph idx="1"/>
          </p:nvPr>
        </p:nvSpPr>
        <p:spPr>
          <a:xfrm>
            <a:off x="643467" y="1779204"/>
            <a:ext cx="4008384" cy="4393982"/>
          </a:xfrm>
        </p:spPr>
        <p:txBody>
          <a:bodyPr>
            <a:normAutofit/>
          </a:bodyPr>
          <a:lstStyle/>
          <a:p>
            <a:pPr rtl="0">
              <a:spcBef>
                <a:spcPts val="0"/>
              </a:spcBef>
              <a:spcAft>
                <a:spcPts val="0"/>
              </a:spcAft>
              <a:buFont typeface="Wingdings" panose="05000000000000000000" pitchFamily="2" charset="2"/>
              <a:buChar char="Ø"/>
            </a:pPr>
            <a:r>
              <a:rPr lang="en-US" sz="1800" b="0" i="0" u="none" strike="noStrike" dirty="0">
                <a:solidFill>
                  <a:srgbClr val="24292E"/>
                </a:solidFill>
                <a:effectLst/>
                <a:latin typeface="Arial" panose="020B0604020202020204" pitchFamily="34" charset="0"/>
              </a:rPr>
              <a:t>Trend, Seasonal, and Residual plots to show the recurring variations </a:t>
            </a:r>
          </a:p>
          <a:p>
            <a:pPr marL="0" indent="0" rtl="0">
              <a:spcBef>
                <a:spcPts val="0"/>
              </a:spcBef>
              <a:spcAft>
                <a:spcPts val="0"/>
              </a:spcAft>
              <a:buNone/>
            </a:pPr>
            <a:endParaRPr lang="en-US" sz="1800" b="0" i="0" u="none" strike="noStrike" dirty="0">
              <a:solidFill>
                <a:srgbClr val="24292E"/>
              </a:solidFill>
              <a:effectLst/>
              <a:latin typeface="Arial" panose="020B0604020202020204" pitchFamily="34" charset="0"/>
            </a:endParaRPr>
          </a:p>
          <a:p>
            <a:pPr rtl="0">
              <a:spcBef>
                <a:spcPts val="0"/>
              </a:spcBef>
              <a:spcAft>
                <a:spcPts val="0"/>
              </a:spcAft>
              <a:buFont typeface="Wingdings" panose="05000000000000000000" pitchFamily="2" charset="2"/>
              <a:buChar char="Ø"/>
            </a:pPr>
            <a:r>
              <a:rPr lang="en-US" sz="1800" dirty="0">
                <a:solidFill>
                  <a:srgbClr val="24292E"/>
                </a:solidFill>
                <a:latin typeface="Arial" panose="020B0604020202020204" pitchFamily="34" charset="0"/>
              </a:rPr>
              <a:t>Shows </a:t>
            </a:r>
            <a:r>
              <a:rPr lang="en-US" sz="1800" b="0" i="0" u="none" strike="noStrike" dirty="0">
                <a:solidFill>
                  <a:srgbClr val="24292E"/>
                </a:solidFill>
                <a:effectLst/>
                <a:latin typeface="Arial" panose="020B0604020202020204" pitchFamily="34" charset="0"/>
              </a:rPr>
              <a:t>the ups and downs of time-series data, pattern across the season and the residual.</a:t>
            </a:r>
            <a:endParaRPr lang="en-US" sz="1050" b="0" dirty="0">
              <a:effectLst/>
            </a:endParaRPr>
          </a:p>
          <a:p>
            <a:pPr marL="0" indent="0">
              <a:buNone/>
            </a:pPr>
            <a:endParaRPr lang="en-US" sz="1400" dirty="0">
              <a:solidFill>
                <a:srgbClr val="000000"/>
              </a:solidFill>
              <a:latin typeface="Arial" panose="020B06040202020202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2">
            <a:extLst>
              <a:ext uri="{FF2B5EF4-FFF2-40B4-BE49-F238E27FC236}">
                <a16:creationId xmlns:a16="http://schemas.microsoft.com/office/drawing/2014/main" id="{BDD08021-D403-4FB9-AA46-E19A97A9ED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3066" y="1457472"/>
            <a:ext cx="5943600" cy="346522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0FC27678-7E3B-4C53-8FA2-C6AD03350D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3066" y="4922693"/>
            <a:ext cx="5943600"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078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FD9E80-8ED4-45EB-9F47-E6473F77A6D0}"/>
              </a:ext>
            </a:extLst>
          </p:cNvPr>
          <p:cNvSpPr>
            <a:spLocks noGrp="1"/>
          </p:cNvSpPr>
          <p:nvPr>
            <p:ph type="title"/>
          </p:nvPr>
        </p:nvSpPr>
        <p:spPr>
          <a:xfrm>
            <a:off x="643467" y="321734"/>
            <a:ext cx="10905066" cy="1135737"/>
          </a:xfrm>
        </p:spPr>
        <p:txBody>
          <a:bodyPr>
            <a:normAutofit/>
          </a:bodyPr>
          <a:lstStyle/>
          <a:p>
            <a:r>
              <a:rPr lang="en-US" sz="3600" dirty="0">
                <a:latin typeface="+mn-lt"/>
              </a:rPr>
              <a:t>Modeling</a:t>
            </a:r>
          </a:p>
        </p:txBody>
      </p:sp>
      <p:sp>
        <p:nvSpPr>
          <p:cNvPr id="3" name="Content Placeholder 2">
            <a:extLst>
              <a:ext uri="{FF2B5EF4-FFF2-40B4-BE49-F238E27FC236}">
                <a16:creationId xmlns:a16="http://schemas.microsoft.com/office/drawing/2014/main" id="{DB5421A7-5062-4BC7-9D53-A49A41BA27EC}"/>
              </a:ext>
            </a:extLst>
          </p:cNvPr>
          <p:cNvSpPr>
            <a:spLocks noGrp="1"/>
          </p:cNvSpPr>
          <p:nvPr>
            <p:ph idx="1"/>
          </p:nvPr>
        </p:nvSpPr>
        <p:spPr>
          <a:xfrm>
            <a:off x="643467" y="1779204"/>
            <a:ext cx="4008384" cy="4393982"/>
          </a:xfrm>
        </p:spPr>
        <p:txBody>
          <a:bodyPr>
            <a:normAutofit/>
          </a:bodyPr>
          <a:lstStyle/>
          <a:p>
            <a:pPr>
              <a:buFont typeface="Wingdings" panose="05000000000000000000" pitchFamily="2" charset="2"/>
              <a:buChar char="Ø"/>
            </a:pPr>
            <a:r>
              <a:rPr lang="en-US" sz="1800" dirty="0">
                <a:solidFill>
                  <a:srgbClr val="000000"/>
                </a:solidFill>
                <a:latin typeface="Arial" panose="020B0604020202020204" pitchFamily="34" charset="0"/>
                <a:cs typeface="Arial" panose="020B0604020202020204" pitchFamily="34" charset="0"/>
              </a:rPr>
              <a:t>Long Short Term Memory </a:t>
            </a:r>
          </a:p>
          <a:p>
            <a:pPr marL="0" indent="0">
              <a:buNone/>
            </a:pPr>
            <a:endParaRPr lang="en-US" sz="1400" dirty="0">
              <a:solidFill>
                <a:srgbClr val="000000"/>
              </a:solidFill>
              <a:latin typeface="Arial" panose="020B0604020202020204" pitchFamily="34" charset="0"/>
              <a:cs typeface="Arial" panose="020B0604020202020204" pitchFamily="34" charset="0"/>
            </a:endParaRPr>
          </a:p>
          <a:p>
            <a:pPr lvl="1"/>
            <a:r>
              <a:rPr lang="en-US" sz="1400" b="0" i="0" u="none" strike="noStrike" dirty="0">
                <a:solidFill>
                  <a:srgbClr val="000000"/>
                </a:solidFill>
                <a:effectLst/>
                <a:latin typeface="Arial" panose="020B0604020202020204" pitchFamily="34" charset="0"/>
              </a:rPr>
              <a:t>A recurrent neural network (RNN)model called Long Short Term Memory (LSTM) was used for bitcoin price prediction</a:t>
            </a:r>
          </a:p>
          <a:p>
            <a:pPr>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LSTMs are explicitly designed to avoid the problem of long-term dependency.</a:t>
            </a:r>
            <a:endParaRPr lang="en-US" sz="1800" dirty="0">
              <a:solidFill>
                <a:srgbClr val="000000"/>
              </a:solidFill>
              <a:latin typeface="Arial" panose="020B0604020202020204" pitchFamily="34" charset="0"/>
              <a:cs typeface="Arial" panose="020B0604020202020204" pitchFamily="34" charset="0"/>
            </a:endParaRPr>
          </a:p>
          <a:p>
            <a:pPr lvl="1"/>
            <a:endParaRPr lang="en-US" sz="1000" dirty="0">
              <a:solidFill>
                <a:srgbClr val="000000"/>
              </a:solidFill>
              <a:latin typeface="Arial" panose="020B06040202020202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picture containing text, clock&#10;&#10;Description automatically generated">
            <a:extLst>
              <a:ext uri="{FF2B5EF4-FFF2-40B4-BE49-F238E27FC236}">
                <a16:creationId xmlns:a16="http://schemas.microsoft.com/office/drawing/2014/main" id="{D7D795A7-BD23-4D2C-972B-57FFDB0F8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5752" y="3070860"/>
            <a:ext cx="5763429" cy="3061274"/>
          </a:xfrm>
          <a:prstGeom prst="rect">
            <a:avLst/>
          </a:prstGeom>
        </p:spPr>
      </p:pic>
      <p:pic>
        <p:nvPicPr>
          <p:cNvPr id="6" name="Picture 2">
            <a:extLst>
              <a:ext uri="{FF2B5EF4-FFF2-40B4-BE49-F238E27FC236}">
                <a16:creationId xmlns:a16="http://schemas.microsoft.com/office/drawing/2014/main" id="{D638F357-61AB-4984-9CC0-74A817E718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49790"/>
            <a:ext cx="4089009"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820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FD9E80-8ED4-45EB-9F47-E6473F77A6D0}"/>
              </a:ext>
            </a:extLst>
          </p:cNvPr>
          <p:cNvSpPr>
            <a:spLocks noGrp="1"/>
          </p:cNvSpPr>
          <p:nvPr>
            <p:ph type="title"/>
          </p:nvPr>
        </p:nvSpPr>
        <p:spPr>
          <a:xfrm>
            <a:off x="643467" y="321734"/>
            <a:ext cx="10905066" cy="1135737"/>
          </a:xfrm>
        </p:spPr>
        <p:txBody>
          <a:bodyPr>
            <a:normAutofit/>
          </a:bodyPr>
          <a:lstStyle/>
          <a:p>
            <a:r>
              <a:rPr lang="en-US" sz="3600" dirty="0">
                <a:latin typeface="+mn-lt"/>
              </a:rPr>
              <a:t>Modeling</a:t>
            </a:r>
          </a:p>
        </p:txBody>
      </p:sp>
      <p:sp>
        <p:nvSpPr>
          <p:cNvPr id="3" name="Content Placeholder 2">
            <a:extLst>
              <a:ext uri="{FF2B5EF4-FFF2-40B4-BE49-F238E27FC236}">
                <a16:creationId xmlns:a16="http://schemas.microsoft.com/office/drawing/2014/main" id="{DB5421A7-5062-4BC7-9D53-A49A41BA27EC}"/>
              </a:ext>
            </a:extLst>
          </p:cNvPr>
          <p:cNvSpPr>
            <a:spLocks noGrp="1"/>
          </p:cNvSpPr>
          <p:nvPr>
            <p:ph idx="1"/>
          </p:nvPr>
        </p:nvSpPr>
        <p:spPr>
          <a:xfrm>
            <a:off x="643467" y="1779204"/>
            <a:ext cx="4008384" cy="4393982"/>
          </a:xfrm>
        </p:spPr>
        <p:txBody>
          <a:bodyPr>
            <a:normAutofit/>
          </a:bodyPr>
          <a:lstStyle/>
          <a:p>
            <a:pPr>
              <a:buFont typeface="Wingdings" panose="05000000000000000000" pitchFamily="2" charset="2"/>
              <a:buChar char="Ø"/>
            </a:pPr>
            <a:r>
              <a:rPr lang="en-US" sz="1800" i="0" u="none" strike="noStrike" dirty="0">
                <a:solidFill>
                  <a:srgbClr val="000000"/>
                </a:solidFill>
                <a:effectLst/>
                <a:latin typeface="Arial" panose="020B0604020202020204" pitchFamily="34" charset="0"/>
              </a:rPr>
              <a:t>LSTM Model with 60 minutes SMA  of  Absolute change</a:t>
            </a:r>
            <a:endParaRPr lang="en-US" sz="1800" dirty="0">
              <a:solidFill>
                <a:srgbClr val="000000"/>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1800" dirty="0">
                <a:solidFill>
                  <a:srgbClr val="000000"/>
                </a:solidFill>
                <a:latin typeface="Arial" panose="020B0604020202020204" pitchFamily="34" charset="0"/>
                <a:cs typeface="Arial" panose="020B0604020202020204" pitchFamily="34" charset="0"/>
              </a:rPr>
              <a:t>Added features:</a:t>
            </a:r>
          </a:p>
          <a:p>
            <a:pPr lvl="1"/>
            <a:r>
              <a:rPr lang="en-US" sz="1400" b="0" i="0" u="none" strike="noStrike" dirty="0">
                <a:solidFill>
                  <a:srgbClr val="000000"/>
                </a:solidFill>
                <a:effectLst/>
                <a:latin typeface="Arial" panose="020B0604020202020204" pitchFamily="34" charset="0"/>
              </a:rPr>
              <a:t>60-minute SMA of absolute change of absolute change of Open, Close, Low, High, and Volume</a:t>
            </a:r>
          </a:p>
          <a:p>
            <a:pPr>
              <a:buFont typeface="Wingdings" panose="05000000000000000000" pitchFamily="2" charset="2"/>
              <a:buChar char="Ø"/>
            </a:pPr>
            <a:r>
              <a:rPr lang="en-US" sz="1800" i="0" u="none" strike="noStrike" dirty="0">
                <a:solidFill>
                  <a:srgbClr val="000000"/>
                </a:solidFill>
                <a:effectLst/>
                <a:latin typeface="Arial" panose="020B0604020202020204" pitchFamily="34" charset="0"/>
              </a:rPr>
              <a:t>LSTM Model with 30 minutes SMA  of  Absolute change</a:t>
            </a:r>
          </a:p>
          <a:p>
            <a:pPr>
              <a:buFont typeface="Wingdings" panose="05000000000000000000" pitchFamily="2" charset="2"/>
              <a:buChar char="Ø"/>
            </a:pPr>
            <a:r>
              <a:rPr lang="en-US" sz="1800" dirty="0">
                <a:solidFill>
                  <a:srgbClr val="000000"/>
                </a:solidFill>
                <a:latin typeface="Arial" panose="020B0604020202020204" pitchFamily="34" charset="0"/>
                <a:cs typeface="Arial" panose="020B0604020202020204" pitchFamily="34" charset="0"/>
              </a:rPr>
              <a:t>Added features:</a:t>
            </a:r>
            <a:endParaRPr lang="en-US" sz="1800" i="0" u="none" strike="noStrike" dirty="0">
              <a:solidFill>
                <a:srgbClr val="000000"/>
              </a:solidFill>
              <a:effectLst/>
              <a:latin typeface="Arial" panose="020B0604020202020204" pitchFamily="34" charset="0"/>
            </a:endParaRPr>
          </a:p>
          <a:p>
            <a:pPr lvl="1"/>
            <a:r>
              <a:rPr lang="en-US" sz="1400" dirty="0">
                <a:solidFill>
                  <a:srgbClr val="000000"/>
                </a:solidFill>
                <a:latin typeface="Arial" panose="020B0604020202020204" pitchFamily="34" charset="0"/>
              </a:rPr>
              <a:t>3</a:t>
            </a:r>
            <a:r>
              <a:rPr lang="en-US" sz="1400" b="0" i="0" u="none" strike="noStrike" dirty="0">
                <a:solidFill>
                  <a:srgbClr val="000000"/>
                </a:solidFill>
                <a:effectLst/>
                <a:latin typeface="Arial" panose="020B0604020202020204" pitchFamily="34" charset="0"/>
              </a:rPr>
              <a:t>0-minute SMA of absolute change of absolute change of Open, Close, Low, High, and Volume</a:t>
            </a:r>
          </a:p>
          <a:p>
            <a:pPr lvl="1"/>
            <a:endParaRPr lang="en-US" sz="1400" dirty="0">
              <a:solidFill>
                <a:srgbClr val="000000"/>
              </a:solidFill>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1800" dirty="0">
              <a:solidFill>
                <a:srgbClr val="000000"/>
              </a:solidFill>
              <a:latin typeface="Arial" panose="020B06040202020202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Text&#10;&#10;Description automatically generated">
            <a:extLst>
              <a:ext uri="{FF2B5EF4-FFF2-40B4-BE49-F238E27FC236}">
                <a16:creationId xmlns:a16="http://schemas.microsoft.com/office/drawing/2014/main" id="{F186DDA4-C178-4658-9418-E31EE3F3C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7969" y="1931791"/>
            <a:ext cx="6777409" cy="1497210"/>
          </a:xfrm>
          <a:prstGeom prst="rect">
            <a:avLst/>
          </a:prstGeom>
        </p:spPr>
      </p:pic>
      <p:pic>
        <p:nvPicPr>
          <p:cNvPr id="8" name="Picture 7" descr="Text&#10;&#10;Description automatically generated">
            <a:extLst>
              <a:ext uri="{FF2B5EF4-FFF2-40B4-BE49-F238E27FC236}">
                <a16:creationId xmlns:a16="http://schemas.microsoft.com/office/drawing/2014/main" id="{B955AA9F-1187-476C-9573-E19728D841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7968" y="3843533"/>
            <a:ext cx="6948697" cy="743054"/>
          </a:xfrm>
          <a:prstGeom prst="rect">
            <a:avLst/>
          </a:prstGeom>
        </p:spPr>
      </p:pic>
    </p:spTree>
    <p:extLst>
      <p:ext uri="{BB962C8B-B14F-4D97-AF65-F5344CB8AC3E}">
        <p14:creationId xmlns:p14="http://schemas.microsoft.com/office/powerpoint/2010/main" val="2274960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FD9E80-8ED4-45EB-9F47-E6473F77A6D0}"/>
              </a:ext>
            </a:extLst>
          </p:cNvPr>
          <p:cNvSpPr>
            <a:spLocks noGrp="1"/>
          </p:cNvSpPr>
          <p:nvPr>
            <p:ph type="title"/>
          </p:nvPr>
        </p:nvSpPr>
        <p:spPr>
          <a:xfrm>
            <a:off x="643467" y="321734"/>
            <a:ext cx="10905066" cy="1135737"/>
          </a:xfrm>
        </p:spPr>
        <p:txBody>
          <a:bodyPr>
            <a:normAutofit/>
          </a:bodyPr>
          <a:lstStyle/>
          <a:p>
            <a:r>
              <a:rPr lang="en-US" sz="3600" dirty="0">
                <a:latin typeface="+mn-lt"/>
              </a:rPr>
              <a:t>Modeling</a:t>
            </a:r>
          </a:p>
        </p:txBody>
      </p:sp>
      <p:sp>
        <p:nvSpPr>
          <p:cNvPr id="3" name="Content Placeholder 2">
            <a:extLst>
              <a:ext uri="{FF2B5EF4-FFF2-40B4-BE49-F238E27FC236}">
                <a16:creationId xmlns:a16="http://schemas.microsoft.com/office/drawing/2014/main" id="{DB5421A7-5062-4BC7-9D53-A49A41BA27EC}"/>
              </a:ext>
            </a:extLst>
          </p:cNvPr>
          <p:cNvSpPr>
            <a:spLocks noGrp="1"/>
          </p:cNvSpPr>
          <p:nvPr>
            <p:ph idx="1"/>
          </p:nvPr>
        </p:nvSpPr>
        <p:spPr>
          <a:xfrm>
            <a:off x="643467" y="1779204"/>
            <a:ext cx="4008384" cy="4393982"/>
          </a:xfrm>
        </p:spPr>
        <p:txBody>
          <a:bodyPr>
            <a:normAutofit/>
          </a:bodyPr>
          <a:lstStyle/>
          <a:p>
            <a:pPr>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The model was trained on a 30-min and 60-min SMA of absolute change of absolute change .</a:t>
            </a:r>
          </a:p>
          <a:p>
            <a:pPr>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 A </a:t>
            </a:r>
            <a:r>
              <a:rPr lang="en-US" sz="1800" b="0" i="0" u="none" strike="noStrike" dirty="0" err="1">
                <a:solidFill>
                  <a:srgbClr val="000000"/>
                </a:solidFill>
                <a:effectLst/>
                <a:latin typeface="Arial" panose="020B0604020202020204" pitchFamily="34" charset="0"/>
              </a:rPr>
              <a:t>relu</a:t>
            </a:r>
            <a:r>
              <a:rPr lang="en-US" sz="1800" b="0" i="0" u="none" strike="noStrike" dirty="0">
                <a:solidFill>
                  <a:srgbClr val="000000"/>
                </a:solidFill>
                <a:effectLst/>
                <a:latin typeface="Arial" panose="020B0604020202020204" pitchFamily="34" charset="0"/>
              </a:rPr>
              <a:t> activation function was used and an input shape of 5.</a:t>
            </a:r>
          </a:p>
          <a:p>
            <a:pPr>
              <a:buFont typeface="Wingdings" panose="05000000000000000000" pitchFamily="2" charset="2"/>
              <a:buChar char="Ø"/>
            </a:pPr>
            <a:r>
              <a:rPr lang="en-US" sz="1800" dirty="0">
                <a:solidFill>
                  <a:srgbClr val="000000"/>
                </a:solidFill>
                <a:latin typeface="Arial" panose="020B0604020202020204" pitchFamily="34" charset="0"/>
              </a:rPr>
              <a:t>A</a:t>
            </a:r>
            <a:r>
              <a:rPr lang="en-US" sz="1800" b="0" i="0" u="none" strike="noStrike" dirty="0">
                <a:solidFill>
                  <a:srgbClr val="000000"/>
                </a:solidFill>
                <a:effectLst/>
                <a:latin typeface="Arial" panose="020B0604020202020204" pitchFamily="34" charset="0"/>
              </a:rPr>
              <a:t>dam optimizer was used.</a:t>
            </a:r>
            <a:endParaRPr lang="en-US" sz="1400" dirty="0">
              <a:solidFill>
                <a:srgbClr val="000000"/>
              </a:solidFill>
              <a:latin typeface="Arial" panose="020B06040202020202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220" name="Picture 4">
            <a:extLst>
              <a:ext uri="{FF2B5EF4-FFF2-40B4-BE49-F238E27FC236}">
                <a16:creationId xmlns:a16="http://schemas.microsoft.com/office/drawing/2014/main" id="{2A05FCE1-4BD9-4F69-8BC0-FAFC755448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9421" y="1645852"/>
            <a:ext cx="6289675" cy="2288052"/>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FF4023A3-D133-4520-B513-63912CD61C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9421" y="3824360"/>
            <a:ext cx="5943600" cy="53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940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FD9E80-8ED4-45EB-9F47-E6473F77A6D0}"/>
              </a:ext>
            </a:extLst>
          </p:cNvPr>
          <p:cNvSpPr>
            <a:spLocks noGrp="1"/>
          </p:cNvSpPr>
          <p:nvPr>
            <p:ph type="title"/>
          </p:nvPr>
        </p:nvSpPr>
        <p:spPr>
          <a:xfrm>
            <a:off x="643467" y="321734"/>
            <a:ext cx="10905066" cy="1135737"/>
          </a:xfrm>
        </p:spPr>
        <p:txBody>
          <a:bodyPr>
            <a:normAutofit/>
          </a:bodyPr>
          <a:lstStyle/>
          <a:p>
            <a:r>
              <a:rPr lang="en-US" sz="3600" dirty="0">
                <a:latin typeface="+mn-lt"/>
              </a:rPr>
              <a:t>Results</a:t>
            </a:r>
          </a:p>
        </p:txBody>
      </p:sp>
      <p:sp>
        <p:nvSpPr>
          <p:cNvPr id="3" name="Content Placeholder 2">
            <a:extLst>
              <a:ext uri="{FF2B5EF4-FFF2-40B4-BE49-F238E27FC236}">
                <a16:creationId xmlns:a16="http://schemas.microsoft.com/office/drawing/2014/main" id="{DB5421A7-5062-4BC7-9D53-A49A41BA27EC}"/>
              </a:ext>
            </a:extLst>
          </p:cNvPr>
          <p:cNvSpPr>
            <a:spLocks noGrp="1"/>
          </p:cNvSpPr>
          <p:nvPr>
            <p:ph idx="1"/>
          </p:nvPr>
        </p:nvSpPr>
        <p:spPr>
          <a:xfrm>
            <a:off x="643467" y="1779204"/>
            <a:ext cx="4008384" cy="4393982"/>
          </a:xfrm>
        </p:spPr>
        <p:txBody>
          <a:bodyPr>
            <a:normAutofit/>
          </a:bodyPr>
          <a:lstStyle/>
          <a:p>
            <a:pPr>
              <a:spcBef>
                <a:spcPts val="0"/>
              </a:spcBef>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60 min SMA model</a:t>
            </a:r>
          </a:p>
          <a:p>
            <a:pPr lvl="1">
              <a:spcBef>
                <a:spcPts val="0"/>
              </a:spcBef>
            </a:pPr>
            <a:r>
              <a:rPr lang="en-US" sz="1400" b="0" i="0" u="none" strike="noStrike" dirty="0">
                <a:solidFill>
                  <a:srgbClr val="000000"/>
                </a:solidFill>
                <a:effectLst/>
                <a:latin typeface="Arial" panose="020B0604020202020204" pitchFamily="34" charset="0"/>
              </a:rPr>
              <a:t>The mean absolute error indicates that we are deviating from the mean at about 0.05% when predicting the price at 60 minutes moving average of absolute change.</a:t>
            </a:r>
          </a:p>
          <a:p>
            <a:pPr lvl="1">
              <a:spcBef>
                <a:spcPts val="0"/>
              </a:spcBef>
            </a:pPr>
            <a:r>
              <a:rPr lang="en-US" sz="1400" dirty="0">
                <a:solidFill>
                  <a:srgbClr val="000000"/>
                </a:solidFill>
                <a:latin typeface="Arial" panose="020B0604020202020204" pitchFamily="34" charset="0"/>
              </a:rPr>
              <a:t>MSE : 0.26</a:t>
            </a:r>
            <a:endParaRPr lang="en-US" sz="800" b="0" dirty="0">
              <a:effectLst/>
            </a:endParaRPr>
          </a:p>
          <a:p>
            <a:pPr>
              <a:buFont typeface="Wingdings" panose="05000000000000000000" pitchFamily="2" charset="2"/>
              <a:buChar char="Ø"/>
            </a:pPr>
            <a:r>
              <a:rPr lang="en-US" sz="1800" dirty="0">
                <a:solidFill>
                  <a:srgbClr val="000000"/>
                </a:solidFill>
                <a:latin typeface="Arial" panose="020B0604020202020204" pitchFamily="34" charset="0"/>
              </a:rPr>
              <a:t>3</a:t>
            </a:r>
            <a:r>
              <a:rPr lang="en-US" sz="1800" b="0" i="0" u="none" strike="noStrike" dirty="0">
                <a:solidFill>
                  <a:srgbClr val="000000"/>
                </a:solidFill>
                <a:effectLst/>
                <a:latin typeface="Arial" panose="020B0604020202020204" pitchFamily="34" charset="0"/>
              </a:rPr>
              <a:t>0 min SMA model</a:t>
            </a:r>
          </a:p>
          <a:p>
            <a:pPr lvl="1">
              <a:spcBef>
                <a:spcPts val="0"/>
              </a:spcBef>
            </a:pPr>
            <a:r>
              <a:rPr lang="en-US" sz="1400" b="0" i="0" u="none" strike="noStrike" dirty="0">
                <a:solidFill>
                  <a:srgbClr val="000000"/>
                </a:solidFill>
                <a:effectLst/>
                <a:latin typeface="Arial" panose="020B0604020202020204" pitchFamily="34" charset="0"/>
              </a:rPr>
              <a:t>The mean absolute error indicates that we are deviating from the mean at about 0.03% when predicting the price at 30 minutes moving average of absolute change</a:t>
            </a:r>
            <a:r>
              <a:rPr lang="en-US" sz="800" i="0" u="none" strike="noStrike" dirty="0">
                <a:solidFill>
                  <a:srgbClr val="000000"/>
                </a:solidFill>
                <a:latin typeface="Arial" panose="020B0604020202020204" pitchFamily="34" charset="0"/>
              </a:rPr>
              <a:t>.</a:t>
            </a:r>
          </a:p>
          <a:p>
            <a:pPr lvl="1">
              <a:spcBef>
                <a:spcPts val="0"/>
              </a:spcBef>
            </a:pPr>
            <a:endParaRPr lang="en-US" sz="800" i="0" u="none" strike="noStrike" dirty="0">
              <a:solidFill>
                <a:srgbClr val="000000"/>
              </a:solidFill>
              <a:latin typeface="Arial" panose="020B0604020202020204" pitchFamily="34" charset="0"/>
            </a:endParaRPr>
          </a:p>
          <a:p>
            <a:pPr lvl="1">
              <a:spcBef>
                <a:spcPts val="0"/>
              </a:spcBef>
            </a:pPr>
            <a:r>
              <a:rPr lang="en-US" sz="1400" dirty="0">
                <a:solidFill>
                  <a:srgbClr val="000000"/>
                </a:solidFill>
                <a:latin typeface="Arial" panose="020B0604020202020204" pitchFamily="34" charset="0"/>
              </a:rPr>
              <a:t>MSE:0.0000034</a:t>
            </a:r>
            <a:br>
              <a:rPr lang="en-US" sz="1200" dirty="0"/>
            </a:br>
            <a:endParaRPr lang="en-US" sz="1800" dirty="0">
              <a:solidFill>
                <a:srgbClr val="000000"/>
              </a:solidFill>
              <a:latin typeface="Arial" panose="020B06040202020202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C6CA0C0E-CB23-4FB6-A1B3-24F5569BB961}"/>
              </a:ext>
            </a:extLst>
          </p:cNvPr>
          <p:cNvPicPr>
            <a:picLocks noChangeAspect="1"/>
          </p:cNvPicPr>
          <p:nvPr/>
        </p:nvPicPr>
        <p:blipFill>
          <a:blip r:embed="rId2"/>
          <a:stretch>
            <a:fillRect/>
          </a:stretch>
        </p:blipFill>
        <p:spPr>
          <a:xfrm>
            <a:off x="4967969" y="1781175"/>
            <a:ext cx="5781675" cy="1647825"/>
          </a:xfrm>
          <a:prstGeom prst="rect">
            <a:avLst/>
          </a:prstGeom>
        </p:spPr>
      </p:pic>
      <p:pic>
        <p:nvPicPr>
          <p:cNvPr id="6" name="Picture 2">
            <a:extLst>
              <a:ext uri="{FF2B5EF4-FFF2-40B4-BE49-F238E27FC236}">
                <a16:creationId xmlns:a16="http://schemas.microsoft.com/office/drawing/2014/main" id="{4DFB9867-FDD5-424F-93B3-D093F77C72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2813" y="3752703"/>
            <a:ext cx="5943600" cy="1135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55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ext, computer, computer&#10;&#10;Description automatically generated">
            <a:extLst>
              <a:ext uri="{FF2B5EF4-FFF2-40B4-BE49-F238E27FC236}">
                <a16:creationId xmlns:a16="http://schemas.microsoft.com/office/drawing/2014/main" id="{2465DD5D-BF9D-4792-9A4C-BDC382199018}"/>
              </a:ext>
            </a:extLst>
          </p:cNvPr>
          <p:cNvPicPr>
            <a:picLocks noChangeAspect="1"/>
          </p:cNvPicPr>
          <p:nvPr/>
        </p:nvPicPr>
        <p:blipFill rotWithShape="1">
          <a:blip r:embed="rId2">
            <a:extLst>
              <a:ext uri="{28A0092B-C50C-407E-A947-70E740481C1C}">
                <a14:useLocalDpi xmlns:a14="http://schemas.microsoft.com/office/drawing/2010/main" val="0"/>
              </a:ext>
            </a:extLst>
          </a:blip>
          <a:srcRect t="443"/>
          <a:stretch/>
        </p:blipFill>
        <p:spPr>
          <a:xfrm>
            <a:off x="-1" y="10"/>
            <a:ext cx="12192000" cy="6857990"/>
          </a:xfrm>
          <a:prstGeom prst="rect">
            <a:avLst/>
          </a:prstGeom>
        </p:spPr>
      </p:pic>
      <p:sp>
        <p:nvSpPr>
          <p:cNvPr id="23"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82FD9E80-8ED4-45EB-9F47-E6473F77A6D0}"/>
              </a:ext>
            </a:extLst>
          </p:cNvPr>
          <p:cNvSpPr>
            <a:spLocks noGrp="1"/>
          </p:cNvSpPr>
          <p:nvPr>
            <p:ph type="title"/>
          </p:nvPr>
        </p:nvSpPr>
        <p:spPr>
          <a:xfrm>
            <a:off x="709448" y="1913950"/>
            <a:ext cx="4204137" cy="1342754"/>
          </a:xfrm>
        </p:spPr>
        <p:txBody>
          <a:bodyPr>
            <a:normAutofit/>
          </a:bodyPr>
          <a:lstStyle/>
          <a:p>
            <a:pPr algn="ctr"/>
            <a:r>
              <a:rPr lang="en-US" sz="3600" dirty="0">
                <a:latin typeface="+mn-lt"/>
              </a:rPr>
              <a:t>Conclusion</a:t>
            </a:r>
            <a:endParaRPr lang="en-US" sz="3600">
              <a:latin typeface="+mn-lt"/>
            </a:endParaRPr>
          </a:p>
        </p:txBody>
      </p:sp>
      <p:cxnSp>
        <p:nvCxnSpPr>
          <p:cNvPr id="25" name="Straight Connector 24">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5421A7-5062-4BC7-9D53-A49A41BA27EC}"/>
              </a:ext>
            </a:extLst>
          </p:cNvPr>
          <p:cNvSpPr>
            <a:spLocks noGrp="1"/>
          </p:cNvSpPr>
          <p:nvPr>
            <p:ph idx="1"/>
          </p:nvPr>
        </p:nvSpPr>
        <p:spPr>
          <a:xfrm>
            <a:off x="525516" y="3417573"/>
            <a:ext cx="4593021" cy="2619839"/>
          </a:xfrm>
        </p:spPr>
        <p:txBody>
          <a:bodyPr anchor="ctr">
            <a:normAutofit fontScale="92500" lnSpcReduction="10000"/>
          </a:bodyPr>
          <a:lstStyle/>
          <a:p>
            <a:pPr rtl="0">
              <a:spcBef>
                <a:spcPts val="0"/>
              </a:spcBef>
              <a:spcAft>
                <a:spcPts val="0"/>
              </a:spcAft>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The results above show the mean square error and mean absolute error of 30 minutes and 60 minutes moving average of absolute change.</a:t>
            </a:r>
          </a:p>
          <a:p>
            <a:pPr rtl="0">
              <a:spcBef>
                <a:spcPts val="0"/>
              </a:spcBef>
              <a:spcAft>
                <a:spcPts val="0"/>
              </a:spcAft>
              <a:buFont typeface="Wingdings" panose="05000000000000000000" pitchFamily="2" charset="2"/>
              <a:buChar char="Ø"/>
            </a:pPr>
            <a:endParaRPr lang="en-US" sz="1800" dirty="0">
              <a:solidFill>
                <a:srgbClr val="000000"/>
              </a:solidFill>
              <a:latin typeface="Arial" panose="020B0604020202020204" pitchFamily="34" charset="0"/>
            </a:endParaRPr>
          </a:p>
          <a:p>
            <a:pPr rtl="0">
              <a:spcBef>
                <a:spcPts val="0"/>
              </a:spcBef>
              <a:spcAft>
                <a:spcPts val="0"/>
              </a:spcAft>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 Even though the LSTM performs better, there are lots of factors that might have affected the model such as the number of layers in the model, neurons in each layer, and the number of epochs trained. </a:t>
            </a:r>
            <a:endParaRPr lang="en-US" sz="900" b="0" dirty="0">
              <a:effectLst/>
            </a:endParaRPr>
          </a:p>
          <a:p>
            <a:br>
              <a:rPr lang="en-US" sz="900" dirty="0"/>
            </a:b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823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FD9E80-8ED4-45EB-9F47-E6473F77A6D0}"/>
              </a:ext>
            </a:extLst>
          </p:cNvPr>
          <p:cNvSpPr>
            <a:spLocks noGrp="1"/>
          </p:cNvSpPr>
          <p:nvPr>
            <p:ph type="title"/>
          </p:nvPr>
        </p:nvSpPr>
        <p:spPr>
          <a:xfrm>
            <a:off x="643467" y="321734"/>
            <a:ext cx="10905066" cy="1135737"/>
          </a:xfrm>
        </p:spPr>
        <p:txBody>
          <a:bodyPr>
            <a:normAutofit/>
          </a:bodyPr>
          <a:lstStyle/>
          <a:p>
            <a:r>
              <a:rPr lang="en-US" sz="3600" b="0" i="0" u="none" strike="noStrike">
                <a:effectLst/>
                <a:latin typeface="+mn-lt"/>
              </a:rPr>
              <a:t>Background</a:t>
            </a:r>
            <a:endParaRPr lang="en-US" sz="3600">
              <a:latin typeface="+mn-lt"/>
            </a:endParaRPr>
          </a:p>
        </p:txBody>
      </p:sp>
      <p:sp>
        <p:nvSpPr>
          <p:cNvPr id="3" name="Content Placeholder 2">
            <a:extLst>
              <a:ext uri="{FF2B5EF4-FFF2-40B4-BE49-F238E27FC236}">
                <a16:creationId xmlns:a16="http://schemas.microsoft.com/office/drawing/2014/main" id="{DB5421A7-5062-4BC7-9D53-A49A41BA27EC}"/>
              </a:ext>
            </a:extLst>
          </p:cNvPr>
          <p:cNvSpPr>
            <a:spLocks noGrp="1"/>
          </p:cNvSpPr>
          <p:nvPr>
            <p:ph idx="1"/>
          </p:nvPr>
        </p:nvSpPr>
        <p:spPr>
          <a:xfrm>
            <a:off x="643469" y="1782981"/>
            <a:ext cx="4008384" cy="4393982"/>
          </a:xfrm>
        </p:spPr>
        <p:txBody>
          <a:bodyPr>
            <a:normAutofit/>
          </a:bodyPr>
          <a:lstStyle/>
          <a:p>
            <a:pPr>
              <a:buFont typeface="Wingdings" panose="05000000000000000000" pitchFamily="2" charset="2"/>
              <a:buChar char="Ø"/>
            </a:pPr>
            <a:r>
              <a:rPr lang="en-US" sz="2000" dirty="0"/>
              <a:t>Top 10 cryptocurrencies are shown on the graph.</a:t>
            </a:r>
          </a:p>
          <a:p>
            <a:pPr>
              <a:buFont typeface="Wingdings" panose="05000000000000000000" pitchFamily="2" charset="2"/>
              <a:buChar char="Ø"/>
            </a:pPr>
            <a:r>
              <a:rPr lang="en-US" sz="1800" dirty="0">
                <a:solidFill>
                  <a:srgbClr val="000000"/>
                </a:solidFill>
                <a:latin typeface="Arial" panose="020B0604020202020204" pitchFamily="34" charset="0"/>
              </a:rPr>
              <a:t>A</a:t>
            </a:r>
            <a:r>
              <a:rPr lang="en-US" sz="1800" b="0" i="0" u="none" strike="noStrike" dirty="0">
                <a:solidFill>
                  <a:srgbClr val="000000"/>
                </a:solidFill>
                <a:effectLst/>
                <a:latin typeface="Arial" panose="020B0604020202020204" pitchFamily="34" charset="0"/>
              </a:rPr>
              <a:t>verage daily trading in the market  is enormous especially for Bitcoin</a:t>
            </a:r>
            <a:endParaRPr lang="en-US" sz="2000" b="0" i="0" u="none" strike="noStrike" dirty="0">
              <a:solidFill>
                <a:srgbClr val="000000"/>
              </a:solidFill>
              <a:effectLst/>
              <a:latin typeface="Arial" panose="020B0604020202020204" pitchFamily="34" charset="0"/>
            </a:endParaRPr>
          </a:p>
          <a:p>
            <a:pPr>
              <a:buFont typeface="Wingdings" panose="05000000000000000000" pitchFamily="2" charset="2"/>
              <a:buChar char="Ø"/>
            </a:pPr>
            <a:r>
              <a:rPr lang="en-US" sz="1800" dirty="0">
                <a:solidFill>
                  <a:srgbClr val="000000"/>
                </a:solidFill>
                <a:latin typeface="Arial" panose="020B0604020202020204" pitchFamily="34" charset="0"/>
              </a:rPr>
              <a:t>Bitcoin seems to have the highest Market capitalization which is why it is the focus in this project.</a:t>
            </a:r>
          </a:p>
          <a:p>
            <a:endParaRPr lang="en-US" sz="1800" dirty="0">
              <a:solidFill>
                <a:srgbClr val="000000"/>
              </a:solidFill>
              <a:latin typeface="Arial" panose="020B0604020202020204" pitchFamily="34" charset="0"/>
            </a:endParaRPr>
          </a:p>
          <a:p>
            <a:endParaRPr lang="en-US"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extBox 14">
            <a:extLst>
              <a:ext uri="{FF2B5EF4-FFF2-40B4-BE49-F238E27FC236}">
                <a16:creationId xmlns:a16="http://schemas.microsoft.com/office/drawing/2014/main" id="{DDF695A8-C01C-4FD4-BCF4-076340C3FA58}"/>
              </a:ext>
            </a:extLst>
          </p:cNvPr>
          <p:cNvSpPr txBox="1"/>
          <p:nvPr/>
        </p:nvSpPr>
        <p:spPr>
          <a:xfrm>
            <a:off x="5820666" y="1836207"/>
            <a:ext cx="6096000" cy="369332"/>
          </a:xfrm>
          <a:prstGeom prst="rect">
            <a:avLst/>
          </a:prstGeom>
          <a:noFill/>
        </p:spPr>
        <p:txBody>
          <a:bodyPr wrap="square">
            <a:spAutoFit/>
          </a:bodyPr>
          <a:lstStyle/>
          <a:p>
            <a:r>
              <a:rPr lang="en-US" sz="1800" dirty="0">
                <a:hlinkClick r:id="rId2"/>
              </a:rPr>
              <a:t>Top Ten Cryptocurrencies Chart - Bing</a:t>
            </a:r>
            <a:endParaRPr lang="en-US" sz="2800" dirty="0"/>
          </a:p>
        </p:txBody>
      </p:sp>
      <p:pic>
        <p:nvPicPr>
          <p:cNvPr id="8" name="Picture 7" descr="Graphical user interface&#10;&#10;Description automatically generated">
            <a:extLst>
              <a:ext uri="{FF2B5EF4-FFF2-40B4-BE49-F238E27FC236}">
                <a16:creationId xmlns:a16="http://schemas.microsoft.com/office/drawing/2014/main" id="{239C3ECD-F557-42FF-81DC-3250F82EE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3254" y="2205539"/>
            <a:ext cx="6167974" cy="4413538"/>
          </a:xfrm>
          <a:prstGeom prst="rect">
            <a:avLst/>
          </a:prstGeom>
        </p:spPr>
      </p:pic>
    </p:spTree>
    <p:extLst>
      <p:ext uri="{BB962C8B-B14F-4D97-AF65-F5344CB8AC3E}">
        <p14:creationId xmlns:p14="http://schemas.microsoft.com/office/powerpoint/2010/main" val="2023284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FD9E80-8ED4-45EB-9F47-E6473F77A6D0}"/>
              </a:ext>
            </a:extLst>
          </p:cNvPr>
          <p:cNvSpPr>
            <a:spLocks noGrp="1"/>
          </p:cNvSpPr>
          <p:nvPr>
            <p:ph type="title"/>
          </p:nvPr>
        </p:nvSpPr>
        <p:spPr>
          <a:xfrm>
            <a:off x="643467" y="321734"/>
            <a:ext cx="10905066" cy="1135737"/>
          </a:xfrm>
        </p:spPr>
        <p:txBody>
          <a:bodyPr>
            <a:normAutofit/>
          </a:bodyPr>
          <a:lstStyle/>
          <a:p>
            <a:r>
              <a:rPr lang="en-US" sz="3600" b="0" i="0" u="none" strike="noStrike">
                <a:effectLst/>
                <a:latin typeface="+mn-lt"/>
              </a:rPr>
              <a:t>Background</a:t>
            </a:r>
            <a:endParaRPr lang="en-US" sz="3600">
              <a:latin typeface="+mn-lt"/>
            </a:endParaRPr>
          </a:p>
        </p:txBody>
      </p:sp>
      <p:sp>
        <p:nvSpPr>
          <p:cNvPr id="3" name="Content Placeholder 2">
            <a:extLst>
              <a:ext uri="{FF2B5EF4-FFF2-40B4-BE49-F238E27FC236}">
                <a16:creationId xmlns:a16="http://schemas.microsoft.com/office/drawing/2014/main" id="{DB5421A7-5062-4BC7-9D53-A49A41BA27EC}"/>
              </a:ext>
            </a:extLst>
          </p:cNvPr>
          <p:cNvSpPr>
            <a:spLocks noGrp="1"/>
          </p:cNvSpPr>
          <p:nvPr>
            <p:ph idx="1"/>
          </p:nvPr>
        </p:nvSpPr>
        <p:spPr>
          <a:xfrm>
            <a:off x="643469" y="1782981"/>
            <a:ext cx="4008384" cy="4393982"/>
          </a:xfrm>
        </p:spPr>
        <p:txBody>
          <a:bodyPr>
            <a:normAutofit/>
          </a:bodyPr>
          <a:lstStyle/>
          <a:p>
            <a:pPr>
              <a:buFont typeface="Wingdings" panose="05000000000000000000" pitchFamily="2" charset="2"/>
              <a:buChar char="Ø"/>
            </a:pPr>
            <a:r>
              <a:rPr lang="en-US" sz="2000" dirty="0"/>
              <a:t>Cryptocurrencies Downfalls:</a:t>
            </a:r>
          </a:p>
          <a:p>
            <a:pPr lvl="1"/>
            <a:r>
              <a:rPr lang="en-US" sz="1600" dirty="0"/>
              <a:t>Price volatility.</a:t>
            </a:r>
          </a:p>
          <a:p>
            <a:pPr lvl="1"/>
            <a:r>
              <a:rPr lang="en-US" sz="1600" dirty="0"/>
              <a:t>Inability to predict the price.</a:t>
            </a:r>
          </a:p>
          <a:p>
            <a:pPr lvl="1"/>
            <a:r>
              <a:rPr lang="en-US" sz="1600" dirty="0"/>
              <a:t>Instability of the price trend.</a:t>
            </a:r>
          </a:p>
          <a:p>
            <a:pPr lvl="1"/>
            <a:r>
              <a:rPr lang="en-US" sz="1600" dirty="0"/>
              <a:t>Traders may lose money if not trade carefully</a:t>
            </a:r>
          </a:p>
          <a:p>
            <a:pPr lvl="1"/>
            <a:endParaRPr lang="en-US" sz="1600" dirty="0"/>
          </a:p>
          <a:p>
            <a:pPr lvl="1"/>
            <a:endParaRPr lang="en-US" sz="16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TextBox 18">
            <a:extLst>
              <a:ext uri="{FF2B5EF4-FFF2-40B4-BE49-F238E27FC236}">
                <a16:creationId xmlns:a16="http://schemas.microsoft.com/office/drawing/2014/main" id="{81A8B5E4-0FA9-4FFA-B940-649B293C9D51}"/>
              </a:ext>
            </a:extLst>
          </p:cNvPr>
          <p:cNvSpPr txBox="1"/>
          <p:nvPr/>
        </p:nvSpPr>
        <p:spPr>
          <a:xfrm>
            <a:off x="5471978" y="1544065"/>
            <a:ext cx="6096000" cy="369332"/>
          </a:xfrm>
          <a:prstGeom prst="rect">
            <a:avLst/>
          </a:prstGeom>
          <a:noFill/>
        </p:spPr>
        <p:txBody>
          <a:bodyPr wrap="square">
            <a:spAutoFit/>
          </a:bodyPr>
          <a:lstStyle/>
          <a:p>
            <a:r>
              <a:rPr lang="en-US" dirty="0">
                <a:hlinkClick r:id="rId2"/>
              </a:rPr>
              <a:t>price volatility bitcoin - Bing images</a:t>
            </a:r>
            <a:endParaRPr lang="en-US" dirty="0"/>
          </a:p>
        </p:txBody>
      </p:sp>
      <p:pic>
        <p:nvPicPr>
          <p:cNvPr id="6" name="Picture 5" descr="Chart, histogram&#10;&#10;Description automatically generated">
            <a:extLst>
              <a:ext uri="{FF2B5EF4-FFF2-40B4-BE49-F238E27FC236}">
                <a16:creationId xmlns:a16="http://schemas.microsoft.com/office/drawing/2014/main" id="{2FC613B6-BEA4-4AE7-A075-02B75CDD22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1978" y="1943669"/>
            <a:ext cx="5911639" cy="3370266"/>
          </a:xfrm>
          <a:prstGeom prst="rect">
            <a:avLst/>
          </a:prstGeom>
        </p:spPr>
      </p:pic>
    </p:spTree>
    <p:extLst>
      <p:ext uri="{BB962C8B-B14F-4D97-AF65-F5344CB8AC3E}">
        <p14:creationId xmlns:p14="http://schemas.microsoft.com/office/powerpoint/2010/main" val="1437093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FD9E80-8ED4-45EB-9F47-E6473F77A6D0}"/>
              </a:ext>
            </a:extLst>
          </p:cNvPr>
          <p:cNvSpPr>
            <a:spLocks noGrp="1"/>
          </p:cNvSpPr>
          <p:nvPr>
            <p:ph type="title"/>
          </p:nvPr>
        </p:nvSpPr>
        <p:spPr>
          <a:xfrm>
            <a:off x="643467" y="321734"/>
            <a:ext cx="10905066" cy="1135737"/>
          </a:xfrm>
        </p:spPr>
        <p:txBody>
          <a:bodyPr>
            <a:normAutofit/>
          </a:bodyPr>
          <a:lstStyle/>
          <a:p>
            <a:r>
              <a:rPr lang="en-US" sz="3600" dirty="0">
                <a:latin typeface="+mn-lt"/>
              </a:rPr>
              <a:t>Goals</a:t>
            </a:r>
          </a:p>
        </p:txBody>
      </p:sp>
      <p:sp>
        <p:nvSpPr>
          <p:cNvPr id="3" name="Content Placeholder 2">
            <a:extLst>
              <a:ext uri="{FF2B5EF4-FFF2-40B4-BE49-F238E27FC236}">
                <a16:creationId xmlns:a16="http://schemas.microsoft.com/office/drawing/2014/main" id="{DB5421A7-5062-4BC7-9D53-A49A41BA27EC}"/>
              </a:ext>
            </a:extLst>
          </p:cNvPr>
          <p:cNvSpPr>
            <a:spLocks noGrp="1"/>
          </p:cNvSpPr>
          <p:nvPr>
            <p:ph idx="1"/>
          </p:nvPr>
        </p:nvSpPr>
        <p:spPr>
          <a:xfrm>
            <a:off x="643469" y="1782981"/>
            <a:ext cx="4008384" cy="4393982"/>
          </a:xfrm>
        </p:spPr>
        <p:txBody>
          <a:bodyPr>
            <a:normAutofit/>
          </a:bodyPr>
          <a:lstStyle/>
          <a:p>
            <a:pPr>
              <a:buFont typeface="Wingdings" panose="05000000000000000000" pitchFamily="2" charset="2"/>
              <a:buChar char="Ø"/>
            </a:pPr>
            <a:r>
              <a:rPr lang="en-US" sz="1800" dirty="0">
                <a:solidFill>
                  <a:srgbClr val="000000"/>
                </a:solidFill>
                <a:latin typeface="Arial" panose="020B0604020202020204" pitchFamily="34" charset="0"/>
              </a:rPr>
              <a:t>U</a:t>
            </a:r>
            <a:r>
              <a:rPr lang="en-US" sz="1800" b="0" i="0" u="none" strike="noStrike" dirty="0">
                <a:solidFill>
                  <a:srgbClr val="000000"/>
                </a:solidFill>
                <a:effectLst/>
                <a:latin typeface="Arial" panose="020B0604020202020204" pitchFamily="34" charset="0"/>
              </a:rPr>
              <a:t>se a recurrent neural network-LSTM model to predict the price of Bitcoin over a period</a:t>
            </a:r>
            <a:endParaRPr lang="en-US" sz="1600" dirty="0">
              <a:solidFill>
                <a:srgbClr val="000000"/>
              </a:solidFill>
              <a:latin typeface="Arial" panose="020B0604020202020204" pitchFamily="34" charset="0"/>
            </a:endParaRPr>
          </a:p>
          <a:p>
            <a:pPr>
              <a:buFont typeface="Wingdings" panose="05000000000000000000" pitchFamily="2" charset="2"/>
              <a:buChar char="Ø"/>
            </a:pPr>
            <a:r>
              <a:rPr lang="en-US" sz="1800" dirty="0">
                <a:solidFill>
                  <a:srgbClr val="000000"/>
                </a:solidFill>
                <a:latin typeface="Arial" panose="020B0604020202020204" pitchFamily="34" charset="0"/>
              </a:rPr>
              <a:t>Build an LSTM and evaluate its performance on 60 mins and 30 mins simple moving average of an absolute change.</a:t>
            </a:r>
          </a:p>
          <a:p>
            <a:pPr>
              <a:buFont typeface="Wingdings" panose="05000000000000000000" pitchFamily="2" charset="2"/>
              <a:buChar char="Ø"/>
            </a:pPr>
            <a:r>
              <a:rPr lang="en-US" sz="1800" dirty="0">
                <a:solidFill>
                  <a:srgbClr val="000000"/>
                </a:solidFill>
                <a:latin typeface="Arial" panose="020B0604020202020204" pitchFamily="34" charset="0"/>
              </a:rPr>
              <a:t>Use the mean squared error and mean absolute error to evaluate its performance.</a:t>
            </a:r>
            <a:endParaRPr lang="en-US" sz="1800" dirty="0"/>
          </a:p>
          <a:p>
            <a:pPr lvl="1"/>
            <a:endParaRPr lang="en-US" sz="16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extBox 14">
            <a:extLst>
              <a:ext uri="{FF2B5EF4-FFF2-40B4-BE49-F238E27FC236}">
                <a16:creationId xmlns:a16="http://schemas.microsoft.com/office/drawing/2014/main" id="{A7FF4E0B-F272-4A9A-B8E3-2C506B758D0A}"/>
              </a:ext>
            </a:extLst>
          </p:cNvPr>
          <p:cNvSpPr txBox="1"/>
          <p:nvPr/>
        </p:nvSpPr>
        <p:spPr>
          <a:xfrm>
            <a:off x="5471978" y="1513844"/>
            <a:ext cx="6096000" cy="369332"/>
          </a:xfrm>
          <a:prstGeom prst="rect">
            <a:avLst/>
          </a:prstGeom>
          <a:noFill/>
        </p:spPr>
        <p:txBody>
          <a:bodyPr wrap="square">
            <a:spAutoFit/>
          </a:bodyPr>
          <a:lstStyle/>
          <a:p>
            <a:r>
              <a:rPr lang="en-US" dirty="0">
                <a:hlinkClick r:id="rId2"/>
              </a:rPr>
              <a:t>bitcoin better decisions - Bing images</a:t>
            </a:r>
            <a:endParaRPr lang="en-US" dirty="0"/>
          </a:p>
        </p:txBody>
      </p:sp>
      <p:pic>
        <p:nvPicPr>
          <p:cNvPr id="7" name="Picture 6" descr="A close-up of some money&#10;&#10;Description automatically generated with low confidence">
            <a:extLst>
              <a:ext uri="{FF2B5EF4-FFF2-40B4-BE49-F238E27FC236}">
                <a16:creationId xmlns:a16="http://schemas.microsoft.com/office/drawing/2014/main" id="{74B23DA4-CE15-4618-92FC-971C2762C6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1739" y="1824625"/>
            <a:ext cx="6347791" cy="4146872"/>
          </a:xfrm>
          <a:prstGeom prst="rect">
            <a:avLst/>
          </a:prstGeom>
        </p:spPr>
      </p:pic>
    </p:spTree>
    <p:extLst>
      <p:ext uri="{BB962C8B-B14F-4D97-AF65-F5344CB8AC3E}">
        <p14:creationId xmlns:p14="http://schemas.microsoft.com/office/powerpoint/2010/main" val="422170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FD9E80-8ED4-45EB-9F47-E6473F77A6D0}"/>
              </a:ext>
            </a:extLst>
          </p:cNvPr>
          <p:cNvSpPr>
            <a:spLocks noGrp="1"/>
          </p:cNvSpPr>
          <p:nvPr>
            <p:ph type="title"/>
          </p:nvPr>
        </p:nvSpPr>
        <p:spPr>
          <a:xfrm>
            <a:off x="643467" y="321734"/>
            <a:ext cx="10905066" cy="1135737"/>
          </a:xfrm>
        </p:spPr>
        <p:txBody>
          <a:bodyPr>
            <a:normAutofit/>
          </a:bodyPr>
          <a:lstStyle/>
          <a:p>
            <a:r>
              <a:rPr lang="en-US" sz="3600" dirty="0">
                <a:latin typeface="+mn-lt"/>
              </a:rPr>
              <a:t>DATASETS</a:t>
            </a:r>
          </a:p>
        </p:txBody>
      </p:sp>
      <p:sp>
        <p:nvSpPr>
          <p:cNvPr id="3" name="Content Placeholder 2">
            <a:extLst>
              <a:ext uri="{FF2B5EF4-FFF2-40B4-BE49-F238E27FC236}">
                <a16:creationId xmlns:a16="http://schemas.microsoft.com/office/drawing/2014/main" id="{DB5421A7-5062-4BC7-9D53-A49A41BA27EC}"/>
              </a:ext>
            </a:extLst>
          </p:cNvPr>
          <p:cNvSpPr>
            <a:spLocks noGrp="1"/>
          </p:cNvSpPr>
          <p:nvPr>
            <p:ph idx="1"/>
          </p:nvPr>
        </p:nvSpPr>
        <p:spPr>
          <a:xfrm>
            <a:off x="643469" y="1782981"/>
            <a:ext cx="4008384" cy="4393982"/>
          </a:xfrm>
        </p:spPr>
        <p:txBody>
          <a:bodyPr>
            <a:normAutofit/>
          </a:bodyPr>
          <a:lstStyle/>
          <a:p>
            <a:pPr marL="0" indent="0">
              <a:buNone/>
            </a:pPr>
            <a:endParaRPr lang="en-US" sz="1800" b="0" i="0" u="none" strike="noStrike" dirty="0">
              <a:solidFill>
                <a:srgbClr val="000000"/>
              </a:solidFill>
              <a:effectLst/>
              <a:latin typeface="Arial" panose="020B0604020202020204" pitchFamily="34" charset="0"/>
            </a:endParaRPr>
          </a:p>
          <a:p>
            <a:pPr>
              <a:buFont typeface="Wingdings" panose="05000000000000000000" pitchFamily="2" charset="2"/>
              <a:buChar char="Ø"/>
            </a:pPr>
            <a:r>
              <a:rPr lang="en-US" sz="1800" dirty="0">
                <a:solidFill>
                  <a:srgbClr val="000000"/>
                </a:solidFill>
                <a:latin typeface="Arial" panose="020B0604020202020204" pitchFamily="34" charset="0"/>
              </a:rPr>
              <a:t>Market data:</a:t>
            </a:r>
          </a:p>
          <a:p>
            <a:pPr lvl="1"/>
            <a:r>
              <a:rPr lang="en-US" sz="1400" dirty="0" err="1">
                <a:solidFill>
                  <a:srgbClr val="000000"/>
                </a:solidFill>
                <a:latin typeface="Arial" panose="020B0604020202020204" pitchFamily="34" charset="0"/>
                <a:hlinkClick r:id="rId2"/>
              </a:rPr>
              <a:t>kaggle</a:t>
            </a:r>
            <a:r>
              <a:rPr lang="en-US" sz="1400" dirty="0">
                <a:solidFill>
                  <a:srgbClr val="000000"/>
                </a:solidFill>
                <a:latin typeface="Arial" panose="020B0604020202020204" pitchFamily="34" charset="0"/>
              </a:rPr>
              <a:t> market data was used</a:t>
            </a:r>
          </a:p>
          <a:p>
            <a:pPr lvl="1"/>
            <a:r>
              <a:rPr lang="en-US" sz="1400" dirty="0">
                <a:solidFill>
                  <a:srgbClr val="000000"/>
                </a:solidFill>
                <a:latin typeface="Arial" panose="020B0604020202020204" pitchFamily="34" charset="0"/>
              </a:rPr>
              <a:t>Observations: </a:t>
            </a:r>
            <a:r>
              <a:rPr lang="en-US" sz="1400" b="0" i="0" u="none" strike="noStrike" dirty="0">
                <a:solidFill>
                  <a:srgbClr val="000000"/>
                </a:solidFill>
                <a:effectLst/>
                <a:latin typeface="Arial" panose="020B0604020202020204" pitchFamily="34" charset="0"/>
              </a:rPr>
              <a:t>2283519</a:t>
            </a:r>
            <a:r>
              <a:rPr lang="en-US" sz="1400" dirty="0">
                <a:solidFill>
                  <a:srgbClr val="000000"/>
                </a:solidFill>
                <a:latin typeface="Arial" panose="020B0604020202020204" pitchFamily="34" charset="0"/>
              </a:rPr>
              <a:t>, Features: 8</a:t>
            </a:r>
          </a:p>
          <a:p>
            <a:pPr lvl="1"/>
            <a:r>
              <a:rPr lang="en-US" sz="1400" dirty="0">
                <a:solidFill>
                  <a:srgbClr val="000000"/>
                </a:solidFill>
                <a:latin typeface="Arial" panose="020B0604020202020204" pitchFamily="34" charset="0"/>
              </a:rPr>
              <a:t>Has rows of 1-minute observations between 2015/10/08 and 2020/04/09  </a:t>
            </a:r>
            <a:r>
              <a:rPr lang="en-US" sz="1200" dirty="0">
                <a:solidFill>
                  <a:srgbClr val="000000"/>
                </a:solidFill>
                <a:latin typeface="Arial" panose="020B0604020202020204" pitchFamily="34" charset="0"/>
              </a:rPr>
              <a:t>.</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extBox 14">
            <a:extLst>
              <a:ext uri="{FF2B5EF4-FFF2-40B4-BE49-F238E27FC236}">
                <a16:creationId xmlns:a16="http://schemas.microsoft.com/office/drawing/2014/main" id="{A7FF4E0B-F272-4A9A-B8E3-2C506B758D0A}"/>
              </a:ext>
            </a:extLst>
          </p:cNvPr>
          <p:cNvSpPr txBox="1"/>
          <p:nvPr/>
        </p:nvSpPr>
        <p:spPr>
          <a:xfrm>
            <a:off x="5471978" y="1513844"/>
            <a:ext cx="6096000" cy="369332"/>
          </a:xfrm>
          <a:prstGeom prst="rect">
            <a:avLst/>
          </a:prstGeom>
          <a:noFill/>
        </p:spPr>
        <p:txBody>
          <a:bodyPr wrap="square">
            <a:spAutoFit/>
          </a:bodyPr>
          <a:lstStyle/>
          <a:p>
            <a:r>
              <a:rPr lang="en-US" dirty="0">
                <a:hlinkClick r:id="rId3"/>
              </a:rPr>
              <a:t>bitcoin better decisions - Bing images</a:t>
            </a:r>
            <a:endParaRPr lang="en-US" dirty="0"/>
          </a:p>
        </p:txBody>
      </p:sp>
      <p:pic>
        <p:nvPicPr>
          <p:cNvPr id="7" name="Picture 6" descr="A close-up of some money&#10;&#10;Description automatically generated with low confidence">
            <a:extLst>
              <a:ext uri="{FF2B5EF4-FFF2-40B4-BE49-F238E27FC236}">
                <a16:creationId xmlns:a16="http://schemas.microsoft.com/office/drawing/2014/main" id="{74B23DA4-CE15-4618-92FC-971C2762C6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1739" y="1824625"/>
            <a:ext cx="6347791" cy="4146872"/>
          </a:xfrm>
          <a:prstGeom prst="rect">
            <a:avLst/>
          </a:prstGeom>
        </p:spPr>
      </p:pic>
    </p:spTree>
    <p:extLst>
      <p:ext uri="{BB962C8B-B14F-4D97-AF65-F5344CB8AC3E}">
        <p14:creationId xmlns:p14="http://schemas.microsoft.com/office/powerpoint/2010/main" val="2612681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FD9E80-8ED4-45EB-9F47-E6473F77A6D0}"/>
              </a:ext>
            </a:extLst>
          </p:cNvPr>
          <p:cNvSpPr>
            <a:spLocks noGrp="1"/>
          </p:cNvSpPr>
          <p:nvPr>
            <p:ph type="title"/>
          </p:nvPr>
        </p:nvSpPr>
        <p:spPr>
          <a:xfrm>
            <a:off x="643467" y="321734"/>
            <a:ext cx="10905066" cy="1135737"/>
          </a:xfrm>
        </p:spPr>
        <p:txBody>
          <a:bodyPr>
            <a:normAutofit/>
          </a:bodyPr>
          <a:lstStyle/>
          <a:p>
            <a:r>
              <a:rPr lang="en-US" sz="3600" dirty="0">
                <a:latin typeface="+mn-lt"/>
              </a:rPr>
              <a:t>Data Cleaning</a:t>
            </a:r>
          </a:p>
        </p:txBody>
      </p:sp>
      <p:sp>
        <p:nvSpPr>
          <p:cNvPr id="3" name="Content Placeholder 2">
            <a:extLst>
              <a:ext uri="{FF2B5EF4-FFF2-40B4-BE49-F238E27FC236}">
                <a16:creationId xmlns:a16="http://schemas.microsoft.com/office/drawing/2014/main" id="{DB5421A7-5062-4BC7-9D53-A49A41BA27EC}"/>
              </a:ext>
            </a:extLst>
          </p:cNvPr>
          <p:cNvSpPr>
            <a:spLocks noGrp="1"/>
          </p:cNvSpPr>
          <p:nvPr>
            <p:ph idx="1"/>
          </p:nvPr>
        </p:nvSpPr>
        <p:spPr>
          <a:xfrm>
            <a:off x="643469" y="1782981"/>
            <a:ext cx="4008384" cy="4393982"/>
          </a:xfrm>
        </p:spPr>
        <p:txBody>
          <a:bodyPr>
            <a:normAutofit/>
          </a:bodyPr>
          <a:lstStyle/>
          <a:p>
            <a:pPr>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Missing values were dropped.</a:t>
            </a:r>
          </a:p>
          <a:p>
            <a:pPr>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Date column was converted to datetime</a:t>
            </a:r>
            <a:r>
              <a:rPr lang="en-US" sz="1800" dirty="0">
                <a:solidFill>
                  <a:srgbClr val="000000"/>
                </a:solidFill>
                <a:latin typeface="Arial" panose="020B0604020202020204" pitchFamily="34" charset="0"/>
              </a:rPr>
              <a:t>.</a:t>
            </a:r>
            <a:endParaRPr lang="en-US" sz="1800" b="0" i="0" u="none" strike="noStrike" dirty="0">
              <a:solidFill>
                <a:srgbClr val="000000"/>
              </a:solidFill>
              <a:effectLst/>
              <a:latin typeface="Arial" panose="020B0604020202020204" pitchFamily="34" charset="0"/>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82384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FD9E80-8ED4-45EB-9F47-E6473F77A6D0}"/>
              </a:ext>
            </a:extLst>
          </p:cNvPr>
          <p:cNvSpPr>
            <a:spLocks noGrp="1"/>
          </p:cNvSpPr>
          <p:nvPr>
            <p:ph type="title"/>
          </p:nvPr>
        </p:nvSpPr>
        <p:spPr>
          <a:xfrm>
            <a:off x="643467" y="321734"/>
            <a:ext cx="10905066" cy="1135737"/>
          </a:xfrm>
        </p:spPr>
        <p:txBody>
          <a:bodyPr>
            <a:normAutofit/>
          </a:bodyPr>
          <a:lstStyle/>
          <a:p>
            <a:r>
              <a:rPr lang="en-US" sz="3600" dirty="0">
                <a:latin typeface="+mn-lt"/>
              </a:rPr>
              <a:t>Exploratory Data Analysis</a:t>
            </a:r>
          </a:p>
        </p:txBody>
      </p:sp>
      <p:sp>
        <p:nvSpPr>
          <p:cNvPr id="3" name="Content Placeholder 2">
            <a:extLst>
              <a:ext uri="{FF2B5EF4-FFF2-40B4-BE49-F238E27FC236}">
                <a16:creationId xmlns:a16="http://schemas.microsoft.com/office/drawing/2014/main" id="{DB5421A7-5062-4BC7-9D53-A49A41BA27EC}"/>
              </a:ext>
            </a:extLst>
          </p:cNvPr>
          <p:cNvSpPr>
            <a:spLocks noGrp="1"/>
          </p:cNvSpPr>
          <p:nvPr>
            <p:ph idx="1"/>
          </p:nvPr>
        </p:nvSpPr>
        <p:spPr>
          <a:xfrm>
            <a:off x="643467" y="1779204"/>
            <a:ext cx="4008384" cy="4393982"/>
          </a:xfrm>
        </p:spPr>
        <p:txBody>
          <a:bodyPr>
            <a:normAutofit/>
          </a:bodyPr>
          <a:lstStyle/>
          <a:p>
            <a:pPr>
              <a:buFont typeface="Wingdings" panose="05000000000000000000" pitchFamily="2" charset="2"/>
              <a:buChar char="Ø"/>
            </a:pPr>
            <a:r>
              <a:rPr lang="en-US" sz="1800" dirty="0">
                <a:solidFill>
                  <a:srgbClr val="000000"/>
                </a:solidFill>
                <a:latin typeface="Arial" panose="020B0604020202020204" pitchFamily="34" charset="0"/>
                <a:cs typeface="Arial" panose="020B0604020202020204" pitchFamily="34" charset="0"/>
              </a:rPr>
              <a:t>Visualizing the price at the minute level.</a:t>
            </a:r>
          </a:p>
          <a:p>
            <a:pPr>
              <a:buFont typeface="Wingdings" panose="05000000000000000000" pitchFamily="2" charset="2"/>
              <a:buChar char="Ø"/>
            </a:pPr>
            <a:r>
              <a:rPr lang="en-US" sz="1800" dirty="0">
                <a:solidFill>
                  <a:srgbClr val="000000"/>
                </a:solidFill>
                <a:latin typeface="Arial" panose="020B0604020202020204" pitchFamily="34" charset="0"/>
                <a:cs typeface="Arial" panose="020B0604020202020204" pitchFamily="34" charset="0"/>
              </a:rPr>
              <a:t>Notice the intensity of the price volatility. </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050" name="Picture 2">
            <a:extLst>
              <a:ext uri="{FF2B5EF4-FFF2-40B4-BE49-F238E27FC236}">
                <a16:creationId xmlns:a16="http://schemas.microsoft.com/office/drawing/2014/main" id="{C93E5FB6-82AE-4A72-A2E6-1FF93BD39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3066" y="1637537"/>
            <a:ext cx="5943600" cy="4393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351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0" name="Rectangle 74">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FD9E80-8ED4-45EB-9F47-E6473F77A6D0}"/>
              </a:ext>
            </a:extLst>
          </p:cNvPr>
          <p:cNvSpPr>
            <a:spLocks noGrp="1"/>
          </p:cNvSpPr>
          <p:nvPr>
            <p:ph type="title"/>
          </p:nvPr>
        </p:nvSpPr>
        <p:spPr>
          <a:xfrm>
            <a:off x="1036684" y="1152145"/>
            <a:ext cx="3888999" cy="1065906"/>
          </a:xfrm>
        </p:spPr>
        <p:txBody>
          <a:bodyPr vert="horz" lIns="91440" tIns="45720" rIns="91440" bIns="45720" rtlCol="0" anchor="b">
            <a:normAutofit fontScale="90000"/>
          </a:bodyPr>
          <a:lstStyle/>
          <a:p>
            <a:r>
              <a:rPr lang="en-US" dirty="0"/>
              <a:t>Exploratory Data Analysis</a:t>
            </a:r>
          </a:p>
        </p:txBody>
      </p:sp>
      <p:sp>
        <p:nvSpPr>
          <p:cNvPr id="3" name="Content Placeholder 2">
            <a:extLst>
              <a:ext uri="{FF2B5EF4-FFF2-40B4-BE49-F238E27FC236}">
                <a16:creationId xmlns:a16="http://schemas.microsoft.com/office/drawing/2014/main" id="{DB5421A7-5062-4BC7-9D53-A49A41BA27EC}"/>
              </a:ext>
            </a:extLst>
          </p:cNvPr>
          <p:cNvSpPr>
            <a:spLocks noGrp="1"/>
          </p:cNvSpPr>
          <p:nvPr>
            <p:ph idx="1"/>
          </p:nvPr>
        </p:nvSpPr>
        <p:spPr>
          <a:xfrm>
            <a:off x="1036684" y="4462272"/>
            <a:ext cx="3953501" cy="1272831"/>
          </a:xfrm>
        </p:spPr>
        <p:txBody>
          <a:bodyPr vert="horz" lIns="91440" tIns="45720" rIns="91440" bIns="45720" rtlCol="0" anchor="t">
            <a:normAutofit/>
          </a:bodyPr>
          <a:lstStyle/>
          <a:p>
            <a:pPr>
              <a:buFont typeface="Wingdings" panose="05000000000000000000" pitchFamily="2" charset="2"/>
              <a:buChar char="Ø"/>
            </a:pPr>
            <a:r>
              <a:rPr lang="en-US" sz="2400" dirty="0"/>
              <a:t>Both graphs showing the Bollinger bands of Bitcoin.</a:t>
            </a:r>
          </a:p>
        </p:txBody>
      </p:sp>
      <p:sp>
        <p:nvSpPr>
          <p:cNvPr id="3081" name="Rectangle 76">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82" name="Group 78">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80"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4"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Rectangle 100">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a:extLst>
              <a:ext uri="{FF2B5EF4-FFF2-40B4-BE49-F238E27FC236}">
                <a16:creationId xmlns:a16="http://schemas.microsoft.com/office/drawing/2014/main" id="{14C65BE0-FE7F-497A-B4F4-E111F909B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7041" y="688638"/>
            <a:ext cx="59436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7C25853E-897B-4C4C-B770-652FA3807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2836" y="4203337"/>
            <a:ext cx="5370661" cy="2422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771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FD9E80-8ED4-45EB-9F47-E6473F77A6D0}"/>
              </a:ext>
            </a:extLst>
          </p:cNvPr>
          <p:cNvSpPr>
            <a:spLocks noGrp="1"/>
          </p:cNvSpPr>
          <p:nvPr>
            <p:ph type="title"/>
          </p:nvPr>
        </p:nvSpPr>
        <p:spPr>
          <a:xfrm>
            <a:off x="643467" y="321734"/>
            <a:ext cx="10905066" cy="1135737"/>
          </a:xfrm>
        </p:spPr>
        <p:txBody>
          <a:bodyPr>
            <a:normAutofit/>
          </a:bodyPr>
          <a:lstStyle/>
          <a:p>
            <a:r>
              <a:rPr lang="en-US" sz="3600" dirty="0">
                <a:latin typeface="+mn-lt"/>
              </a:rPr>
              <a:t>EXPLORATORY DATA ANALYSIS</a:t>
            </a:r>
          </a:p>
        </p:txBody>
      </p:sp>
      <p:sp>
        <p:nvSpPr>
          <p:cNvPr id="3" name="Content Placeholder 2">
            <a:extLst>
              <a:ext uri="{FF2B5EF4-FFF2-40B4-BE49-F238E27FC236}">
                <a16:creationId xmlns:a16="http://schemas.microsoft.com/office/drawing/2014/main" id="{DB5421A7-5062-4BC7-9D53-A49A41BA27EC}"/>
              </a:ext>
            </a:extLst>
          </p:cNvPr>
          <p:cNvSpPr>
            <a:spLocks noGrp="1"/>
          </p:cNvSpPr>
          <p:nvPr>
            <p:ph idx="1"/>
          </p:nvPr>
        </p:nvSpPr>
        <p:spPr>
          <a:xfrm>
            <a:off x="643467" y="1779204"/>
            <a:ext cx="4008384" cy="4393982"/>
          </a:xfrm>
        </p:spPr>
        <p:txBody>
          <a:bodyPr>
            <a:normAutofit/>
          </a:bodyPr>
          <a:lstStyle/>
          <a:p>
            <a:pPr>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From the Autocorrelation plot, about more than 50% of the data line shows a significant correlation with time.</a:t>
            </a:r>
            <a:endParaRPr lang="en-US" sz="1800" dirty="0">
              <a:solidFill>
                <a:srgbClr val="000000"/>
              </a:solidFill>
              <a:latin typeface="Arial" panose="020B06040202020202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4">
            <a:extLst>
              <a:ext uri="{FF2B5EF4-FFF2-40B4-BE49-F238E27FC236}">
                <a16:creationId xmlns:a16="http://schemas.microsoft.com/office/drawing/2014/main" id="{4A6088F0-DBDB-4AE2-987A-F8B4D4D69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8265" y="1779205"/>
            <a:ext cx="5978769" cy="4143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447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3902</TotalTime>
  <Words>618</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                CAPSTONE 3: BITCOIN PRICE PREDICTION  </vt:lpstr>
      <vt:lpstr>Background</vt:lpstr>
      <vt:lpstr>Background</vt:lpstr>
      <vt:lpstr>Goals</vt:lpstr>
      <vt:lpstr>DATASETS</vt:lpstr>
      <vt:lpstr>Data Cleaning</vt:lpstr>
      <vt:lpstr>Exploratory Data Analysis</vt:lpstr>
      <vt:lpstr>Exploratory Data Analysis</vt:lpstr>
      <vt:lpstr>EXPLORATORY DATA ANALYSIS</vt:lpstr>
      <vt:lpstr>EXPLORATORY DATA ANALYSIS</vt:lpstr>
      <vt:lpstr>EXPLORATORY DATA ANALYSIS</vt:lpstr>
      <vt:lpstr>Modeling</vt:lpstr>
      <vt:lpstr>Modeling</vt:lpstr>
      <vt:lpstr>Modeling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1: BITCOIN PRICE PREDICTION  </dc:title>
  <dc:creator>Akinkunle Akinola</dc:creator>
  <cp:lastModifiedBy>Akinkunle Akinola</cp:lastModifiedBy>
  <cp:revision>7</cp:revision>
  <dcterms:created xsi:type="dcterms:W3CDTF">2021-11-03T03:20:14Z</dcterms:created>
  <dcterms:modified xsi:type="dcterms:W3CDTF">2021-12-10T01:39:27Z</dcterms:modified>
</cp:coreProperties>
</file>