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3a1c94f12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3a1c94f1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3a1c94f1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3a1c94f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3a1c94f12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3a1c94f1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3a1c94f12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3a1c94f1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3a1c94f12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3a1c94f1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3a1c94f12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3a1c94f1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3a1c94f12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3a1c94f1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3a1c94f1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3a1c94f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3a1c94f12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3a1c94f1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3a1c94f12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3a1c94f1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3a1c94f12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3a1c94f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941400" y="640525"/>
            <a:ext cx="97266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900">
                <a:latin typeface="Arial"/>
                <a:ea typeface="Arial"/>
                <a:cs typeface="Arial"/>
                <a:sym typeface="Arial"/>
              </a:rPr>
              <a:t>Classification of Stability of Power Systems using deep learning models</a:t>
            </a:r>
            <a:endParaRPr sz="46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232700" y="4083882"/>
            <a:ext cx="91440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AASD 4016 Full Stack Data Science Systems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Prof. Vejey Gandyer 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t/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Group Members: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Jose Anicio Pereira Junior ID: 101506160</a:t>
            </a:r>
            <a:b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Himanshu Kakkar ID:101510716</a:t>
            </a:r>
            <a:b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Mansour Salari  ID: 101519350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t/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Aug 16, 2024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25"/>
            <a:ext cx="12192001" cy="66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9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8" cy="69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524850" y="63800"/>
            <a:ext cx="115248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 &amp; Issues encountered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65375" y="1122225"/>
            <a:ext cx="11684400" cy="57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315">
                <a:latin typeface="Arial"/>
                <a:ea typeface="Arial"/>
                <a:cs typeface="Arial"/>
                <a:sym typeface="Arial"/>
              </a:rPr>
              <a:t>1. Obtaining a Real Dataset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005">
                <a:latin typeface="Arial"/>
                <a:ea typeface="Arial"/>
                <a:cs typeface="Arial"/>
                <a:sym typeface="Arial"/>
              </a:rPr>
              <a:t>Challenges:</a:t>
            </a:r>
            <a:endParaRPr b="1" sz="1005">
              <a:latin typeface="Arial"/>
              <a:ea typeface="Arial"/>
              <a:cs typeface="Arial"/>
              <a:sym typeface="Arial"/>
            </a:endParaRPr>
          </a:p>
          <a:p>
            <a:pPr indent="-2924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5"/>
              <a:buFont typeface="Arial"/>
              <a:buChar char="●"/>
            </a:pPr>
            <a:r>
              <a:rPr b="1" lang="en-US" sz="1005">
                <a:latin typeface="Arial"/>
                <a:ea typeface="Arial"/>
                <a:cs typeface="Arial"/>
                <a:sym typeface="Arial"/>
              </a:rPr>
              <a:t>Data Availability</a:t>
            </a:r>
            <a:r>
              <a:rPr lang="en-US" sz="1005">
                <a:latin typeface="Arial"/>
                <a:ea typeface="Arial"/>
                <a:cs typeface="Arial"/>
                <a:sym typeface="Arial"/>
              </a:rPr>
              <a:t>: Securing a dataset that is representative of real-world scenarios can be difficult. </a:t>
            </a:r>
            <a:endParaRPr sz="1005">
              <a:latin typeface="Arial"/>
              <a:ea typeface="Arial"/>
              <a:cs typeface="Arial"/>
              <a:sym typeface="Arial"/>
            </a:endParaRPr>
          </a:p>
          <a:p>
            <a:pPr indent="-29241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5"/>
              <a:buFont typeface="Arial"/>
              <a:buChar char="●"/>
            </a:pPr>
            <a:r>
              <a:rPr b="1" lang="en-US" sz="1005">
                <a:latin typeface="Arial"/>
                <a:ea typeface="Arial"/>
                <a:cs typeface="Arial"/>
                <a:sym typeface="Arial"/>
              </a:rPr>
              <a:t>Data Privacy</a:t>
            </a:r>
            <a:r>
              <a:rPr lang="en-US" sz="1005">
                <a:latin typeface="Arial"/>
                <a:ea typeface="Arial"/>
                <a:cs typeface="Arial"/>
                <a:sym typeface="Arial"/>
              </a:rPr>
              <a:t>: For domains involving personal or sensitive information, there are legal and ethical considerations, including compliance with regulations like GDPR or HIPAA.</a:t>
            </a:r>
            <a:endParaRPr sz="10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US" sz="1005">
                <a:latin typeface="Arial"/>
                <a:ea typeface="Arial"/>
                <a:cs typeface="Arial"/>
                <a:sym typeface="Arial"/>
              </a:rPr>
              <a:t>Implications:</a:t>
            </a:r>
            <a:endParaRPr b="1" sz="1005">
              <a:latin typeface="Arial"/>
              <a:ea typeface="Arial"/>
              <a:cs typeface="Arial"/>
              <a:sym typeface="Arial"/>
            </a:endParaRPr>
          </a:p>
          <a:p>
            <a:pPr indent="-2924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5"/>
              <a:buChar char="●"/>
            </a:pPr>
            <a:r>
              <a:rPr b="1" lang="en-US" sz="1005">
                <a:latin typeface="Arial"/>
                <a:ea typeface="Arial"/>
                <a:cs typeface="Arial"/>
                <a:sym typeface="Arial"/>
              </a:rPr>
              <a:t>Model Performance</a:t>
            </a:r>
            <a:r>
              <a:rPr lang="en-US" sz="1005">
                <a:latin typeface="Arial"/>
                <a:ea typeface="Arial"/>
                <a:cs typeface="Arial"/>
                <a:sym typeface="Arial"/>
              </a:rPr>
              <a:t>: Poor quality or insufficient data can lead to models that are overfitted or underfitted, affecting their accuracy and reliability.</a:t>
            </a:r>
            <a:endParaRPr sz="1005">
              <a:latin typeface="Arial"/>
              <a:ea typeface="Arial"/>
              <a:cs typeface="Arial"/>
              <a:sym typeface="Arial"/>
            </a:endParaRPr>
          </a:p>
          <a:p>
            <a:pPr indent="-2924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5"/>
              <a:buChar char="●"/>
            </a:pPr>
            <a:r>
              <a:rPr b="1" lang="en-US" sz="1005">
                <a:latin typeface="Arial"/>
                <a:ea typeface="Arial"/>
                <a:cs typeface="Arial"/>
                <a:sym typeface="Arial"/>
              </a:rPr>
              <a:t>Cost and Time</a:t>
            </a:r>
            <a:r>
              <a:rPr lang="en-US" sz="1005">
                <a:latin typeface="Arial"/>
                <a:ea typeface="Arial"/>
                <a:cs typeface="Arial"/>
                <a:sym typeface="Arial"/>
              </a:rPr>
              <a:t>: Gathering and cleaning high-quality data can be time-consuming and expensive, impacting the overall project timeline.</a:t>
            </a:r>
            <a:endParaRPr sz="10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-US" sz="1315">
                <a:latin typeface="Arial"/>
                <a:ea typeface="Arial"/>
                <a:cs typeface="Arial"/>
                <a:sym typeface="Arial"/>
              </a:rPr>
              <a:t>2. Getting Real Results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US" sz="1081">
                <a:latin typeface="Arial"/>
                <a:ea typeface="Arial"/>
                <a:cs typeface="Arial"/>
                <a:sym typeface="Arial"/>
              </a:rPr>
              <a:t>Challenges:</a:t>
            </a:r>
            <a:endParaRPr b="1" sz="1081">
              <a:latin typeface="Arial"/>
              <a:ea typeface="Arial"/>
              <a:cs typeface="Arial"/>
              <a:sym typeface="Arial"/>
            </a:endParaRPr>
          </a:p>
          <a:p>
            <a:pPr indent="-29724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81"/>
              <a:buChar char="●"/>
            </a:pPr>
            <a:r>
              <a:rPr b="1" lang="en-US" sz="1081">
                <a:latin typeface="Arial"/>
                <a:ea typeface="Arial"/>
                <a:cs typeface="Arial"/>
                <a:sym typeface="Arial"/>
              </a:rPr>
              <a:t>Benchmarking</a:t>
            </a:r>
            <a:r>
              <a:rPr lang="en-US" sz="1081">
                <a:latin typeface="Arial"/>
                <a:ea typeface="Arial"/>
                <a:cs typeface="Arial"/>
                <a:sym typeface="Arial"/>
              </a:rPr>
              <a:t>: Evaluating the model’s performance against real-world benchmarks can be difficult. Synthetic or simulated data may not perfectly replicate real-world conditions, leading to discrepancies between training and actual performance.</a:t>
            </a:r>
            <a:endParaRPr sz="1081">
              <a:latin typeface="Arial"/>
              <a:ea typeface="Arial"/>
              <a:cs typeface="Arial"/>
              <a:sym typeface="Arial"/>
            </a:endParaRPr>
          </a:p>
          <a:p>
            <a:pPr indent="-2972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1"/>
              <a:buChar char="●"/>
            </a:pPr>
            <a:r>
              <a:rPr b="1" lang="en-US" sz="1081">
                <a:latin typeface="Arial"/>
                <a:ea typeface="Arial"/>
                <a:cs typeface="Arial"/>
                <a:sym typeface="Arial"/>
              </a:rPr>
              <a:t>Deployment Context</a:t>
            </a:r>
            <a:r>
              <a:rPr lang="en-US" sz="1081">
                <a:latin typeface="Arial"/>
                <a:ea typeface="Arial"/>
                <a:cs typeface="Arial"/>
                <a:sym typeface="Arial"/>
              </a:rPr>
              <a:t>: The model’s performance in a development or testing environment may not reflect its performance in a production setting due to differences in data distribution or environmental factors.</a:t>
            </a:r>
            <a:endParaRPr sz="10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US" sz="1081">
                <a:latin typeface="Arial"/>
                <a:ea typeface="Arial"/>
                <a:cs typeface="Arial"/>
                <a:sym typeface="Arial"/>
              </a:rPr>
              <a:t>Implications:</a:t>
            </a:r>
            <a:endParaRPr b="1" sz="1081">
              <a:latin typeface="Arial"/>
              <a:ea typeface="Arial"/>
              <a:cs typeface="Arial"/>
              <a:sym typeface="Arial"/>
            </a:endParaRPr>
          </a:p>
          <a:p>
            <a:pPr indent="-29724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81"/>
              <a:buChar char="●"/>
            </a:pPr>
            <a:r>
              <a:rPr b="1" lang="en-US" sz="1081">
                <a:latin typeface="Arial"/>
                <a:ea typeface="Arial"/>
                <a:cs typeface="Arial"/>
                <a:sym typeface="Arial"/>
              </a:rPr>
              <a:t>Validation Issues</a:t>
            </a:r>
            <a:r>
              <a:rPr lang="en-US" sz="1081">
                <a:latin typeface="Arial"/>
                <a:ea typeface="Arial"/>
                <a:cs typeface="Arial"/>
                <a:sym typeface="Arial"/>
              </a:rPr>
              <a:t>: Real-world validation is crucial to ensure that the model performs well in practical scenarios, but achieving this can be challenging and resource-intensive.</a:t>
            </a:r>
            <a:endParaRPr sz="1081">
              <a:latin typeface="Arial"/>
              <a:ea typeface="Arial"/>
              <a:cs typeface="Arial"/>
              <a:sym typeface="Arial"/>
            </a:endParaRPr>
          </a:p>
          <a:p>
            <a:pPr indent="-2972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1"/>
              <a:buChar char="●"/>
            </a:pPr>
            <a:r>
              <a:rPr b="1" lang="en-US" sz="1081">
                <a:latin typeface="Arial"/>
                <a:ea typeface="Arial"/>
                <a:cs typeface="Arial"/>
                <a:sym typeface="Arial"/>
              </a:rPr>
              <a:t>User Feedback</a:t>
            </a:r>
            <a:r>
              <a:rPr lang="en-US" sz="1081">
                <a:latin typeface="Arial"/>
                <a:ea typeface="Arial"/>
                <a:cs typeface="Arial"/>
                <a:sym typeface="Arial"/>
              </a:rPr>
              <a:t>: Gathering and interpreting user feedback on model performance can be complex, particularly if the results are subjective or influenced by external factors.</a:t>
            </a:r>
            <a:endParaRPr sz="10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-US" sz="1315">
                <a:latin typeface="Arial"/>
                <a:ea typeface="Arial"/>
                <a:cs typeface="Arial"/>
                <a:sym typeface="Arial"/>
              </a:rPr>
              <a:t>3. Modeling Difficulties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US" sz="1071">
                <a:latin typeface="Arial"/>
                <a:ea typeface="Arial"/>
                <a:cs typeface="Arial"/>
                <a:sym typeface="Arial"/>
              </a:rPr>
              <a:t>Challenges:</a:t>
            </a:r>
            <a:endParaRPr b="1" sz="1071">
              <a:latin typeface="Arial"/>
              <a:ea typeface="Arial"/>
              <a:cs typeface="Arial"/>
              <a:sym typeface="Arial"/>
            </a:endParaRPr>
          </a:p>
          <a:p>
            <a:pPr indent="-29664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72"/>
              <a:buChar char="●"/>
            </a:pPr>
            <a:r>
              <a:rPr b="1" lang="en-US" sz="1071">
                <a:latin typeface="Arial"/>
                <a:ea typeface="Arial"/>
                <a:cs typeface="Arial"/>
                <a:sym typeface="Arial"/>
              </a:rPr>
              <a:t>Algorithm Selection</a:t>
            </a:r>
            <a:r>
              <a:rPr lang="en-US" sz="1071">
                <a:latin typeface="Arial"/>
                <a:ea typeface="Arial"/>
                <a:cs typeface="Arial"/>
                <a:sym typeface="Arial"/>
              </a:rPr>
              <a:t>: Choosing the right machine learning algorithm and tuning its parameters can be challenging. Different algorithms have different strengths and weaknesses depending on the nature of the data and the problem.</a:t>
            </a:r>
            <a:endParaRPr sz="70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0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475725" y="89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Deployment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292875" y="1223702"/>
            <a:ext cx="11061000" cy="49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1. Converting Jupyter Notebook to Script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Objective: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Transform your notebook-based code into a Python script suitable for production.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Steps: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Extract Code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 Copy the core logic from your Jupyter Notebook, including data preprocessing, model training, and evaluation.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Modularize Code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 Refactor the notebook code into functions or classes for better organization.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Handle File Paths and Parameters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 Ensure paths and parameters are configurable, possibly via command-line arguments or configuration files.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25" y="3471050"/>
            <a:ext cx="10705849" cy="35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292875" y="339275"/>
            <a:ext cx="10944900" cy="604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2. Developing the Web Application with Streamlit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Objective: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Create a user-friendly web interface for your model using Streamlit.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662" y="1576699"/>
            <a:ext cx="9221323" cy="45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Significance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Past projects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Methodology – ML Canvas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 Benchmarking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 Deployment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640850" y="339275"/>
            <a:ext cx="10713000" cy="58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Deploying to Azure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Objective: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Deploy your Dockerized application to Azure for public access.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Steps: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Set Up Azure Resources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Create an Azure Container Registry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Store your Docker images.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Create an Azure App Service or Azure Kubernetes Service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Host your containerized application.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50" y="2543125"/>
            <a:ext cx="10990199" cy="44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Demo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4" y="1690700"/>
            <a:ext cx="6321549" cy="405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8374" y="2162063"/>
            <a:ext cx="5098827" cy="349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Develop a RNN model to classify the transient stability of power systems after fault conditions.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Traditional methods for stability assessment are slow and unsuitable for real-time applications.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Need: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There is a need for a fast and accurate model that can predict system stability immediately following fault clearance.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Approach: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Utilize RNNs to analyze time-series data, focusing on multiple time frames after the fault to detect instability quickly.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this problem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82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Critical Impact: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Power system instability can lead to widespread blackouts and significant damage to equipment.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Real-Time Needs: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Operators require rapid and accurate tools for stability assessment to ensure the reliability of the power grid.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Limitations of Existing Methods: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Traditional stability assessment methods are often too complex and time-consuming for real-time use.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Advancement Potential: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A RNN-based approach offers the potential for faster and more accurate stability detection, enhancing the security and efficiency of power systems.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Past Available Projects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Focus: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Traditional methods (SVM, Decision Trees, simple neural networks) for power system stability classification.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Examples: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SVM on IEEE bus systems, Decision Tree-based stability analysis.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Similar Projects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Focus: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Deep learning models like CNNs and RNNs for stability prediction using time-series data.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Examples: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CNNs for real-time stability assessment, LSTM-CNN hybrids for enhanced prediction.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Drawbacks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Complexity: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High model complexity can hinder interpretability and real-time deployment.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Computational Demands: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Significant resources needed, limiting practicality.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Data Dependency: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Model performance is heavily reliant on data quality and quantity.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Latency: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Some models may not meet real-time requirements, causing delays.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Overfitting Risk: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Complex models may overfit, leading to poor generalization.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0" y="-150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ML Canvas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00" y="806825"/>
            <a:ext cx="11620500" cy="61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Benchmarking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Time-Domain Simulation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r>
              <a:rPr lang="en-US" sz="2200">
                <a:latin typeface="Arial"/>
                <a:ea typeface="Arial"/>
                <a:cs typeface="Arial"/>
                <a:sym typeface="Arial"/>
              </a:rPr>
              <a:t>Traditional method using detailed physical simulations for stability assessment.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Support Vector Machines (SVM)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r>
              <a:rPr lang="en-US" sz="2200">
                <a:latin typeface="Arial"/>
                <a:ea typeface="Arial"/>
                <a:cs typeface="Arial"/>
                <a:sym typeface="Arial"/>
              </a:rPr>
              <a:t>A popular AI-based approach for classification tasks in power systems.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FRecurrent Neural Networks (RNN)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r>
              <a:rPr lang="en-US" sz="2200">
                <a:latin typeface="Arial"/>
                <a:ea typeface="Arial"/>
                <a:cs typeface="Arial"/>
                <a:sym typeface="Arial"/>
              </a:rPr>
              <a:t>AI model that captures temporal dependencies, often used for time-series data.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5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