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11.png" ContentType="image/png"/>
  <Override PartName="/ppt/media/image3.jpeg" ContentType="image/jpeg"/>
  <Override PartName="/ppt/media/image4.jpeg" ContentType="image/jpeg"/>
  <Override PartName="/ppt/media/image5.jpeg" ContentType="image/jpe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504000" y="2232000"/>
            <a:ext cx="9070920" cy="20944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4525920"/>
            <a:ext cx="907092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4525920"/>
            <a:ext cx="4426560" cy="20944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32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504000" y="2232000"/>
            <a:ext cx="2920680" cy="20944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200" y="2232000"/>
            <a:ext cx="2920680" cy="20944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8040" y="2232000"/>
            <a:ext cx="2920680" cy="20944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4525920"/>
            <a:ext cx="2920680" cy="20944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200" y="4525920"/>
            <a:ext cx="2920680" cy="20944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8040" y="4525920"/>
            <a:ext cx="292068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504000" y="2232000"/>
            <a:ext cx="9070920" cy="4391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504000" y="2232000"/>
            <a:ext cx="9070920" cy="4391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504000" y="2232000"/>
            <a:ext cx="4426560" cy="4391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152320" y="2232000"/>
            <a:ext cx="4426560" cy="4391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969840"/>
            <a:ext cx="9070920" cy="4847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320" y="2232000"/>
            <a:ext cx="4426560" cy="4391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50400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504000" y="2232000"/>
            <a:ext cx="9070920" cy="4391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504000" y="2232000"/>
            <a:ext cx="4426560" cy="4391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15232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04000" y="4525920"/>
            <a:ext cx="907092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504000" y="2232000"/>
            <a:ext cx="9070920" cy="209448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04000" y="4525920"/>
            <a:ext cx="907092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4000" y="4525920"/>
            <a:ext cx="4426560" cy="209448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15232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504000" y="2232000"/>
            <a:ext cx="2920680" cy="209448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71200" y="2232000"/>
            <a:ext cx="2920680" cy="20944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638040" y="2232000"/>
            <a:ext cx="2920680" cy="209448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4000" y="4525920"/>
            <a:ext cx="2920680" cy="209448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71200" y="4525920"/>
            <a:ext cx="2920680" cy="209448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638040" y="4525920"/>
            <a:ext cx="292068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80" name="PlaceHolder 2"/>
          <p:cNvSpPr>
            <a:spLocks noGrp="1"/>
          </p:cNvSpPr>
          <p:nvPr>
            <p:ph type="subTitle"/>
          </p:nvPr>
        </p:nvSpPr>
        <p:spPr>
          <a:xfrm>
            <a:off x="504000" y="2232000"/>
            <a:ext cx="9070920" cy="4391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82" name="PlaceHolder 2"/>
          <p:cNvSpPr>
            <a:spLocks noGrp="1"/>
          </p:cNvSpPr>
          <p:nvPr>
            <p:ph type="body"/>
          </p:nvPr>
        </p:nvSpPr>
        <p:spPr>
          <a:xfrm>
            <a:off x="504000" y="2232000"/>
            <a:ext cx="9070920" cy="4391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84" name="PlaceHolder 2"/>
          <p:cNvSpPr>
            <a:spLocks noGrp="1"/>
          </p:cNvSpPr>
          <p:nvPr>
            <p:ph type="body"/>
          </p:nvPr>
        </p:nvSpPr>
        <p:spPr>
          <a:xfrm>
            <a:off x="504000" y="2232000"/>
            <a:ext cx="4426560" cy="439128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5152320" y="2232000"/>
            <a:ext cx="4426560" cy="4391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504000" y="2232000"/>
            <a:ext cx="9070920" cy="4391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969840"/>
            <a:ext cx="9070920" cy="4847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89"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5152320" y="2232000"/>
            <a:ext cx="4426560" cy="439128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50400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93" name="PlaceHolder 2"/>
          <p:cNvSpPr>
            <a:spLocks noGrp="1"/>
          </p:cNvSpPr>
          <p:nvPr>
            <p:ph type="body"/>
          </p:nvPr>
        </p:nvSpPr>
        <p:spPr>
          <a:xfrm>
            <a:off x="504000" y="2232000"/>
            <a:ext cx="4426560" cy="439128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515232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504000" y="4525920"/>
            <a:ext cx="907092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504000" y="2232000"/>
            <a:ext cx="9070920" cy="20944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04000" y="4525920"/>
            <a:ext cx="907092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04"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504000" y="4525920"/>
            <a:ext cx="4426560" cy="209448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515232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504000" y="2232000"/>
            <a:ext cx="2920680" cy="209448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571200" y="2232000"/>
            <a:ext cx="2920680" cy="209448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638040" y="2232000"/>
            <a:ext cx="2920680" cy="209448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504000" y="4525920"/>
            <a:ext cx="2920680" cy="209448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3571200" y="4525920"/>
            <a:ext cx="2920680" cy="209448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6638040" y="4525920"/>
            <a:ext cx="292068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19" name="PlaceHolder 2"/>
          <p:cNvSpPr>
            <a:spLocks noGrp="1"/>
          </p:cNvSpPr>
          <p:nvPr>
            <p:ph type="subTitle"/>
          </p:nvPr>
        </p:nvSpPr>
        <p:spPr>
          <a:xfrm>
            <a:off x="504000" y="2232000"/>
            <a:ext cx="9070920" cy="4391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504000" y="2232000"/>
            <a:ext cx="9070920" cy="4391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504000" y="2232000"/>
            <a:ext cx="4426560" cy="4391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320" y="2232000"/>
            <a:ext cx="4426560" cy="4391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23" name="PlaceHolder 2"/>
          <p:cNvSpPr>
            <a:spLocks noGrp="1"/>
          </p:cNvSpPr>
          <p:nvPr>
            <p:ph type="body"/>
          </p:nvPr>
        </p:nvSpPr>
        <p:spPr>
          <a:xfrm>
            <a:off x="504000" y="2232000"/>
            <a:ext cx="4426560" cy="439128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5152320" y="2232000"/>
            <a:ext cx="4426560" cy="4391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504000" y="969840"/>
            <a:ext cx="9070920" cy="4847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28"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5152320" y="2232000"/>
            <a:ext cx="4426560" cy="4391280"/>
          </a:xfrm>
          <a:prstGeom prst="rect">
            <a:avLst/>
          </a:prstGeom>
        </p:spPr>
        <p:txBody>
          <a:bodyPr lIns="0" rIns="0" tIns="0" bIns="0">
            <a:normAutofit/>
          </a:bodyPr>
          <a:p>
            <a:endParaRPr b="0" lang="en-IN" sz="3200" spc="-1" strike="noStrike">
              <a:latin typeface="Arial"/>
            </a:endParaRPr>
          </a:p>
        </p:txBody>
      </p:sp>
      <p:sp>
        <p:nvSpPr>
          <p:cNvPr id="130" name="PlaceHolder 4"/>
          <p:cNvSpPr>
            <a:spLocks noGrp="1"/>
          </p:cNvSpPr>
          <p:nvPr>
            <p:ph type="body"/>
          </p:nvPr>
        </p:nvSpPr>
        <p:spPr>
          <a:xfrm>
            <a:off x="50400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32" name="PlaceHolder 2"/>
          <p:cNvSpPr>
            <a:spLocks noGrp="1"/>
          </p:cNvSpPr>
          <p:nvPr>
            <p:ph type="body"/>
          </p:nvPr>
        </p:nvSpPr>
        <p:spPr>
          <a:xfrm>
            <a:off x="504000" y="2232000"/>
            <a:ext cx="4426560" cy="4391280"/>
          </a:xfrm>
          <a:prstGeom prst="rect">
            <a:avLst/>
          </a:prstGeom>
        </p:spPr>
        <p:txBody>
          <a:bodyPr lIns="0" rIns="0" tIns="0" bIns="0">
            <a:normAutofit/>
          </a:bodyPr>
          <a:p>
            <a:endParaRPr b="0" lang="en-IN" sz="3200" spc="-1" strike="noStrike">
              <a:latin typeface="Arial"/>
            </a:endParaRPr>
          </a:p>
        </p:txBody>
      </p:sp>
      <p:sp>
        <p:nvSpPr>
          <p:cNvPr id="133"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134" name="PlaceHolder 4"/>
          <p:cNvSpPr>
            <a:spLocks noGrp="1"/>
          </p:cNvSpPr>
          <p:nvPr>
            <p:ph type="body"/>
          </p:nvPr>
        </p:nvSpPr>
        <p:spPr>
          <a:xfrm>
            <a:off x="515232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36"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137"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138" name="PlaceHolder 4"/>
          <p:cNvSpPr>
            <a:spLocks noGrp="1"/>
          </p:cNvSpPr>
          <p:nvPr>
            <p:ph type="body"/>
          </p:nvPr>
        </p:nvSpPr>
        <p:spPr>
          <a:xfrm>
            <a:off x="504000" y="4525920"/>
            <a:ext cx="907092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40" name="PlaceHolder 2"/>
          <p:cNvSpPr>
            <a:spLocks noGrp="1"/>
          </p:cNvSpPr>
          <p:nvPr>
            <p:ph type="body"/>
          </p:nvPr>
        </p:nvSpPr>
        <p:spPr>
          <a:xfrm>
            <a:off x="504000" y="2232000"/>
            <a:ext cx="9070920" cy="2094480"/>
          </a:xfrm>
          <a:prstGeom prst="rect">
            <a:avLst/>
          </a:prstGeom>
        </p:spPr>
        <p:txBody>
          <a:bodyPr lIns="0" rIns="0" tIns="0" bIns="0">
            <a:normAutofit/>
          </a:bodyPr>
          <a:p>
            <a:endParaRPr b="0" lang="en-IN" sz="3200" spc="-1" strike="noStrike">
              <a:latin typeface="Arial"/>
            </a:endParaRPr>
          </a:p>
        </p:txBody>
      </p:sp>
      <p:sp>
        <p:nvSpPr>
          <p:cNvPr id="141" name="PlaceHolder 3"/>
          <p:cNvSpPr>
            <a:spLocks noGrp="1"/>
          </p:cNvSpPr>
          <p:nvPr>
            <p:ph type="body"/>
          </p:nvPr>
        </p:nvSpPr>
        <p:spPr>
          <a:xfrm>
            <a:off x="504000" y="4525920"/>
            <a:ext cx="907092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43"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145" name="PlaceHolder 4"/>
          <p:cNvSpPr>
            <a:spLocks noGrp="1"/>
          </p:cNvSpPr>
          <p:nvPr>
            <p:ph type="body"/>
          </p:nvPr>
        </p:nvSpPr>
        <p:spPr>
          <a:xfrm>
            <a:off x="504000" y="4525920"/>
            <a:ext cx="4426560" cy="2094480"/>
          </a:xfrm>
          <a:prstGeom prst="rect">
            <a:avLst/>
          </a:prstGeom>
        </p:spPr>
        <p:txBody>
          <a:bodyPr lIns="0" rIns="0" tIns="0" bIns="0">
            <a:normAutofit/>
          </a:bodyPr>
          <a:p>
            <a:endParaRPr b="0" lang="en-IN" sz="3200" spc="-1" strike="noStrike">
              <a:latin typeface="Arial"/>
            </a:endParaRPr>
          </a:p>
        </p:txBody>
      </p:sp>
      <p:sp>
        <p:nvSpPr>
          <p:cNvPr id="146" name="PlaceHolder 5"/>
          <p:cNvSpPr>
            <a:spLocks noGrp="1"/>
          </p:cNvSpPr>
          <p:nvPr>
            <p:ph type="body"/>
          </p:nvPr>
        </p:nvSpPr>
        <p:spPr>
          <a:xfrm>
            <a:off x="515232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48" name="PlaceHolder 2"/>
          <p:cNvSpPr>
            <a:spLocks noGrp="1"/>
          </p:cNvSpPr>
          <p:nvPr>
            <p:ph type="body"/>
          </p:nvPr>
        </p:nvSpPr>
        <p:spPr>
          <a:xfrm>
            <a:off x="504000" y="2232000"/>
            <a:ext cx="2920680" cy="209448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3571200" y="2232000"/>
            <a:ext cx="2920680" cy="2094480"/>
          </a:xfrm>
          <a:prstGeom prst="rect">
            <a:avLst/>
          </a:prstGeom>
        </p:spPr>
        <p:txBody>
          <a:bodyPr lIns="0" rIns="0" tIns="0" bIns="0">
            <a:normAutofit/>
          </a:bodyPr>
          <a:p>
            <a:endParaRPr b="0" lang="en-IN" sz="3200" spc="-1" strike="noStrike">
              <a:latin typeface="Arial"/>
            </a:endParaRPr>
          </a:p>
        </p:txBody>
      </p:sp>
      <p:sp>
        <p:nvSpPr>
          <p:cNvPr id="150" name="PlaceHolder 4"/>
          <p:cNvSpPr>
            <a:spLocks noGrp="1"/>
          </p:cNvSpPr>
          <p:nvPr>
            <p:ph type="body"/>
          </p:nvPr>
        </p:nvSpPr>
        <p:spPr>
          <a:xfrm>
            <a:off x="6638040" y="2232000"/>
            <a:ext cx="2920680" cy="2094480"/>
          </a:xfrm>
          <a:prstGeom prst="rect">
            <a:avLst/>
          </a:prstGeom>
        </p:spPr>
        <p:txBody>
          <a:bodyPr lIns="0" rIns="0" tIns="0" bIns="0">
            <a:normAutofit/>
          </a:bodyPr>
          <a:p>
            <a:endParaRPr b="0" lang="en-IN" sz="3200" spc="-1" strike="noStrike">
              <a:latin typeface="Arial"/>
            </a:endParaRPr>
          </a:p>
        </p:txBody>
      </p:sp>
      <p:sp>
        <p:nvSpPr>
          <p:cNvPr id="151" name="PlaceHolder 5"/>
          <p:cNvSpPr>
            <a:spLocks noGrp="1"/>
          </p:cNvSpPr>
          <p:nvPr>
            <p:ph type="body"/>
          </p:nvPr>
        </p:nvSpPr>
        <p:spPr>
          <a:xfrm>
            <a:off x="504000" y="4525920"/>
            <a:ext cx="2920680" cy="2094480"/>
          </a:xfrm>
          <a:prstGeom prst="rect">
            <a:avLst/>
          </a:prstGeom>
        </p:spPr>
        <p:txBody>
          <a:bodyPr lIns="0" rIns="0" tIns="0" bIns="0">
            <a:normAutofit/>
          </a:bodyPr>
          <a:p>
            <a:endParaRPr b="0" lang="en-IN" sz="3200" spc="-1" strike="noStrike">
              <a:latin typeface="Arial"/>
            </a:endParaRPr>
          </a:p>
        </p:txBody>
      </p:sp>
      <p:sp>
        <p:nvSpPr>
          <p:cNvPr id="152" name="PlaceHolder 6"/>
          <p:cNvSpPr>
            <a:spLocks noGrp="1"/>
          </p:cNvSpPr>
          <p:nvPr>
            <p:ph type="body"/>
          </p:nvPr>
        </p:nvSpPr>
        <p:spPr>
          <a:xfrm>
            <a:off x="3571200" y="4525920"/>
            <a:ext cx="2920680" cy="2094480"/>
          </a:xfrm>
          <a:prstGeom prst="rect">
            <a:avLst/>
          </a:prstGeom>
        </p:spPr>
        <p:txBody>
          <a:bodyPr lIns="0" rIns="0" tIns="0" bIns="0">
            <a:normAutofit/>
          </a:bodyPr>
          <a:p>
            <a:endParaRPr b="0" lang="en-IN" sz="3200" spc="-1" strike="noStrike">
              <a:latin typeface="Arial"/>
            </a:endParaRPr>
          </a:p>
        </p:txBody>
      </p:sp>
      <p:sp>
        <p:nvSpPr>
          <p:cNvPr id="153" name="PlaceHolder 7"/>
          <p:cNvSpPr>
            <a:spLocks noGrp="1"/>
          </p:cNvSpPr>
          <p:nvPr>
            <p:ph type="body"/>
          </p:nvPr>
        </p:nvSpPr>
        <p:spPr>
          <a:xfrm>
            <a:off x="6638040" y="4525920"/>
            <a:ext cx="292068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969840"/>
            <a:ext cx="9070920" cy="4847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320" y="2232000"/>
            <a:ext cx="4426560" cy="4391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504000" y="2232000"/>
            <a:ext cx="4426560" cy="4391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320" y="4525920"/>
            <a:ext cx="4426560" cy="20944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969840"/>
            <a:ext cx="9070920" cy="104544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504000" y="2232000"/>
            <a:ext cx="4426560" cy="20944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320" y="2232000"/>
            <a:ext cx="4426560" cy="20944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4525920"/>
            <a:ext cx="9070920" cy="20944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969840"/>
            <a:ext cx="9070920" cy="1045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504000" y="2232000"/>
            <a:ext cx="9070920" cy="4391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ffffff"/>
              </a:buClr>
              <a:buSzPct val="45000"/>
              <a:buFont typeface="Wingdings" charset="2"/>
              <a:buChar char=""/>
            </a:pPr>
            <a:r>
              <a:rPr b="0" lang="en-IN" sz="1800" spc="-1" strike="noStrike">
                <a:latin typeface="Arial"/>
              </a:rPr>
              <a:t>Sixth Outline </a:t>
            </a:r>
            <a:r>
              <a:rPr b="0" lang="en-IN" sz="1800" spc="-1" strike="noStrike">
                <a:latin typeface="Arial"/>
              </a:rPr>
              <a:t>Level</a:t>
            </a:r>
            <a:endParaRPr b="0" lang="en-IN" sz="1800" spc="-1" strike="noStrike">
              <a:latin typeface="Arial"/>
            </a:endParaRPr>
          </a:p>
          <a:p>
            <a:pPr lvl="6" marL="3024000" indent="-216000">
              <a:spcBef>
                <a:spcPts val="283"/>
              </a:spcBef>
              <a:buClr>
                <a:srgbClr val="ffffff"/>
              </a:buClr>
              <a:buSzPct val="45000"/>
              <a:buFont typeface="Wingdings" charset="2"/>
              <a:buChar char=""/>
            </a:pPr>
            <a:r>
              <a:rPr b="0" lang="en-IN" sz="1800" spc="-1" strike="noStrike">
                <a:latin typeface="Arial"/>
              </a:rPr>
              <a:t>Seventh </a:t>
            </a:r>
            <a:r>
              <a:rPr b="0" lang="en-IN" sz="1800" spc="-1" strike="noStrike">
                <a:latin typeface="Arial"/>
              </a:rPr>
              <a:t>Outline </a:t>
            </a:r>
            <a:r>
              <a:rPr b="0" lang="en-IN" sz="1800" spc="-1" strike="noStrike">
                <a:latin typeface="Arial"/>
              </a:rPr>
              <a:t>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 descr=""/>
          <p:cNvPicPr/>
          <p:nvPr/>
        </p:nvPicPr>
        <p:blipFill>
          <a:blip r:embed="rId2"/>
          <a:stretch/>
        </p:blipFill>
        <p:spPr>
          <a:xfrm>
            <a:off x="-16920" y="-12240"/>
            <a:ext cx="10096200" cy="947520"/>
          </a:xfrm>
          <a:prstGeom prst="rect">
            <a:avLst/>
          </a:prstGeom>
          <a:ln>
            <a:noFill/>
          </a:ln>
        </p:spPr>
      </p:pic>
      <p:sp>
        <p:nvSpPr>
          <p:cNvPr id="77"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78"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 descr=""/>
          <p:cNvPicPr/>
          <p:nvPr/>
        </p:nvPicPr>
        <p:blipFill>
          <a:blip r:embed="rId2"/>
          <a:stretch/>
        </p:blipFill>
        <p:spPr>
          <a:xfrm>
            <a:off x="-16920" y="-12240"/>
            <a:ext cx="10096200" cy="947520"/>
          </a:xfrm>
          <a:prstGeom prst="rect">
            <a:avLst/>
          </a:prstGeom>
          <a:ln>
            <a:noFill/>
          </a:ln>
        </p:spPr>
      </p:pic>
      <p:sp>
        <p:nvSpPr>
          <p:cNvPr id="116" name="PlaceHolder 1"/>
          <p:cNvSpPr>
            <a:spLocks noGrp="1"/>
          </p:cNvSpPr>
          <p:nvPr>
            <p:ph type="title"/>
          </p:nvPr>
        </p:nvSpPr>
        <p:spPr>
          <a:xfrm>
            <a:off x="504000" y="969840"/>
            <a:ext cx="9070920" cy="1045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17" name="PlaceHolder 2"/>
          <p:cNvSpPr>
            <a:spLocks noGrp="1"/>
          </p:cNvSpPr>
          <p:nvPr>
            <p:ph type="body"/>
          </p:nvPr>
        </p:nvSpPr>
        <p:spPr>
          <a:xfrm>
            <a:off x="504000" y="2232000"/>
            <a:ext cx="9070920" cy="4391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504000" y="66960"/>
            <a:ext cx="9070920" cy="274860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Lohit Gujarati"/>
                <a:ea typeface="DejaVu Sans"/>
              </a:rPr>
              <a:t>A novel binary feature descriptor to discriminate normal</a:t>
            </a:r>
            <a:br/>
            <a:r>
              <a:rPr b="0" lang="en-IN" sz="4400" spc="-1" strike="noStrike">
                <a:solidFill>
                  <a:srgbClr val="ffffff"/>
                </a:solidFill>
                <a:latin typeface="Lohit Gujarati"/>
                <a:ea typeface="DejaVu Sans"/>
              </a:rPr>
              <a:t>and abnormal chest CT images</a:t>
            </a:r>
            <a:endParaRPr b="0" lang="en-IN" sz="4400" spc="-1" strike="noStrike">
              <a:latin typeface="Arial"/>
            </a:endParaRPr>
          </a:p>
        </p:txBody>
      </p:sp>
      <p:sp>
        <p:nvSpPr>
          <p:cNvPr id="155" name="CustomShape 2"/>
          <p:cNvSpPr/>
          <p:nvPr/>
        </p:nvSpPr>
        <p:spPr>
          <a:xfrm>
            <a:off x="504000" y="3456000"/>
            <a:ext cx="9070920" cy="2696400"/>
          </a:xfrm>
          <a:prstGeom prst="rect">
            <a:avLst/>
          </a:prstGeom>
          <a:noFill/>
          <a:ln>
            <a:noFill/>
          </a:ln>
        </p:spPr>
        <p:style>
          <a:lnRef idx="0"/>
          <a:fillRef idx="0"/>
          <a:effectRef idx="0"/>
          <a:fontRef idx="minor"/>
        </p:style>
      </p:sp>
      <p:pic>
        <p:nvPicPr>
          <p:cNvPr id="156" name="" descr=""/>
          <p:cNvPicPr/>
          <p:nvPr/>
        </p:nvPicPr>
        <p:blipFill>
          <a:blip r:embed="rId1"/>
          <a:stretch/>
        </p:blipFill>
        <p:spPr>
          <a:xfrm>
            <a:off x="2448000" y="4294800"/>
            <a:ext cx="5183280" cy="2832840"/>
          </a:xfrm>
          <a:prstGeom prst="rect">
            <a:avLst/>
          </a:prstGeom>
          <a:ln>
            <a:noFill/>
          </a:ln>
        </p:spPr>
      </p:pic>
      <p:pic>
        <p:nvPicPr>
          <p:cNvPr id="157" name="" descr=""/>
          <p:cNvPicPr/>
          <p:nvPr/>
        </p:nvPicPr>
        <p:blipFill>
          <a:blip r:embed="rId2"/>
          <a:stretch/>
        </p:blipFill>
        <p:spPr>
          <a:xfrm>
            <a:off x="3528000" y="2862720"/>
            <a:ext cx="2735640" cy="13129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04000" y="969840"/>
            <a:ext cx="9070920" cy="1045440"/>
          </a:xfrm>
          <a:prstGeom prst="rect">
            <a:avLst/>
          </a:prstGeom>
          <a:noFill/>
          <a:ln>
            <a:noFill/>
          </a:ln>
        </p:spPr>
        <p:style>
          <a:lnRef idx="0"/>
          <a:fillRef idx="0"/>
          <a:effectRef idx="0"/>
          <a:fontRef idx="minor"/>
        </p:style>
      </p:sp>
      <p:sp>
        <p:nvSpPr>
          <p:cNvPr id="175"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2D median filter pseudo code</a:t>
            </a:r>
            <a:endParaRPr b="0" lang="en-IN" sz="3200" spc="-1" strike="noStrike">
              <a:latin typeface="Arial"/>
            </a:endParaRPr>
          </a:p>
          <a:p>
            <a:pPr>
              <a:lnSpc>
                <a:spcPct val="100000"/>
              </a:lnSpc>
              <a:spcAft>
                <a:spcPts val="1417"/>
              </a:spcAft>
            </a:pP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Code for a simple 2D median filter algorithm might look like this:</a:t>
            </a:r>
            <a:endParaRPr b="0" lang="en-IN" sz="3200" spc="-1" strike="noStrike">
              <a:latin typeface="Arial"/>
            </a:endParaRPr>
          </a:p>
          <a:p>
            <a:pPr>
              <a:lnSpc>
                <a:spcPct val="100000"/>
              </a:lnSpc>
              <a:spcAft>
                <a:spcPts val="1417"/>
              </a:spcAft>
            </a:pP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allocate outputPixelValue[image width][image height]</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allocate window[window width * window height]</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edgex := (window width / 2) rounded down</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edgey := (window height / 2) rounded down</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for x from edgex to image width - edgex</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for y from edgey to image height - edgey</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i = 0</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for fx from 0 to window width</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for fy from 0 to window height</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window[i] := inputPixelValue[x + fx - edgex][y + fy - edgey]</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i := i + 1</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sort entries in window[]</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outputPixelValue[x][y] := window[window width * window height / 2]</a:t>
            </a:r>
            <a:endParaRPr b="0" lang="en-IN" sz="3200" spc="-1" strike="noStrike">
              <a:latin typeface="Arial"/>
            </a:endParaRPr>
          </a:p>
          <a:p>
            <a:pPr>
              <a:lnSpc>
                <a:spcPct val="100000"/>
              </a:lnSpc>
              <a:spcAft>
                <a:spcPts val="1417"/>
              </a:spcAft>
            </a:pPr>
            <a:endParaRPr b="0" lang="en-IN"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04000" y="867960"/>
            <a:ext cx="9070920" cy="12495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Converting the Greyscale Image to a Binary Image</a:t>
            </a:r>
            <a:endParaRPr b="0" lang="en-IN" sz="4400" spc="-1" strike="noStrike">
              <a:latin typeface="Arial"/>
            </a:endParaRPr>
          </a:p>
        </p:txBody>
      </p:sp>
      <p:sp>
        <p:nvSpPr>
          <p:cNvPr id="177"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The reason behind converting the image into a binary image is it allows for</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the better ability to detect objects within an image (circles) the reason behind this is due to the fact now only two different colours exist within the image (black, white)</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The image is converted into a binary image by using the </a:t>
            </a:r>
            <a:r>
              <a:rPr b="1" lang="en-IN" sz="3200" spc="-1" strike="noStrike">
                <a:solidFill>
                  <a:srgbClr val="000000"/>
                </a:solidFill>
                <a:latin typeface="Arial"/>
                <a:ea typeface="DejaVu Sans"/>
              </a:rPr>
              <a:t>im2bw function “binary_picture = im2bw(median_filtering_Image, 0.2);”</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This function uses the filtered image as an input and</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then converts the pixels within the image dependent upon the luminance level of each pixel to either the value 1 (white) or the value 0 (black).</a:t>
            </a:r>
            <a:endParaRPr b="0" lang="en-IN"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867960"/>
            <a:ext cx="9070920" cy="12495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Create a morphological structuring element (STREL)</a:t>
            </a:r>
            <a:endParaRPr b="0" lang="en-IN" sz="4400" spc="-1" strike="noStrike">
              <a:latin typeface="Arial"/>
            </a:endParaRPr>
          </a:p>
        </p:txBody>
      </p:sp>
      <p:sp>
        <p:nvSpPr>
          <p:cNvPr id="179"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This step involves creating a structuring element in the form of a rectangle</a:t>
            </a:r>
            <a:r>
              <a:rPr b="1" lang="en-IN" sz="3200" spc="-1" strike="noStrike">
                <a:solidFill>
                  <a:srgbClr val="000000"/>
                </a:solidFill>
                <a:latin typeface="Arial"/>
                <a:ea typeface="DejaVu Sans"/>
              </a:rPr>
              <a:t> “se1 = strel('disk',2);”</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This specific function creates a flat disk shape structure where “2” specifies the radius.</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This is done twice to create two separate structures which are applied to the initial binary image, creating two separate images </a:t>
            </a:r>
            <a:r>
              <a:rPr b="1" lang="en-IN" sz="3200" spc="-1" strike="noStrike">
                <a:solidFill>
                  <a:srgbClr val="000000"/>
                </a:solidFill>
                <a:latin typeface="Arial"/>
                <a:ea typeface="DejaVu Sans"/>
              </a:rPr>
              <a:t>“postOpenImage_1” and “postOpenImage_2”</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Once these structures have been applied the first image is applied into the subplot and shown to the user while the other is saved for later image processing to help solve to problem in later stages.</a:t>
            </a:r>
            <a:endParaRPr b="0" lang="en-IN"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04000" y="969840"/>
            <a:ext cx="9070920" cy="1045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Inversion of the Opened Image</a:t>
            </a:r>
            <a:endParaRPr b="0" lang="en-IN" sz="4400" spc="-1" strike="noStrike">
              <a:latin typeface="Arial"/>
            </a:endParaRPr>
          </a:p>
        </p:txBody>
      </p:sp>
      <p:sp>
        <p:nvSpPr>
          <p:cNvPr id="181"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This step involves the inversion of the binary image which is completed by simply using a ones function, this function basically creates an array of all ones, this is implemented to the binary image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a:t>
            </a:r>
            <a:r>
              <a:rPr b="1" lang="en-IN" sz="3200" spc="-1" strike="noStrike">
                <a:latin typeface="Arial"/>
              </a:rPr>
              <a:t>inverted = ones(size(binary_picture));”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a:t>
            </a:r>
            <a:r>
              <a:rPr b="1" lang="en-IN" sz="3200" spc="-1" strike="noStrike">
                <a:latin typeface="Arial"/>
              </a:rPr>
              <a:t>invertedImage_1 = inverted – postOpenImage_1;”</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This line basically takes the inverted image with the array of ones and takes the Open image from this which in turn inverts the image by swapping all previous 0 pixels to 1 pixels and 1 pixels to 0, creating an inverted</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image as shown below </a:t>
            </a:r>
            <a:endParaRPr b="0" lang="en-IN" sz="3200" spc="-1" strike="noStrike">
              <a:latin typeface="Arial"/>
            </a:endParaRPr>
          </a:p>
          <a:p>
            <a:pPr>
              <a:lnSpc>
                <a:spcPct val="100000"/>
              </a:lnSpc>
              <a:spcBef>
                <a:spcPts val="1417"/>
              </a:spcBef>
            </a:pPr>
            <a:endParaRPr b="0" lang="en-IN" sz="3200" spc="-1" strike="noStrike">
              <a:latin typeface="Arial"/>
            </a:endParaRPr>
          </a:p>
        </p:txBody>
      </p:sp>
      <p:sp>
        <p:nvSpPr>
          <p:cNvPr id="182" name="CustomShape 3"/>
          <p:cNvSpPr/>
          <p:nvPr/>
        </p:nvSpPr>
        <p:spPr>
          <a:xfrm>
            <a:off x="378720" y="2831400"/>
            <a:ext cx="9319680" cy="18820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Arial"/>
              </a:rPr>
              <a:t>.</a:t>
            </a: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969840"/>
            <a:ext cx="9070920" cy="1045440"/>
          </a:xfrm>
          <a:prstGeom prst="rect">
            <a:avLst/>
          </a:prstGeom>
          <a:noFill/>
          <a:ln>
            <a:noFill/>
          </a:ln>
        </p:spPr>
        <p:style>
          <a:lnRef idx="0"/>
          <a:fillRef idx="0"/>
          <a:effectRef idx="0"/>
          <a:fontRef idx="minor"/>
        </p:style>
      </p:sp>
      <p:pic>
        <p:nvPicPr>
          <p:cNvPr id="184" name="" descr=""/>
          <p:cNvPicPr/>
          <p:nvPr/>
        </p:nvPicPr>
        <p:blipFill>
          <a:blip r:embed="rId1"/>
          <a:stretch/>
        </p:blipFill>
        <p:spPr>
          <a:xfrm>
            <a:off x="504000" y="2895480"/>
            <a:ext cx="9070920" cy="30636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4000" y="867600"/>
            <a:ext cx="9070920" cy="12499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Creating an initial Contour and implementing segmentation</a:t>
            </a:r>
            <a:endParaRPr b="0" lang="en-IN" sz="4400" spc="-1" strike="noStrike">
              <a:latin typeface="Arial"/>
            </a:endParaRPr>
          </a:p>
        </p:txBody>
      </p:sp>
      <p:sp>
        <p:nvSpPr>
          <p:cNvPr id="186"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This step initially involves creating and specifying the initial contour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a:t>
            </a:r>
            <a:r>
              <a:rPr b="1" lang="en-IN" sz="3200" spc="-1" strike="noStrike">
                <a:latin typeface="Arial"/>
              </a:rPr>
              <a:t>mask = zeros (size(invertedImage_1)); mask (50: end-50, 50:end-50) = 1;”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The mask</a:t>
            </a:r>
            <a:r>
              <a:rPr b="0" lang="en-IN" sz="3200" spc="-1" strike="noStrike">
                <a:latin typeface="Arial"/>
              </a:rPr>
              <a:t> is a binary image that specifies the initial state of the active contour,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this involves the boundaries of the images regions in this case the white background and black regions outside the main part of the Image,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this all allows for contour evolution to occur to allow for segmentation of the imageto occur.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Once the image is segmented it will produce a more clear way of finding the circles within the lung as this means the foreground and background no longer cause an issues when attempting to find the circles as seen above in the screenshot.</a:t>
            </a:r>
            <a:endParaRPr b="0" lang="en-IN"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04000" y="969840"/>
            <a:ext cx="9070920" cy="1045440"/>
          </a:xfrm>
          <a:prstGeom prst="rect">
            <a:avLst/>
          </a:prstGeom>
          <a:noFill/>
          <a:ln>
            <a:noFill/>
          </a:ln>
        </p:spPr>
        <p:style>
          <a:lnRef idx="0"/>
          <a:fillRef idx="0"/>
          <a:effectRef idx="0"/>
          <a:fontRef idx="minor"/>
        </p:style>
      </p:sp>
      <p:pic>
        <p:nvPicPr>
          <p:cNvPr id="188" name="" descr=""/>
          <p:cNvPicPr/>
          <p:nvPr/>
        </p:nvPicPr>
        <p:blipFill>
          <a:blip r:embed="rId1"/>
          <a:stretch/>
        </p:blipFill>
        <p:spPr>
          <a:xfrm>
            <a:off x="2868480" y="2231640"/>
            <a:ext cx="4341600" cy="43912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504000" y="969840"/>
            <a:ext cx="9070920" cy="1045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Combination Image and Find Circles</a:t>
            </a:r>
            <a:endParaRPr b="0" lang="en-IN" sz="4400" spc="-1" strike="noStrike">
              <a:latin typeface="Arial"/>
            </a:endParaRPr>
          </a:p>
        </p:txBody>
      </p:sp>
      <p:sp>
        <p:nvSpPr>
          <p:cNvPr id="190"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next process required is to find the circles within the lung,</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within this program the image is created using a combination of</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inverted image and contour segmentation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a:t>
            </a:r>
            <a:r>
              <a:rPr b="1" lang="en-IN" sz="3200" spc="-1" strike="noStrike">
                <a:latin typeface="Arial"/>
              </a:rPr>
              <a:t>mix_Image_1 =invertedImage_1 + bw_1;”</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This creates an initial image that the circles can be found upon, from this the image is then converted into black and white using</a:t>
            </a:r>
            <a:r>
              <a:rPr b="1" lang="en-IN" sz="3200" spc="-1" strike="noStrike">
                <a:latin typeface="Arial"/>
              </a:rPr>
              <a:t> “im2bw”</a:t>
            </a:r>
            <a:r>
              <a:rPr b="0" lang="en-IN" sz="3200" spc="-1" strike="noStrike">
                <a:latin typeface="Arial"/>
              </a:rPr>
              <a:t>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then the final image uses the medium filter</a:t>
            </a:r>
            <a:r>
              <a:rPr b="1" lang="en-IN" sz="3200" spc="-1" strike="noStrike">
                <a:latin typeface="Arial"/>
              </a:rPr>
              <a:t> “medfilt2” </a:t>
            </a:r>
            <a:r>
              <a:rPr b="0" lang="en-IN" sz="3200" spc="-1" strike="noStrike">
                <a:latin typeface="Arial"/>
              </a:rPr>
              <a:t>to further filter the image to allow for the best possible ability to find any circles within the lung. </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969840"/>
            <a:ext cx="9070920" cy="1045440"/>
          </a:xfrm>
          <a:prstGeom prst="rect">
            <a:avLst/>
          </a:prstGeom>
          <a:noFill/>
          <a:ln>
            <a:noFill/>
          </a:ln>
        </p:spPr>
        <p:style>
          <a:lnRef idx="0"/>
          <a:fillRef idx="0"/>
          <a:effectRef idx="0"/>
          <a:fontRef idx="minor"/>
        </p:style>
      </p:sp>
      <p:sp>
        <p:nvSpPr>
          <p:cNvPr id="192"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main process within this step is now to find the circles this is done using the </a:t>
            </a:r>
            <a:r>
              <a:rPr b="1" lang="en-IN" sz="3200" spc="-1" strike="noStrike">
                <a:latin typeface="Arial"/>
              </a:rPr>
              <a:t>imfindcircles</a:t>
            </a:r>
            <a:r>
              <a:rPr b="0" lang="en-IN" sz="3200" spc="-1" strike="noStrike">
                <a:latin typeface="Arial"/>
              </a:rPr>
              <a:t> function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a:t>
            </a:r>
            <a:r>
              <a:rPr b="1" lang="en-IN" sz="3200" spc="-1" strike="noStrike">
                <a:latin typeface="Arial"/>
              </a:rPr>
              <a:t>[centers,radii] = imfindcircles(final_1,[19],'ObjectPolarity','dark','Sensitivity',0.88);</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This function looks for dark sensitivity within the above image using the parameters of centres and radius with a sensitivity specification,from this the circles are then displayed using green circles</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a:t>
            </a:r>
            <a:r>
              <a:rPr b="1" lang="en-IN" sz="3200" spc="-1" strike="noStrike">
                <a:latin typeface="Arial"/>
              </a:rPr>
              <a:t>viscircles(centers,radii,'EdgeColor','g');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After this is completed the image is then displayed as seen above in the screenshot with the circles all being highlighted in green.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circles are also counted </a:t>
            </a:r>
            <a:r>
              <a:rPr b="1" lang="en-IN" sz="3200" spc="-1" strike="noStrike">
                <a:latin typeface="Arial"/>
              </a:rPr>
              <a:t>“display(size(centers, 1), ' Numbers of Circles');”</a:t>
            </a:r>
            <a:r>
              <a:rPr b="0" lang="en-IN" sz="3200" spc="-1" strike="noStrike">
                <a:latin typeface="Arial"/>
              </a:rPr>
              <a:t>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this allows for all circles found to have a centre to be counted and outputted into the command window.</a:t>
            </a:r>
            <a:endParaRPr b="0" lang="en-IN" sz="3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04000" y="969840"/>
            <a:ext cx="9070920" cy="1045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Segment Circles</a:t>
            </a:r>
            <a:endParaRPr b="0" lang="en-IN" sz="4400" spc="-1" strike="noStrike">
              <a:latin typeface="Arial"/>
            </a:endParaRPr>
          </a:p>
        </p:txBody>
      </p:sp>
      <p:sp>
        <p:nvSpPr>
          <p:cNvPr id="194"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After the circles have been counted and found the circles need to be Segmented and then</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detected.</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This is done by firstly creating a segmented picture </a:t>
            </a:r>
            <a:r>
              <a:rPr b="1" lang="en-IN" sz="3200" spc="-1" strike="noStrike">
                <a:latin typeface="Arial"/>
              </a:rPr>
              <a:t>“segment_pic = final_2 -final_1;”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This is done by taking a picture without the circles located to a picture with the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circles located, therefore leading to an image with the circles totally segmented away from</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 picture allowing for a precise way to find the boundaries of each circle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 </a:t>
            </a:r>
            <a:r>
              <a:rPr b="1" lang="en-IN" sz="3200" spc="-1" strike="noStrike">
                <a:latin typeface="Arial"/>
              </a:rPr>
              <a:t>“</a:t>
            </a:r>
            <a:r>
              <a:rPr b="1" lang="en-IN" sz="3200" spc="-1" strike="noStrike">
                <a:latin typeface="Arial"/>
              </a:rPr>
              <a:t>[B] = (prebwboundaries _colour_pic,'holes');“</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1" lang="en-IN" sz="3200" spc="-1" strike="noStrike">
                <a:latin typeface="Arial"/>
              </a:rPr>
              <a:t> </a:t>
            </a:r>
            <a:r>
              <a:rPr b="0" lang="en-IN" sz="3200" spc="-1" strike="noStrike">
                <a:latin typeface="Arial"/>
              </a:rPr>
              <a:t>This code basically finds all circles within the image and the boundaries and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then colours each circle with a fill of green to identify they have been found as seen in the screenshot above. </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Therefore solving all problems indicated within the brief as the circles have been counted found and all noise has been removed.</a:t>
            </a:r>
            <a:endParaRPr b="0" lang="en-IN"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1152000"/>
            <a:ext cx="9286920" cy="5754600"/>
          </a:xfrm>
          <a:prstGeom prst="rect">
            <a:avLst/>
          </a:prstGeom>
          <a:solidFill>
            <a:srgbClr val="ffffff">
              <a:alpha val="50000"/>
            </a:srgbClr>
          </a:solidFill>
          <a:ln>
            <a:noFill/>
          </a:ln>
        </p:spPr>
        <p:style>
          <a:lnRef idx="0"/>
          <a:fillRef idx="0"/>
          <a:effectRef idx="0"/>
          <a:fontRef idx="minor"/>
        </p:style>
        <p:txBody>
          <a:bodyPr lIns="0" rIns="0" tIns="0" bIns="0">
            <a:normAutofit/>
          </a:bodyPr>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THE PROJECT IS DIVIDED INTO TASKS INCLUDING</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TASK 1:</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1.Identify type of noise</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2.Input, Grayscale and Noise removal</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TASK2:</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1.Converting the Greyscale Image to a Binary Image</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2.Create a morphological structuring element (STREL)</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3.Inversion of the Opened Image</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4.Creating an initial Contour and implementing segmentation</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TASK 3:</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1.Combination Image and Find Circles</a:t>
            </a:r>
            <a:endParaRPr b="0" lang="en-IN" sz="3200" spc="-1" strike="noStrike">
              <a:latin typeface="Arial"/>
            </a:endParaRPr>
          </a:p>
          <a:p>
            <a:pPr marL="432000" indent="-323280">
              <a:lnSpc>
                <a:spcPct val="100000"/>
              </a:lnSpc>
              <a:spcAft>
                <a:spcPts val="1414"/>
              </a:spcAft>
              <a:buClr>
                <a:srgbClr val="ffffff"/>
              </a:buClr>
              <a:buSzPct val="45000"/>
              <a:buFont typeface="Wingdings" charset="2"/>
              <a:buChar char=""/>
            </a:pPr>
            <a:r>
              <a:rPr b="0" lang="en-IN" sz="3200" spc="-1" strike="noStrike">
                <a:solidFill>
                  <a:srgbClr val="000000"/>
                </a:solidFill>
                <a:latin typeface="Arial"/>
                <a:ea typeface="DejaVu Sans"/>
              </a:rPr>
              <a:t>2.Segment cirlces</a:t>
            </a:r>
            <a:endParaRPr b="0" lang="en-IN" sz="3200" spc="-1" strike="noStrike">
              <a:latin typeface="Arial"/>
            </a:endParaRPr>
          </a:p>
          <a:p>
            <a:pPr>
              <a:lnSpc>
                <a:spcPct val="100000"/>
              </a:lnSpc>
              <a:spcAft>
                <a:spcPts val="1414"/>
              </a:spcAft>
            </a:pP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969840"/>
            <a:ext cx="9070920" cy="1045440"/>
          </a:xfrm>
          <a:prstGeom prst="rect">
            <a:avLst/>
          </a:prstGeom>
          <a:noFill/>
          <a:ln>
            <a:noFill/>
          </a:ln>
        </p:spPr>
        <p:style>
          <a:lnRef idx="0"/>
          <a:fillRef idx="0"/>
          <a:effectRef idx="0"/>
          <a:fontRef idx="minor"/>
        </p:style>
      </p:sp>
      <p:pic>
        <p:nvPicPr>
          <p:cNvPr id="196" name="" descr=""/>
          <p:cNvPicPr/>
          <p:nvPr/>
        </p:nvPicPr>
        <p:blipFill>
          <a:blip r:embed="rId1"/>
          <a:stretch/>
        </p:blipFill>
        <p:spPr>
          <a:xfrm>
            <a:off x="504000" y="2886480"/>
            <a:ext cx="9070920" cy="308196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969840"/>
            <a:ext cx="9070920" cy="1045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References</a:t>
            </a:r>
            <a:endParaRPr b="0" lang="en-IN" sz="4400" spc="-1" strike="noStrike">
              <a:latin typeface="Arial"/>
            </a:endParaRPr>
          </a:p>
        </p:txBody>
      </p:sp>
      <p:sp>
        <p:nvSpPr>
          <p:cNvPr id="198"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Bovik, A. (2009) The essential guide to image processing. [Online] Available from:</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http://links.uwaterloo.ca/amath391w13docs/bovik_image_processing.pdf [Accessed</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13/10/2019]</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Matlab (2019) Remove Salt and Pepper Noise from Images. [Online]</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Available from: http://uk.mathworks.com/help/vision/ug/remove-salt-and-</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pepper-noise-from- images.html?refresh=true [Accessed 13/10/2019]</a:t>
            </a:r>
            <a:endParaRPr b="0" lang="en-IN" sz="3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969840"/>
            <a:ext cx="9070920" cy="1045440"/>
          </a:xfrm>
          <a:prstGeom prst="rect">
            <a:avLst/>
          </a:prstGeom>
          <a:noFill/>
          <a:ln>
            <a:noFill/>
          </a:ln>
        </p:spPr>
        <p:style>
          <a:lnRef idx="0"/>
          <a:fillRef idx="0"/>
          <a:effectRef idx="0"/>
          <a:fontRef idx="minor"/>
        </p:style>
      </p:sp>
      <p:sp>
        <p:nvSpPr>
          <p:cNvPr id="200"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IN" sz="3200" spc="-1" strike="noStrike">
                <a:latin typeface="Arial"/>
              </a:rPr>
              <a:t>Submitted by:</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Abhishek Singh 401703002</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Mallika Pushkarna 401703013</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Pranav Kakkar 401703019</a:t>
            </a:r>
            <a:endParaRPr b="0" lang="en-IN"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N" sz="3200" spc="-1" strike="noStrike">
                <a:latin typeface="Arial"/>
              </a:rPr>
              <a:t>Arantish Singh 401883001</a:t>
            </a:r>
            <a:endParaRPr b="0" lang="en-IN" sz="3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408600"/>
            <a:ext cx="9070920" cy="1261800"/>
          </a:xfrm>
          <a:prstGeom prst="rect">
            <a:avLst/>
          </a:prstGeom>
          <a:solidFill>
            <a:srgbClr val="ffffff">
              <a:alpha val="70000"/>
            </a:srgbClr>
          </a:solid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IDENTIFY TYPE OF NOISE</a:t>
            </a:r>
            <a:endParaRPr b="0" lang="en-IN" sz="4400" spc="-1" strike="noStrike">
              <a:latin typeface="Arial"/>
            </a:endParaRPr>
          </a:p>
        </p:txBody>
      </p:sp>
      <p:sp>
        <p:nvSpPr>
          <p:cNvPr id="160" name="CustomShape 2"/>
          <p:cNvSpPr/>
          <p:nvPr/>
        </p:nvSpPr>
        <p:spPr>
          <a:xfrm>
            <a:off x="-643320" y="1671120"/>
            <a:ext cx="9643320" cy="49528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61" name="TextShape 3"/>
          <p:cNvSpPr txBox="1"/>
          <p:nvPr/>
        </p:nvSpPr>
        <p:spPr>
          <a:xfrm>
            <a:off x="504000" y="301320"/>
            <a:ext cx="9072000" cy="1261800"/>
          </a:xfrm>
          <a:prstGeom prst="rect">
            <a:avLst/>
          </a:prstGeom>
          <a:noFill/>
          <a:ln>
            <a:noFill/>
          </a:ln>
        </p:spPr>
        <p:txBody>
          <a:bodyPr lIns="0" rIns="0" tIns="0" bIns="0" anchor="ctr"/>
          <a:p>
            <a:pPr algn="ctr"/>
            <a:endParaRPr b="0" lang="en-IN" sz="4400" spc="-1" strike="noStrike">
              <a:latin typeface="Arial"/>
            </a:endParaRPr>
          </a:p>
        </p:txBody>
      </p:sp>
      <p:sp>
        <p:nvSpPr>
          <p:cNvPr id="162" name="TextShape 4"/>
          <p:cNvSpPr txBox="1"/>
          <p:nvPr/>
        </p:nvSpPr>
        <p:spPr>
          <a:xfrm>
            <a:off x="504000" y="1768680"/>
            <a:ext cx="9072000" cy="438408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This noise throughout most of these images is </a:t>
            </a:r>
            <a:r>
              <a:rPr b="0" lang="en-IN" sz="3200" spc="-1" strike="noStrike">
                <a:latin typeface="Arial"/>
              </a:rPr>
              <a:t>reffered to as salt pepper noise</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this type of noise consists of certain amounts </a:t>
            </a:r>
            <a:r>
              <a:rPr b="0" lang="en-IN" sz="3200" spc="-1" strike="noStrike">
                <a:latin typeface="Arial"/>
              </a:rPr>
              <a:t>of the pixels in the image either being black or </a:t>
            </a:r>
            <a:r>
              <a:rPr b="0" lang="en-IN" sz="3200" spc="-1" strike="noStrike">
                <a:latin typeface="Arial"/>
              </a:rPr>
              <a:t>white.</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the most common method of removing such </a:t>
            </a:r>
            <a:r>
              <a:rPr b="0" lang="en-IN" sz="3200" spc="-1" strike="noStrike">
                <a:latin typeface="Arial"/>
              </a:rPr>
              <a:t>noise is known to be through a median filter.</a:t>
            </a:r>
            <a:endParaRPr b="0" lang="en-IN"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969840"/>
            <a:ext cx="9070920" cy="1045440"/>
          </a:xfrm>
          <a:prstGeom prst="rect">
            <a:avLst/>
          </a:prstGeom>
          <a:noFill/>
          <a:ln>
            <a:noFill/>
          </a:ln>
        </p:spPr>
        <p:style>
          <a:lnRef idx="0"/>
          <a:fillRef idx="0"/>
          <a:effectRef idx="0"/>
          <a:fontRef idx="minor"/>
        </p:style>
      </p:sp>
      <p:pic>
        <p:nvPicPr>
          <p:cNvPr id="164" name="" descr=""/>
          <p:cNvPicPr/>
          <p:nvPr/>
        </p:nvPicPr>
        <p:blipFill>
          <a:blip r:embed="rId1"/>
          <a:stretch/>
        </p:blipFill>
        <p:spPr>
          <a:xfrm>
            <a:off x="432000" y="2160000"/>
            <a:ext cx="9070920" cy="39592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969840"/>
            <a:ext cx="9070920" cy="1045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Input, Grayscale and Noise removal</a:t>
            </a:r>
            <a:endParaRPr b="0" lang="en-IN" sz="4400" spc="-1" strike="noStrike">
              <a:latin typeface="Arial"/>
            </a:endParaRPr>
          </a:p>
        </p:txBody>
      </p:sp>
      <p:sp>
        <p:nvSpPr>
          <p:cNvPr id="166"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In initial image, amount of noise present is very high which needs to be removed </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removal of any noise within the images inputted into the program.</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First step to this task was to read the image into the program</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1" lang="en-IN" sz="3200" spc="-1" strike="noStrike">
                <a:solidFill>
                  <a:srgbClr val="000000"/>
                </a:solidFill>
                <a:latin typeface="Arial"/>
                <a:ea typeface="DejaVu Sans"/>
              </a:rPr>
              <a:t>“</a:t>
            </a:r>
            <a:r>
              <a:rPr b="1" lang="en-IN" sz="3200" spc="-1" strike="noStrike">
                <a:solidFill>
                  <a:srgbClr val="000000"/>
                </a:solidFill>
                <a:latin typeface="Arial"/>
                <a:ea typeface="DejaVu Sans"/>
              </a:rPr>
              <a:t>Selected_Image = imread(image_jpg);</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This allows for the desired input images to be read,</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then converted from RGB to grayscale using the </a:t>
            </a:r>
            <a:r>
              <a:rPr b="1" lang="en-IN" sz="3200" spc="-1" strike="noStrike">
                <a:solidFill>
                  <a:srgbClr val="000000"/>
                </a:solidFill>
                <a:latin typeface="Arial"/>
                <a:ea typeface="DejaVu Sans"/>
              </a:rPr>
              <a:t>rgb2gray function</a:t>
            </a:r>
            <a:r>
              <a:rPr b="0" lang="en-IN" sz="3200" spc="-1" strike="noStrike">
                <a:solidFill>
                  <a:srgbClr val="000000"/>
                </a:solidFill>
                <a:latin typeface="Arial"/>
                <a:ea typeface="DejaVu Sans"/>
              </a:rPr>
              <a:t>, this allows for the</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removal of hue and saturated information while allowing for the ability to keep the images</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desired luminance</a:t>
            </a:r>
            <a:endParaRPr b="0" lang="en-IN"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969840"/>
            <a:ext cx="9070920" cy="1045440"/>
          </a:xfrm>
          <a:prstGeom prst="rect">
            <a:avLst/>
          </a:prstGeom>
          <a:noFill/>
          <a:ln>
            <a:noFill/>
          </a:ln>
        </p:spPr>
        <p:style>
          <a:lnRef idx="0"/>
          <a:fillRef idx="0"/>
          <a:effectRef idx="0"/>
          <a:fontRef idx="minor"/>
        </p:style>
      </p:sp>
      <p:pic>
        <p:nvPicPr>
          <p:cNvPr id="168" name="" descr=""/>
          <p:cNvPicPr/>
          <p:nvPr/>
        </p:nvPicPr>
        <p:blipFill>
          <a:blip r:embed="rId1"/>
          <a:stretch/>
        </p:blipFill>
        <p:spPr>
          <a:xfrm>
            <a:off x="503640" y="1656000"/>
            <a:ext cx="9070920" cy="42681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32000" y="1008000"/>
            <a:ext cx="9070920" cy="4391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image is read and converted , then noise is removed. </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The noise is removed using The median filter, </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this is done through a separate function called </a:t>
            </a:r>
            <a:r>
              <a:rPr b="1" lang="en-IN" sz="3200" spc="-1" strike="noStrike">
                <a:solidFill>
                  <a:srgbClr val="000000"/>
                </a:solidFill>
                <a:latin typeface="Arial"/>
                <a:ea typeface="DejaVu Sans"/>
              </a:rPr>
              <a:t>“customfilter</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The function applies a medium filter to the grayscale image, which then allows</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or each outputted pixel to contain a medium value in the 3-by-3 region around the</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corresponding pixels within the image.</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After the noise has removed the image is then implemented into a subplot to output the</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image with its corresponding input image,</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this is done throughout the project to all later images implemented within the project, </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an example of the noise removal and subplot is shown above</a:t>
            </a:r>
            <a:endParaRPr b="0" lang="en-IN"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969840"/>
            <a:ext cx="9070920" cy="1045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The Median Filter</a:t>
            </a:r>
            <a:endParaRPr b="0" lang="en-IN" sz="4400" spc="-1" strike="noStrike">
              <a:latin typeface="Arial"/>
            </a:endParaRPr>
          </a:p>
        </p:txBody>
      </p:sp>
      <p:sp>
        <p:nvSpPr>
          <p:cNvPr id="171"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280">
              <a:lnSpc>
                <a:spcPct val="100000"/>
              </a:lnSpc>
              <a:buClr>
                <a:srgbClr val="000000"/>
              </a:buClr>
              <a:buSzPct val="45000"/>
              <a:buFont typeface="Wingdings" charset="2"/>
              <a:buChar char=""/>
            </a:pPr>
            <a:r>
              <a:rPr b="0" lang="en-IN" sz="3200" spc="-1" strike="noStrike">
                <a:solidFill>
                  <a:srgbClr val="000000"/>
                </a:solidFill>
                <a:latin typeface="Arial"/>
                <a:ea typeface="DejaVu Sans"/>
              </a:rPr>
              <a:t>follows a similar approach to that</a:t>
            </a:r>
            <a:endParaRPr b="0" lang="en-IN" sz="3200" spc="-1" strike="noStrike">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latin typeface="Arial"/>
                <a:ea typeface="DejaVu Sans"/>
              </a:rPr>
              <a:t>of smoothing techniques, the technique of using corresponding pixels allows for the better</a:t>
            </a:r>
            <a:endParaRPr b="0" lang="en-IN" sz="3200" spc="-1" strike="noStrike">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latin typeface="Arial"/>
                <a:ea typeface="DejaVu Sans"/>
              </a:rPr>
              <a:t>ability of the removal of noise without reducing the sharpness of an image therefore making</a:t>
            </a:r>
            <a:endParaRPr b="0" lang="en-IN" sz="3200" spc="-1" strike="noStrike">
              <a:latin typeface="Arial"/>
            </a:endParaRPr>
          </a:p>
          <a:p>
            <a:pPr marL="432000" indent="-323280">
              <a:lnSpc>
                <a:spcPct val="100000"/>
              </a:lnSpc>
              <a:buClr>
                <a:srgbClr val="000000"/>
              </a:buClr>
              <a:buSzPct val="45000"/>
              <a:buFont typeface="Wingdings" charset="2"/>
              <a:buChar char=""/>
            </a:pPr>
            <a:r>
              <a:rPr b="0" lang="en-IN" sz="3200" spc="-1" strike="noStrike">
                <a:solidFill>
                  <a:srgbClr val="000000"/>
                </a:solidFill>
                <a:latin typeface="Arial"/>
                <a:ea typeface="DejaVu Sans"/>
              </a:rPr>
              <a:t>this the appropriate function to reduce the salt and pepper noise within the images for this</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assignment using the medium filtering, </a:t>
            </a:r>
            <a:endParaRPr b="0" lang="en-IN"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4000" y="969840"/>
            <a:ext cx="9070920" cy="1045440"/>
          </a:xfrm>
          <a:prstGeom prst="rect">
            <a:avLst/>
          </a:prstGeom>
          <a:noFill/>
          <a:ln>
            <a:noFill/>
          </a:ln>
        </p:spPr>
        <p:style>
          <a:lnRef idx="0"/>
          <a:fillRef idx="0"/>
          <a:effectRef idx="0"/>
          <a:fontRef idx="minor"/>
        </p:style>
      </p:sp>
      <p:sp>
        <p:nvSpPr>
          <p:cNvPr id="173" name="CustomShape 2"/>
          <p:cNvSpPr/>
          <p:nvPr/>
        </p:nvSpPr>
        <p:spPr>
          <a:xfrm>
            <a:off x="504000" y="2232000"/>
            <a:ext cx="9070920" cy="4391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Worked 1D example</a:t>
            </a:r>
            <a:endParaRPr b="0" lang="en-IN" sz="3200" spc="-1" strike="noStrike">
              <a:latin typeface="Arial"/>
            </a:endParaRPr>
          </a:p>
          <a:p>
            <a:pPr>
              <a:lnSpc>
                <a:spcPct val="100000"/>
              </a:lnSpc>
              <a:spcAft>
                <a:spcPts val="1417"/>
              </a:spcAft>
            </a:pP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To demonstrate, using a window size of three with one entry immediately preceding and following each entry, a median filter will be applied to the following simple 1D signal:</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x = (2, 3, 80, 6).</a:t>
            </a:r>
            <a:endParaRPr b="0" lang="en-IN" sz="3200" spc="-1" strike="noStrike">
              <a:latin typeface="Arial"/>
            </a:endParaRPr>
          </a:p>
          <a:p>
            <a:pPr>
              <a:lnSpc>
                <a:spcPct val="100000"/>
              </a:lnSpc>
              <a:spcAft>
                <a:spcPts val="1417"/>
              </a:spcAft>
            </a:pP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So, the median filtered output signal y will be:</a:t>
            </a:r>
            <a:endParaRPr b="0" lang="en-IN" sz="3200" spc="-1" strike="noStrike">
              <a:latin typeface="Arial"/>
            </a:endParaRPr>
          </a:p>
          <a:p>
            <a:pPr>
              <a:lnSpc>
                <a:spcPct val="100000"/>
              </a:lnSpc>
              <a:spcAft>
                <a:spcPts val="1417"/>
              </a:spcAft>
            </a:pP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y1 = med(2, 3, 80) = 3,</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y2 = med(3, 80, 6) = med(3, 6, 80) = 6,</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y3 = med(80, 6, 2) = med(2, 6, 80) = 6,</a:t>
            </a: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y4 = med(6, 2, 3) = med(2, 3, 6) = 3,</a:t>
            </a:r>
            <a:endParaRPr b="0" lang="en-IN" sz="3200" spc="-1" strike="noStrike">
              <a:latin typeface="Arial"/>
            </a:endParaRPr>
          </a:p>
          <a:p>
            <a:pPr>
              <a:lnSpc>
                <a:spcPct val="100000"/>
              </a:lnSpc>
              <a:spcAft>
                <a:spcPts val="1417"/>
              </a:spcAft>
            </a:pPr>
            <a:endParaRPr b="0" lang="en-IN" sz="3200" spc="-1" strike="noStrike">
              <a:latin typeface="Arial"/>
            </a:endParaRPr>
          </a:p>
          <a:p>
            <a:pPr marL="432000" indent="-323280">
              <a:lnSpc>
                <a:spcPct val="100000"/>
              </a:lnSpc>
              <a:spcAft>
                <a:spcPts val="1417"/>
              </a:spcAft>
              <a:buClr>
                <a:srgbClr val="000000"/>
              </a:buClr>
              <a:buSzPct val="45000"/>
              <a:buFont typeface="Wingdings" charset="2"/>
              <a:buChar char=""/>
            </a:pPr>
            <a:r>
              <a:rPr b="0" lang="en-IN" sz="3200" spc="-1" strike="noStrike">
                <a:solidFill>
                  <a:srgbClr val="000000"/>
                </a:solidFill>
                <a:latin typeface="Arial"/>
                <a:ea typeface="DejaVu Sans"/>
              </a:rPr>
              <a:t>i.e. y = (3, 6, 6, 3). </a:t>
            </a:r>
            <a:endParaRPr b="0" lang="en-IN"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2019-11-20T09:35:37Z</dcterms:created>
  <dc:creator/>
  <dc:description/>
  <dc:language>en-IN</dc:language>
  <cp:lastModifiedBy/>
  <dcterms:modified xsi:type="dcterms:W3CDTF">2019-11-20T11:26:28Z</dcterms:modified>
  <cp:revision>15</cp:revision>
  <dc:subject/>
  <dc:title>Lights</dc:title>
</cp:coreProperties>
</file>