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sldIdLst>
    <p:sldId id="268" r:id="rId5"/>
    <p:sldId id="310" r:id="rId6"/>
    <p:sldId id="313" r:id="rId7"/>
    <p:sldId id="337" r:id="rId8"/>
    <p:sldId id="259" r:id="rId9"/>
    <p:sldId id="311" r:id="rId10"/>
    <p:sldId id="260" r:id="rId11"/>
    <p:sldId id="334" r:id="rId12"/>
    <p:sldId id="324" r:id="rId13"/>
    <p:sldId id="325" r:id="rId14"/>
    <p:sldId id="326" r:id="rId15"/>
    <p:sldId id="327" r:id="rId16"/>
    <p:sldId id="328" r:id="rId17"/>
    <p:sldId id="329" r:id="rId18"/>
    <p:sldId id="330" r:id="rId19"/>
    <p:sldId id="320" r:id="rId20"/>
    <p:sldId id="338" r:id="rId21"/>
    <p:sldId id="339" r:id="rId22"/>
    <p:sldId id="335" r:id="rId23"/>
    <p:sldId id="336" r:id="rId24"/>
    <p:sldId id="323" r:id="rId25"/>
    <p:sldId id="331" r:id="rId26"/>
    <p:sldId id="332" r:id="rId27"/>
    <p:sldId id="333" r:id="rId28"/>
    <p:sldId id="322" r:id="rId29"/>
    <p:sldId id="32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A099D5-5F15-4636-B5A0-AF7C08A13A76}">
          <p14:sldIdLst>
            <p14:sldId id="268"/>
            <p14:sldId id="310"/>
            <p14:sldId id="313"/>
            <p14:sldId id="337"/>
            <p14:sldId id="259"/>
            <p14:sldId id="311"/>
            <p14:sldId id="260"/>
            <p14:sldId id="334"/>
            <p14:sldId id="324"/>
            <p14:sldId id="325"/>
            <p14:sldId id="326"/>
            <p14:sldId id="327"/>
            <p14:sldId id="328"/>
            <p14:sldId id="329"/>
            <p14:sldId id="330"/>
            <p14:sldId id="320"/>
            <p14:sldId id="338"/>
            <p14:sldId id="339"/>
            <p14:sldId id="335"/>
            <p14:sldId id="336"/>
            <p14:sldId id="323"/>
            <p14:sldId id="331"/>
            <p14:sldId id="332"/>
            <p14:sldId id="333"/>
            <p14:sldId id="322"/>
            <p14:sldId id="32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n Katyal" initials="KK" lastIdx="1" clrIdx="0">
    <p:extLst>
      <p:ext uri="{19B8F6BF-5375-455C-9EA6-DF929625EA0E}">
        <p15:presenceInfo xmlns:p15="http://schemas.microsoft.com/office/powerpoint/2012/main" userId="9725ae1f45b24c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52E003-3402-40EA-B0E5-D28DE2FCB13A}"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32CE43E8-878F-4420-826C-FF4E0C3728EA}">
      <dgm:prSet custT="1"/>
      <dgm:spPr/>
      <dgm:t>
        <a:bodyPr/>
        <a:lstStyle/>
        <a:p>
          <a:pPr>
            <a:defRPr cap="all"/>
          </a:pPr>
          <a:r>
            <a:rPr lang="en-US" sz="1400" dirty="0"/>
            <a:t>MANY VARIABLES HAS MISSING VALUE , WE HAVE FILLED THE  MISSING VALUE THROUGH MEAN TO AVOID ERRORS IN ANALYSIS</a:t>
          </a:r>
        </a:p>
      </dgm:t>
    </dgm:pt>
    <dgm:pt modelId="{B192B53A-153B-4CCD-A476-B68560101A3E}" type="parTrans" cxnId="{1A86B25E-6413-4807-9DCD-1CC1B22E2C0A}">
      <dgm:prSet/>
      <dgm:spPr/>
      <dgm:t>
        <a:bodyPr/>
        <a:lstStyle/>
        <a:p>
          <a:endParaRPr lang="en-US"/>
        </a:p>
      </dgm:t>
    </dgm:pt>
    <dgm:pt modelId="{171C28AD-22D2-4728-A1C8-D62BF17D6EEA}" type="sibTrans" cxnId="{1A86B25E-6413-4807-9DCD-1CC1B22E2C0A}">
      <dgm:prSet/>
      <dgm:spPr/>
      <dgm:t>
        <a:bodyPr/>
        <a:lstStyle/>
        <a:p>
          <a:endParaRPr lang="en-US"/>
        </a:p>
      </dgm:t>
    </dgm:pt>
    <dgm:pt modelId="{19BE428A-4816-43EF-9296-AB4B68022728}">
      <dgm:prSet custT="1"/>
      <dgm:spPr/>
      <dgm:t>
        <a:bodyPr/>
        <a:lstStyle/>
        <a:p>
          <a:pPr>
            <a:defRPr cap="all"/>
          </a:pPr>
          <a:r>
            <a:rPr lang="en-IN" sz="1200" dirty="0"/>
            <a:t>There might be a few outliers when estimating life expectancy that we should overlook. Outliers must be found since they raise error variance and lower the power of statistical tests. They might skew results or have an impact on projections. They may also influence the fundamental premise of regression and other statistical models.</a:t>
          </a:r>
          <a:endParaRPr lang="en-US" sz="1200" dirty="0"/>
        </a:p>
      </dgm:t>
    </dgm:pt>
    <dgm:pt modelId="{2D1D503A-9930-455A-AB6C-CEF432F2CB52}" type="parTrans" cxnId="{BF97A9DA-6D01-49CD-A6F1-DFA2B41EC3F7}">
      <dgm:prSet/>
      <dgm:spPr/>
      <dgm:t>
        <a:bodyPr/>
        <a:lstStyle/>
        <a:p>
          <a:endParaRPr lang="en-US"/>
        </a:p>
      </dgm:t>
    </dgm:pt>
    <dgm:pt modelId="{3852A3DE-A9EF-464B-8704-08C3E6D2C26F}" type="sibTrans" cxnId="{BF97A9DA-6D01-49CD-A6F1-DFA2B41EC3F7}">
      <dgm:prSet/>
      <dgm:spPr/>
      <dgm:t>
        <a:bodyPr/>
        <a:lstStyle/>
        <a:p>
          <a:endParaRPr lang="en-US"/>
        </a:p>
      </dgm:t>
    </dgm:pt>
    <dgm:pt modelId="{EFF3538B-3CC4-40D4-A7E4-264E1CD4DF48}" type="pres">
      <dgm:prSet presAssocID="{5A52E003-3402-40EA-B0E5-D28DE2FCB13A}" presName="root" presStyleCnt="0">
        <dgm:presLayoutVars>
          <dgm:dir/>
          <dgm:resizeHandles val="exact"/>
        </dgm:presLayoutVars>
      </dgm:prSet>
      <dgm:spPr/>
    </dgm:pt>
    <dgm:pt modelId="{C49C29FE-2E3D-459B-8FE9-92A1AA1AFB15}" type="pres">
      <dgm:prSet presAssocID="{32CE43E8-878F-4420-826C-FF4E0C3728EA}" presName="compNode" presStyleCnt="0"/>
      <dgm:spPr/>
    </dgm:pt>
    <dgm:pt modelId="{AA44D2F9-1E50-46DF-ABFF-CA329A0FBF9A}" type="pres">
      <dgm:prSet presAssocID="{32CE43E8-878F-4420-826C-FF4E0C3728EA}" presName="iconBgRect" presStyleLbl="bgShp" presStyleIdx="0" presStyleCnt="2"/>
      <dgm:spPr>
        <a:prstGeom prst="round2DiagRect">
          <a:avLst>
            <a:gd name="adj1" fmla="val 29727"/>
            <a:gd name="adj2" fmla="val 0"/>
          </a:avLst>
        </a:prstGeom>
      </dgm:spPr>
    </dgm:pt>
    <dgm:pt modelId="{6525EAB9-42EC-4259-8043-091FA1B1AE77}" type="pres">
      <dgm:prSet presAssocID="{32CE43E8-878F-4420-826C-FF4E0C3728E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787DF288-C551-4DD0-910E-31E927B10ED6}" type="pres">
      <dgm:prSet presAssocID="{32CE43E8-878F-4420-826C-FF4E0C3728EA}" presName="spaceRect" presStyleCnt="0"/>
      <dgm:spPr/>
    </dgm:pt>
    <dgm:pt modelId="{AE1728A0-723A-4863-A497-CB06F787D4E4}" type="pres">
      <dgm:prSet presAssocID="{32CE43E8-878F-4420-826C-FF4E0C3728EA}" presName="textRect" presStyleLbl="revTx" presStyleIdx="0" presStyleCnt="2">
        <dgm:presLayoutVars>
          <dgm:chMax val="1"/>
          <dgm:chPref val="1"/>
        </dgm:presLayoutVars>
      </dgm:prSet>
      <dgm:spPr/>
    </dgm:pt>
    <dgm:pt modelId="{6D3701AC-2899-41E6-9DAC-B0B3F3D28ED5}" type="pres">
      <dgm:prSet presAssocID="{171C28AD-22D2-4728-A1C8-D62BF17D6EEA}" presName="sibTrans" presStyleCnt="0"/>
      <dgm:spPr/>
    </dgm:pt>
    <dgm:pt modelId="{9EF064A4-A262-4E4D-8BF9-22C83CC00D1F}" type="pres">
      <dgm:prSet presAssocID="{19BE428A-4816-43EF-9296-AB4B68022728}" presName="compNode" presStyleCnt="0"/>
      <dgm:spPr/>
    </dgm:pt>
    <dgm:pt modelId="{65E96A35-9D6E-4B65-B85A-6817BA0791AE}" type="pres">
      <dgm:prSet presAssocID="{19BE428A-4816-43EF-9296-AB4B68022728}" presName="iconBgRect" presStyleLbl="bgShp" presStyleIdx="1" presStyleCnt="2"/>
      <dgm:spPr>
        <a:prstGeom prst="round2DiagRect">
          <a:avLst>
            <a:gd name="adj1" fmla="val 29727"/>
            <a:gd name="adj2" fmla="val 0"/>
          </a:avLst>
        </a:prstGeom>
      </dgm:spPr>
    </dgm:pt>
    <dgm:pt modelId="{A81CFEEE-9263-4E52-8422-6CF1C4FC0B22}" type="pres">
      <dgm:prSet presAssocID="{19BE428A-4816-43EF-9296-AB4B6802272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EEE6CC7-779B-4BE6-B83F-F1D9EE3337C5}" type="pres">
      <dgm:prSet presAssocID="{19BE428A-4816-43EF-9296-AB4B68022728}" presName="spaceRect" presStyleCnt="0"/>
      <dgm:spPr/>
    </dgm:pt>
    <dgm:pt modelId="{68049C74-6B9D-43CD-9C9F-6741A7DBD6CE}" type="pres">
      <dgm:prSet presAssocID="{19BE428A-4816-43EF-9296-AB4B68022728}" presName="textRect" presStyleLbl="revTx" presStyleIdx="1" presStyleCnt="2" custScaleX="119580" custScaleY="96667">
        <dgm:presLayoutVars>
          <dgm:chMax val="1"/>
          <dgm:chPref val="1"/>
        </dgm:presLayoutVars>
      </dgm:prSet>
      <dgm:spPr/>
    </dgm:pt>
  </dgm:ptLst>
  <dgm:cxnLst>
    <dgm:cxn modelId="{55AA902C-3B9C-4D78-BB34-EFDFF233A981}" type="presOf" srcId="{32CE43E8-878F-4420-826C-FF4E0C3728EA}" destId="{AE1728A0-723A-4863-A497-CB06F787D4E4}" srcOrd="0" destOrd="0" presId="urn:microsoft.com/office/officeart/2018/5/layout/IconLeafLabelList"/>
    <dgm:cxn modelId="{1A86B25E-6413-4807-9DCD-1CC1B22E2C0A}" srcId="{5A52E003-3402-40EA-B0E5-D28DE2FCB13A}" destId="{32CE43E8-878F-4420-826C-FF4E0C3728EA}" srcOrd="0" destOrd="0" parTransId="{B192B53A-153B-4CCD-A476-B68560101A3E}" sibTransId="{171C28AD-22D2-4728-A1C8-D62BF17D6EEA}"/>
    <dgm:cxn modelId="{8EDF4DCA-8D18-47C6-AF1C-E26C868B2856}" type="presOf" srcId="{19BE428A-4816-43EF-9296-AB4B68022728}" destId="{68049C74-6B9D-43CD-9C9F-6741A7DBD6CE}" srcOrd="0" destOrd="0" presId="urn:microsoft.com/office/officeart/2018/5/layout/IconLeafLabelList"/>
    <dgm:cxn modelId="{768D83D8-1158-4271-A55E-7724F5848B82}" type="presOf" srcId="{5A52E003-3402-40EA-B0E5-D28DE2FCB13A}" destId="{EFF3538B-3CC4-40D4-A7E4-264E1CD4DF48}" srcOrd="0" destOrd="0" presId="urn:microsoft.com/office/officeart/2018/5/layout/IconLeafLabelList"/>
    <dgm:cxn modelId="{BF97A9DA-6D01-49CD-A6F1-DFA2B41EC3F7}" srcId="{5A52E003-3402-40EA-B0E5-D28DE2FCB13A}" destId="{19BE428A-4816-43EF-9296-AB4B68022728}" srcOrd="1" destOrd="0" parTransId="{2D1D503A-9930-455A-AB6C-CEF432F2CB52}" sibTransId="{3852A3DE-A9EF-464B-8704-08C3E6D2C26F}"/>
    <dgm:cxn modelId="{E448520D-1948-4637-B7BE-8DF4AC8C6D59}" type="presParOf" srcId="{EFF3538B-3CC4-40D4-A7E4-264E1CD4DF48}" destId="{C49C29FE-2E3D-459B-8FE9-92A1AA1AFB15}" srcOrd="0" destOrd="0" presId="urn:microsoft.com/office/officeart/2018/5/layout/IconLeafLabelList"/>
    <dgm:cxn modelId="{6B4DFF1F-8AD1-40C4-835E-C8C535D60AC5}" type="presParOf" srcId="{C49C29FE-2E3D-459B-8FE9-92A1AA1AFB15}" destId="{AA44D2F9-1E50-46DF-ABFF-CA329A0FBF9A}" srcOrd="0" destOrd="0" presId="urn:microsoft.com/office/officeart/2018/5/layout/IconLeafLabelList"/>
    <dgm:cxn modelId="{F8C0F881-C77F-4362-A252-D6BCBD94648E}" type="presParOf" srcId="{C49C29FE-2E3D-459B-8FE9-92A1AA1AFB15}" destId="{6525EAB9-42EC-4259-8043-091FA1B1AE77}" srcOrd="1" destOrd="0" presId="urn:microsoft.com/office/officeart/2018/5/layout/IconLeafLabelList"/>
    <dgm:cxn modelId="{C68EA3BA-F22F-4DE8-8478-18CB70B51CB6}" type="presParOf" srcId="{C49C29FE-2E3D-459B-8FE9-92A1AA1AFB15}" destId="{787DF288-C551-4DD0-910E-31E927B10ED6}" srcOrd="2" destOrd="0" presId="urn:microsoft.com/office/officeart/2018/5/layout/IconLeafLabelList"/>
    <dgm:cxn modelId="{DD56D14A-7625-4D4F-801C-C9198DFF58AA}" type="presParOf" srcId="{C49C29FE-2E3D-459B-8FE9-92A1AA1AFB15}" destId="{AE1728A0-723A-4863-A497-CB06F787D4E4}" srcOrd="3" destOrd="0" presId="urn:microsoft.com/office/officeart/2018/5/layout/IconLeafLabelList"/>
    <dgm:cxn modelId="{8807342D-CAE3-429F-B809-E7F6A062A7A9}" type="presParOf" srcId="{EFF3538B-3CC4-40D4-A7E4-264E1CD4DF48}" destId="{6D3701AC-2899-41E6-9DAC-B0B3F3D28ED5}" srcOrd="1" destOrd="0" presId="urn:microsoft.com/office/officeart/2018/5/layout/IconLeafLabelList"/>
    <dgm:cxn modelId="{360092E5-5654-46B8-91C8-932638E6A2FE}" type="presParOf" srcId="{EFF3538B-3CC4-40D4-A7E4-264E1CD4DF48}" destId="{9EF064A4-A262-4E4D-8BF9-22C83CC00D1F}" srcOrd="2" destOrd="0" presId="urn:microsoft.com/office/officeart/2018/5/layout/IconLeafLabelList"/>
    <dgm:cxn modelId="{0EE61EBF-5E27-42BC-B49C-9619F1D6F6C4}" type="presParOf" srcId="{9EF064A4-A262-4E4D-8BF9-22C83CC00D1F}" destId="{65E96A35-9D6E-4B65-B85A-6817BA0791AE}" srcOrd="0" destOrd="0" presId="urn:microsoft.com/office/officeart/2018/5/layout/IconLeafLabelList"/>
    <dgm:cxn modelId="{D968D11C-F8DA-4249-ACF3-9C757D4E61C3}" type="presParOf" srcId="{9EF064A4-A262-4E4D-8BF9-22C83CC00D1F}" destId="{A81CFEEE-9263-4E52-8422-6CF1C4FC0B22}" srcOrd="1" destOrd="0" presId="urn:microsoft.com/office/officeart/2018/5/layout/IconLeafLabelList"/>
    <dgm:cxn modelId="{C6488481-553D-434B-8A93-32BF38A909A3}" type="presParOf" srcId="{9EF064A4-A262-4E4D-8BF9-22C83CC00D1F}" destId="{3EEE6CC7-779B-4BE6-B83F-F1D9EE3337C5}" srcOrd="2" destOrd="0" presId="urn:microsoft.com/office/officeart/2018/5/layout/IconLeafLabelList"/>
    <dgm:cxn modelId="{7A07CE4C-E286-43A5-A269-207E15A703B7}" type="presParOf" srcId="{9EF064A4-A262-4E4D-8BF9-22C83CC00D1F}" destId="{68049C74-6B9D-43CD-9C9F-6741A7DBD6C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4D2F9-1E50-46DF-ABFF-CA329A0FBF9A}">
      <dsp:nvSpPr>
        <dsp:cNvPr id="0" name=""/>
        <dsp:cNvSpPr/>
      </dsp:nvSpPr>
      <dsp:spPr>
        <a:xfrm>
          <a:off x="1575179" y="61497"/>
          <a:ext cx="2127375" cy="212737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5EAB9-42EC-4259-8043-091FA1B1AE77}">
      <dsp:nvSpPr>
        <dsp:cNvPr id="0" name=""/>
        <dsp:cNvSpPr/>
      </dsp:nvSpPr>
      <dsp:spPr>
        <a:xfrm>
          <a:off x="2028555" y="514872"/>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1728A0-723A-4863-A497-CB06F787D4E4}">
      <dsp:nvSpPr>
        <dsp:cNvPr id="0" name=""/>
        <dsp:cNvSpPr/>
      </dsp:nvSpPr>
      <dsp:spPr>
        <a:xfrm>
          <a:off x="895117" y="2851497"/>
          <a:ext cx="3487500" cy="106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MANY VARIABLES HAS MISSING VALUE , WE HAVE FILLED THE  MISSING VALUE THROUGH MEAN TO AVOID ERRORS IN ANALYSIS</a:t>
          </a:r>
        </a:p>
      </dsp:txBody>
      <dsp:txXfrm>
        <a:off x="895117" y="2851497"/>
        <a:ext cx="3487500" cy="1066265"/>
      </dsp:txXfrm>
    </dsp:sp>
    <dsp:sp modelId="{65E96A35-9D6E-4B65-B85A-6817BA0791AE}">
      <dsp:nvSpPr>
        <dsp:cNvPr id="0" name=""/>
        <dsp:cNvSpPr/>
      </dsp:nvSpPr>
      <dsp:spPr>
        <a:xfrm>
          <a:off x="6014418" y="87855"/>
          <a:ext cx="2127375" cy="212737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CFEEE-9263-4E52-8422-6CF1C4FC0B22}">
      <dsp:nvSpPr>
        <dsp:cNvPr id="0" name=""/>
        <dsp:cNvSpPr/>
      </dsp:nvSpPr>
      <dsp:spPr>
        <a:xfrm>
          <a:off x="6467793" y="541230"/>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049C74-6B9D-43CD-9C9F-6741A7DBD6CE}">
      <dsp:nvSpPr>
        <dsp:cNvPr id="0" name=""/>
        <dsp:cNvSpPr/>
      </dsp:nvSpPr>
      <dsp:spPr>
        <a:xfrm>
          <a:off x="4992930" y="2895032"/>
          <a:ext cx="4170352" cy="99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dirty="0"/>
            <a:t>There might be a few outliers when estimating life expectancy that we should overlook. Outliers must be found since they raise error variance and lower the power of statistical tests. They might skew results or have an impact on projections. They may also influence the fundamental premise of regression and other statistical models.</a:t>
          </a:r>
          <a:endParaRPr lang="en-US" sz="1200" kern="1200" dirty="0"/>
        </a:p>
      </dsp:txBody>
      <dsp:txXfrm>
        <a:off x="4992930" y="2895032"/>
        <a:ext cx="4170352" cy="99637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667EB-8DC3-4EAA-AC98-14008545CC82}" type="datetimeFigureOut">
              <a:rPr lang="en-IN" smtClean="0"/>
              <a:t>20-07-2022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5CE3D-C24B-4005-8D7B-7E7BF873EC1B}" type="slidenum">
              <a:rPr lang="en-IN" smtClean="0"/>
              <a:t>‹#›</a:t>
            </a:fld>
            <a:endParaRPr lang="en-IN"/>
          </a:p>
        </p:txBody>
      </p:sp>
    </p:spTree>
    <p:extLst>
      <p:ext uri="{BB962C8B-B14F-4D97-AF65-F5344CB8AC3E}">
        <p14:creationId xmlns:p14="http://schemas.microsoft.com/office/powerpoint/2010/main" val="3390596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34031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cxnSp>
        <p:nvCxnSpPr>
          <p:cNvPr id="17" name="Google Shape;17;p16"/>
          <p:cNvCxnSpPr/>
          <p:nvPr/>
        </p:nvCxnSpPr>
        <p:spPr>
          <a:xfrm>
            <a:off x="656751" y="1680379"/>
            <a:ext cx="5664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16"/>
          <p:cNvSpPr txBox="1">
            <a:spLocks noGrp="1"/>
          </p:cNvSpPr>
          <p:nvPr>
            <p:ph type="title"/>
          </p:nvPr>
        </p:nvSpPr>
        <p:spPr>
          <a:xfrm>
            <a:off x="517200" y="610700"/>
            <a:ext cx="11157600" cy="914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16"/>
          <p:cNvSpPr txBox="1">
            <a:spLocks noGrp="1"/>
          </p:cNvSpPr>
          <p:nvPr>
            <p:ph type="body" idx="1"/>
          </p:nvPr>
        </p:nvSpPr>
        <p:spPr>
          <a:xfrm>
            <a:off x="517200" y="1986432"/>
            <a:ext cx="11157600" cy="410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20" name="Google Shape;20;p1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648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kumarajarshi/life-expectancy-who"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039">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15CB733-850C-6C44-6C35-461798AF45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584" b="2146"/>
          <a:stretch/>
        </p:blipFill>
        <p:spPr bwMode="auto">
          <a:xfrm>
            <a:off x="20" y="975"/>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42" name="Rectangle 1041">
            <a:extLst>
              <a:ext uri="{FF2B5EF4-FFF2-40B4-BE49-F238E27FC236}">
                <a16:creationId xmlns:a16="http://schemas.microsoft.com/office/drawing/2014/main" id="{EEFC1EB0-DB92-4E98-B3A9-0CD6FA5A8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8326"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267287" y="337624"/>
            <a:ext cx="5598941" cy="1688123"/>
          </a:xfrm>
        </p:spPr>
        <p:txBody>
          <a:bodyPr anchor="b">
            <a:normAutofit/>
          </a:bodyPr>
          <a:lstStyle/>
          <a:p>
            <a:r>
              <a:rPr lang="en-US" sz="3400" dirty="0">
                <a:solidFill>
                  <a:schemeClr val="bg1"/>
                </a:solidFill>
              </a:rPr>
              <a:t>LIFE EXPECTANCY </a:t>
            </a:r>
            <a:br>
              <a:rPr lang="en-US" sz="3400" dirty="0">
                <a:solidFill>
                  <a:schemeClr val="bg1"/>
                </a:solidFill>
              </a:rPr>
            </a:br>
            <a:r>
              <a:rPr lang="en-US" sz="3400" dirty="0">
                <a:solidFill>
                  <a:schemeClr val="bg1"/>
                </a:solidFill>
              </a:rPr>
              <a:t>ANALYSIS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154745" y="5900930"/>
            <a:ext cx="3205640" cy="774186"/>
          </a:xfrm>
        </p:spPr>
        <p:txBody>
          <a:bodyPr anchor="t">
            <a:normAutofit/>
          </a:bodyPr>
          <a:lstStyle/>
          <a:p>
            <a:pPr>
              <a:lnSpc>
                <a:spcPct val="100000"/>
              </a:lnSpc>
            </a:pPr>
            <a:r>
              <a:rPr lang="en-US" sz="1600" dirty="0" err="1">
                <a:solidFill>
                  <a:schemeClr val="bg1"/>
                </a:solidFill>
              </a:rPr>
              <a:t>Bhaargav</a:t>
            </a:r>
            <a:r>
              <a:rPr lang="en-US" sz="1600" dirty="0">
                <a:solidFill>
                  <a:schemeClr val="bg1"/>
                </a:solidFill>
              </a:rPr>
              <a:t> Nath (09A)</a:t>
            </a:r>
          </a:p>
          <a:p>
            <a:pPr>
              <a:lnSpc>
                <a:spcPct val="100000"/>
              </a:lnSpc>
            </a:pPr>
            <a:r>
              <a:rPr lang="en-US" sz="1600" dirty="0">
                <a:solidFill>
                  <a:schemeClr val="bg1"/>
                </a:solidFill>
              </a:rPr>
              <a:t>Puneet Kumar (23A)</a:t>
            </a:r>
          </a:p>
        </p:txBody>
      </p:sp>
      <p:cxnSp>
        <p:nvCxnSpPr>
          <p:cNvPr id="1044" name="Straight Connector 1043">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3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0" name="Straight Connector 4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4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52" name="Rectangle 4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9C856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0E1C15C-0190-4D14-9423-B33B1E807EF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Coorelations</a:t>
            </a:r>
          </a:p>
        </p:txBody>
      </p:sp>
      <p:cxnSp>
        <p:nvCxnSpPr>
          <p:cNvPr id="53" name="Straight Connector 4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graphical user interface&#10;&#10;Description automatically generated">
            <a:extLst>
              <a:ext uri="{FF2B5EF4-FFF2-40B4-BE49-F238E27FC236}">
                <a16:creationId xmlns:a16="http://schemas.microsoft.com/office/drawing/2014/main" id="{9B6AF788-9F05-02E4-EBB1-764F6E921C91}"/>
              </a:ext>
            </a:extLst>
          </p:cNvPr>
          <p:cNvPicPr>
            <a:picLocks noChangeAspect="1"/>
          </p:cNvPicPr>
          <p:nvPr/>
        </p:nvPicPr>
        <p:blipFill>
          <a:blip r:embed="rId2"/>
          <a:stretch>
            <a:fillRect/>
          </a:stretch>
        </p:blipFill>
        <p:spPr>
          <a:xfrm>
            <a:off x="4635094" y="239151"/>
            <a:ext cx="7420917" cy="6471129"/>
          </a:xfrm>
          <a:prstGeom prst="rect">
            <a:avLst/>
          </a:prstGeom>
        </p:spPr>
      </p:pic>
      <p:sp>
        <p:nvSpPr>
          <p:cNvPr id="21" name="TextBox 20">
            <a:extLst>
              <a:ext uri="{FF2B5EF4-FFF2-40B4-BE49-F238E27FC236}">
                <a16:creationId xmlns:a16="http://schemas.microsoft.com/office/drawing/2014/main" id="{8901D877-CA42-41F9-E2DB-0C820CE6CDCD}"/>
              </a:ext>
            </a:extLst>
          </p:cNvPr>
          <p:cNvSpPr txBox="1"/>
          <p:nvPr/>
        </p:nvSpPr>
        <p:spPr>
          <a:xfrm>
            <a:off x="234825" y="3843317"/>
            <a:ext cx="4164897" cy="1850571"/>
          </a:xfrm>
          <a:prstGeom prst="rect">
            <a:avLst/>
          </a:prstGeom>
          <a:noFill/>
        </p:spPr>
        <p:txBody>
          <a:bodyPr wrap="square">
            <a:spAutoFit/>
          </a:bodyPr>
          <a:lstStyle/>
          <a:p>
            <a:pPr>
              <a:lnSpc>
                <a:spcPct val="107000"/>
              </a:lnSpc>
              <a:spcAft>
                <a:spcPts val="800"/>
              </a:spcAft>
            </a:pPr>
            <a:r>
              <a:rPr lang="en-IN" sz="18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Data points for Hepatitis B and diphtheria vaccinations are concentrated in people between the ages of 60 and 80, therefore getting immunised is unquestionably beneficial for a longer life expectancy.</a:t>
            </a:r>
            <a:endPar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547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3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0" name="Straight Connector 4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4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52" name="Rectangle 4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9C856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0E1C15C-0190-4D14-9423-B33B1E807EF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Coorelations</a:t>
            </a:r>
          </a:p>
        </p:txBody>
      </p:sp>
      <p:cxnSp>
        <p:nvCxnSpPr>
          <p:cNvPr id="53" name="Straight Connector 4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graphical user interface&#10;&#10;Description automatically generated">
            <a:extLst>
              <a:ext uri="{FF2B5EF4-FFF2-40B4-BE49-F238E27FC236}">
                <a16:creationId xmlns:a16="http://schemas.microsoft.com/office/drawing/2014/main" id="{9B6AF788-9F05-02E4-EBB1-764F6E921C91}"/>
              </a:ext>
            </a:extLst>
          </p:cNvPr>
          <p:cNvPicPr>
            <a:picLocks noChangeAspect="1"/>
          </p:cNvPicPr>
          <p:nvPr/>
        </p:nvPicPr>
        <p:blipFill>
          <a:blip r:embed="rId2"/>
          <a:stretch>
            <a:fillRect/>
          </a:stretch>
        </p:blipFill>
        <p:spPr>
          <a:xfrm>
            <a:off x="4635094" y="239151"/>
            <a:ext cx="7420917" cy="6471129"/>
          </a:xfrm>
          <a:prstGeom prst="rect">
            <a:avLst/>
          </a:prstGeom>
        </p:spPr>
      </p:pic>
    </p:spTree>
    <p:extLst>
      <p:ext uri="{BB962C8B-B14F-4D97-AF65-F5344CB8AC3E}">
        <p14:creationId xmlns:p14="http://schemas.microsoft.com/office/powerpoint/2010/main" val="2829465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1C15C-0190-4D14-9423-B33B1E807EF6}"/>
              </a:ext>
            </a:extLst>
          </p:cNvPr>
          <p:cNvSpPr>
            <a:spLocks noGrp="1"/>
          </p:cNvSpPr>
          <p:nvPr>
            <p:ph type="title"/>
          </p:nvPr>
        </p:nvSpPr>
        <p:spPr>
          <a:xfrm>
            <a:off x="633999" y="4550230"/>
            <a:ext cx="10909073" cy="457195"/>
          </a:xfrm>
        </p:spPr>
        <p:txBody>
          <a:bodyPr vert="horz" lIns="91440" tIns="45720" rIns="91440" bIns="45720" rtlCol="0" anchor="b">
            <a:normAutofit fontScale="90000"/>
          </a:bodyPr>
          <a:lstStyle/>
          <a:p>
            <a:r>
              <a:rPr lang="en-US" sz="6000" dirty="0">
                <a:solidFill>
                  <a:schemeClr val="tx1">
                    <a:lumMod val="85000"/>
                    <a:lumOff val="15000"/>
                  </a:schemeClr>
                </a:solidFill>
              </a:rPr>
              <a:t>Coorelations</a:t>
            </a:r>
          </a:p>
        </p:txBody>
      </p:sp>
      <p:cxnSp>
        <p:nvCxnSpPr>
          <p:cNvPr id="77" name="Straight Connector 76">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descr="Chart, scatter chart&#10;&#10;Description automatically generated">
            <a:extLst>
              <a:ext uri="{FF2B5EF4-FFF2-40B4-BE49-F238E27FC236}">
                <a16:creationId xmlns:a16="http://schemas.microsoft.com/office/drawing/2014/main" id="{A9A23561-4A00-76CD-14E5-92274A8C2FAB}"/>
              </a:ext>
            </a:extLst>
          </p:cNvPr>
          <p:cNvPicPr>
            <a:picLocks noChangeAspect="1"/>
          </p:cNvPicPr>
          <p:nvPr/>
        </p:nvPicPr>
        <p:blipFill>
          <a:blip r:embed="rId2"/>
          <a:stretch>
            <a:fillRect/>
          </a:stretch>
        </p:blipFill>
        <p:spPr>
          <a:xfrm>
            <a:off x="6013903" y="191732"/>
            <a:ext cx="5731510" cy="3923061"/>
          </a:xfrm>
          <a:prstGeom prst="rect">
            <a:avLst/>
          </a:prstGeom>
        </p:spPr>
      </p:pic>
      <p:pic>
        <p:nvPicPr>
          <p:cNvPr id="22" name="Picture 21" descr="Chart, scatter chart&#10;&#10;Description automatically generated">
            <a:extLst>
              <a:ext uri="{FF2B5EF4-FFF2-40B4-BE49-F238E27FC236}">
                <a16:creationId xmlns:a16="http://schemas.microsoft.com/office/drawing/2014/main" id="{11FD1F39-BB6D-DA2D-4920-09831370A8EA}"/>
              </a:ext>
            </a:extLst>
          </p:cNvPr>
          <p:cNvPicPr>
            <a:picLocks noChangeAspect="1"/>
          </p:cNvPicPr>
          <p:nvPr/>
        </p:nvPicPr>
        <p:blipFill>
          <a:blip r:embed="rId3"/>
          <a:stretch>
            <a:fillRect/>
          </a:stretch>
        </p:blipFill>
        <p:spPr>
          <a:xfrm>
            <a:off x="0" y="-1"/>
            <a:ext cx="5731510" cy="4114795"/>
          </a:xfrm>
          <a:prstGeom prst="rect">
            <a:avLst/>
          </a:prstGeom>
        </p:spPr>
      </p:pic>
      <p:sp>
        <p:nvSpPr>
          <p:cNvPr id="24" name="TextBox 23">
            <a:extLst>
              <a:ext uri="{FF2B5EF4-FFF2-40B4-BE49-F238E27FC236}">
                <a16:creationId xmlns:a16="http://schemas.microsoft.com/office/drawing/2014/main" id="{B79C7CF6-22D3-2354-8619-39831B243827}"/>
              </a:ext>
            </a:extLst>
          </p:cNvPr>
          <p:cNvSpPr txBox="1"/>
          <p:nvPr/>
        </p:nvSpPr>
        <p:spPr>
          <a:xfrm>
            <a:off x="721084" y="4804181"/>
            <a:ext cx="10515599" cy="584775"/>
          </a:xfrm>
          <a:prstGeom prst="rect">
            <a:avLst/>
          </a:prstGeom>
          <a:noFill/>
        </p:spPr>
        <p:txBody>
          <a:bodyPr wrap="square">
            <a:spAutoFit/>
          </a:bodyPr>
          <a:lstStyle/>
          <a:p>
            <a:pPr>
              <a:spcAft>
                <a:spcPts val="750"/>
              </a:spcAft>
            </a:pPr>
            <a:r>
              <a:rPr lang="en-IN" sz="1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We can observe that there are different numbers of reported cases of measles in each age group, ranging from 0 to 50k. Additionally, we may detect various numbers between 50k and 250k that could have affected life expectancy.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20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9" name="Straight Connector 9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1" name="Rectangle 100">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1C15C-0190-4D14-9423-B33B1E807EF6}"/>
              </a:ext>
            </a:extLst>
          </p:cNvPr>
          <p:cNvSpPr>
            <a:spLocks noGrp="1"/>
          </p:cNvSpPr>
          <p:nvPr>
            <p:ph type="title"/>
          </p:nvPr>
        </p:nvSpPr>
        <p:spPr>
          <a:xfrm>
            <a:off x="633999" y="3794728"/>
            <a:ext cx="10909073" cy="880512"/>
          </a:xfrm>
        </p:spPr>
        <p:txBody>
          <a:bodyPr vert="horz" lIns="91440" tIns="45720" rIns="91440" bIns="45720" rtlCol="0" anchor="b">
            <a:normAutofit fontScale="90000"/>
          </a:bodyPr>
          <a:lstStyle/>
          <a:p>
            <a:r>
              <a:rPr lang="en-US" sz="6000" dirty="0">
                <a:solidFill>
                  <a:schemeClr val="tx1">
                    <a:lumMod val="85000"/>
                    <a:lumOff val="15000"/>
                  </a:schemeClr>
                </a:solidFill>
              </a:rPr>
              <a:t>Coorelations</a:t>
            </a:r>
          </a:p>
        </p:txBody>
      </p:sp>
      <p:pic>
        <p:nvPicPr>
          <p:cNvPr id="18" name="Picture 17" descr="Chart, scatter chart&#10;&#10;Description automatically generated">
            <a:extLst>
              <a:ext uri="{FF2B5EF4-FFF2-40B4-BE49-F238E27FC236}">
                <a16:creationId xmlns:a16="http://schemas.microsoft.com/office/drawing/2014/main" id="{2EFAE6A1-2E08-E497-022E-361E96057AB8}"/>
              </a:ext>
            </a:extLst>
          </p:cNvPr>
          <p:cNvPicPr>
            <a:picLocks noChangeAspect="1"/>
          </p:cNvPicPr>
          <p:nvPr/>
        </p:nvPicPr>
        <p:blipFill>
          <a:blip r:embed="rId2"/>
          <a:stretch>
            <a:fillRect/>
          </a:stretch>
        </p:blipFill>
        <p:spPr>
          <a:xfrm>
            <a:off x="222125" y="280220"/>
            <a:ext cx="5713010" cy="3439017"/>
          </a:xfrm>
          <a:prstGeom prst="rect">
            <a:avLst/>
          </a:prstGeom>
        </p:spPr>
      </p:pic>
      <p:pic>
        <p:nvPicPr>
          <p:cNvPr id="17" name="Picture 16" descr="Chart, scatter chart&#10;&#10;Description automatically generated">
            <a:extLst>
              <a:ext uri="{FF2B5EF4-FFF2-40B4-BE49-F238E27FC236}">
                <a16:creationId xmlns:a16="http://schemas.microsoft.com/office/drawing/2014/main" id="{69AEEB19-A975-EEC6-8B7F-DB2C64EEDE6C}"/>
              </a:ext>
            </a:extLst>
          </p:cNvPr>
          <p:cNvPicPr>
            <a:picLocks noChangeAspect="1"/>
          </p:cNvPicPr>
          <p:nvPr/>
        </p:nvPicPr>
        <p:blipFill>
          <a:blip r:embed="rId3"/>
          <a:stretch>
            <a:fillRect/>
          </a:stretch>
        </p:blipFill>
        <p:spPr>
          <a:xfrm>
            <a:off x="6256867" y="280221"/>
            <a:ext cx="5713008" cy="3514506"/>
          </a:xfrm>
          <a:prstGeom prst="rect">
            <a:avLst/>
          </a:prstGeom>
        </p:spPr>
      </p:pic>
      <p:cxnSp>
        <p:nvCxnSpPr>
          <p:cNvPr id="103" name="Straight Connector 102">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TextBox 28">
            <a:extLst>
              <a:ext uri="{FF2B5EF4-FFF2-40B4-BE49-F238E27FC236}">
                <a16:creationId xmlns:a16="http://schemas.microsoft.com/office/drawing/2014/main" id="{3D88C39C-1784-247B-29D1-8D5BFD7EADFF}"/>
              </a:ext>
            </a:extLst>
          </p:cNvPr>
          <p:cNvSpPr txBox="1"/>
          <p:nvPr/>
        </p:nvSpPr>
        <p:spPr>
          <a:xfrm>
            <a:off x="721084" y="4804181"/>
            <a:ext cx="10515599" cy="1077218"/>
          </a:xfrm>
          <a:prstGeom prst="rect">
            <a:avLst/>
          </a:prstGeom>
          <a:noFill/>
        </p:spPr>
        <p:txBody>
          <a:bodyPr wrap="square">
            <a:spAutoFit/>
          </a:bodyPr>
          <a:lstStyle/>
          <a:p>
            <a:pPr algn="l"/>
            <a:r>
              <a:rPr lang="en-IN" sz="1600" b="1" i="0" dirty="0">
                <a:solidFill>
                  <a:srgbClr val="333333"/>
                </a:solidFill>
                <a:effectLst/>
                <a:latin typeface="Times New Roman" panose="02020603050405020304" pitchFamily="18" charset="0"/>
                <a:cs typeface="Times New Roman" panose="02020603050405020304" pitchFamily="18" charset="0"/>
              </a:rPr>
              <a:t>We can see that life expectancy of the population decrease as the BMI increase.</a:t>
            </a:r>
            <a:br>
              <a:rPr lang="en-IN" sz="1600" b="1" i="0" dirty="0">
                <a:solidFill>
                  <a:srgbClr val="333333"/>
                </a:solidFill>
                <a:effectLst/>
                <a:latin typeface="Times New Roman" panose="02020603050405020304" pitchFamily="18" charset="0"/>
                <a:cs typeface="Times New Roman" panose="02020603050405020304" pitchFamily="18" charset="0"/>
              </a:rPr>
            </a:br>
            <a:endParaRPr lang="en-IN" sz="1600" b="1" i="0" dirty="0">
              <a:solidFill>
                <a:srgbClr val="333333"/>
              </a:solidFill>
              <a:effectLst/>
              <a:latin typeface="Times New Roman" panose="02020603050405020304" pitchFamily="18" charset="0"/>
              <a:cs typeface="Times New Roman" panose="02020603050405020304" pitchFamily="18" charset="0"/>
            </a:endParaRPr>
          </a:p>
          <a:p>
            <a:br>
              <a:rPr lang="en-IN" sz="1600" dirty="0"/>
            </a:b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9" name="Straight Connector 9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1" name="Rectangle 100">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1C15C-0190-4D14-9423-B33B1E807EF6}"/>
              </a:ext>
            </a:extLst>
          </p:cNvPr>
          <p:cNvSpPr>
            <a:spLocks noGrp="1"/>
          </p:cNvSpPr>
          <p:nvPr>
            <p:ph type="title"/>
          </p:nvPr>
        </p:nvSpPr>
        <p:spPr>
          <a:xfrm>
            <a:off x="1187355" y="4374204"/>
            <a:ext cx="9818390" cy="1029308"/>
          </a:xfrm>
        </p:spPr>
        <p:txBody>
          <a:bodyPr vert="horz" lIns="91440" tIns="45720" rIns="91440" bIns="45720" rtlCol="0" anchor="b">
            <a:normAutofit/>
          </a:bodyPr>
          <a:lstStyle/>
          <a:p>
            <a:r>
              <a:rPr lang="en-US" sz="6000" dirty="0">
                <a:solidFill>
                  <a:schemeClr val="tx1">
                    <a:lumMod val="85000"/>
                    <a:lumOff val="15000"/>
                  </a:schemeClr>
                </a:solidFill>
              </a:rPr>
              <a:t>Coorelations</a:t>
            </a:r>
          </a:p>
        </p:txBody>
      </p:sp>
      <p:pic>
        <p:nvPicPr>
          <p:cNvPr id="10" name="Picture 9" descr="Chart, line chart, scatter chart&#10;&#10;Description automatically generated">
            <a:extLst>
              <a:ext uri="{FF2B5EF4-FFF2-40B4-BE49-F238E27FC236}">
                <a16:creationId xmlns:a16="http://schemas.microsoft.com/office/drawing/2014/main" id="{CB9CF86D-2AE3-0B2B-2FB9-E90FEE2364A3}"/>
              </a:ext>
            </a:extLst>
          </p:cNvPr>
          <p:cNvPicPr>
            <a:picLocks noChangeAspect="1"/>
          </p:cNvPicPr>
          <p:nvPr/>
        </p:nvPicPr>
        <p:blipFill>
          <a:blip r:embed="rId2"/>
          <a:stretch>
            <a:fillRect/>
          </a:stretch>
        </p:blipFill>
        <p:spPr>
          <a:xfrm>
            <a:off x="1181633" y="140677"/>
            <a:ext cx="9901545" cy="4334063"/>
          </a:xfrm>
          <a:prstGeom prst="rect">
            <a:avLst/>
          </a:prstGeom>
        </p:spPr>
      </p:pic>
      <p:cxnSp>
        <p:nvCxnSpPr>
          <p:cNvPr id="103" name="Straight Connector 102">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558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2" name="Straight Connector 1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0E1C15C-0190-4D14-9423-B33B1E807EF6}"/>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IN" sz="2800" b="1"/>
              <a:t>Correlation between independent numerical variables and the dependent variable</a:t>
            </a:r>
            <a:endParaRPr lang="en-US" sz="2800" dirty="0">
              <a:solidFill>
                <a:srgbClr val="FFFFFF"/>
              </a:solidFill>
            </a:endParaRPr>
          </a:p>
        </p:txBody>
      </p:sp>
      <p:cxnSp>
        <p:nvCxnSpPr>
          <p:cNvPr id="116" name="Straight Connector 11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9" name="Picture 18" descr="Chart, scatter chart&#10;&#10;Description automatically generated">
            <a:extLst>
              <a:ext uri="{FF2B5EF4-FFF2-40B4-BE49-F238E27FC236}">
                <a16:creationId xmlns:a16="http://schemas.microsoft.com/office/drawing/2014/main" id="{BEE887C2-1B91-D772-006E-382BA0BD5C07}"/>
              </a:ext>
            </a:extLst>
          </p:cNvPr>
          <p:cNvPicPr>
            <a:picLocks noChangeAspect="1"/>
          </p:cNvPicPr>
          <p:nvPr/>
        </p:nvPicPr>
        <p:blipFill>
          <a:blip r:embed="rId2"/>
          <a:stretch>
            <a:fillRect/>
          </a:stretch>
        </p:blipFill>
        <p:spPr>
          <a:xfrm>
            <a:off x="4144060" y="0"/>
            <a:ext cx="8044765" cy="6977574"/>
          </a:xfrm>
          <a:prstGeom prst="rect">
            <a:avLst/>
          </a:prstGeom>
        </p:spPr>
      </p:pic>
      <p:sp>
        <p:nvSpPr>
          <p:cNvPr id="24" name="TextBox 23">
            <a:extLst>
              <a:ext uri="{FF2B5EF4-FFF2-40B4-BE49-F238E27FC236}">
                <a16:creationId xmlns:a16="http://schemas.microsoft.com/office/drawing/2014/main" id="{646F05D0-4757-1468-C647-2B8C56FB11A4}"/>
              </a:ext>
            </a:extLst>
          </p:cNvPr>
          <p:cNvSpPr txBox="1"/>
          <p:nvPr/>
        </p:nvSpPr>
        <p:spPr>
          <a:xfrm>
            <a:off x="484814" y="3849502"/>
            <a:ext cx="3383280" cy="2462213"/>
          </a:xfrm>
          <a:prstGeom prst="rect">
            <a:avLst/>
          </a:prstGeom>
          <a:noFill/>
        </p:spPr>
        <p:txBody>
          <a:bodyPr wrap="square">
            <a:spAutoFit/>
          </a:bodyPr>
          <a:lstStyle/>
          <a:p>
            <a:r>
              <a:rPr lang="en-IN" sz="1400" b="1" dirty="0">
                <a:solidFill>
                  <a:schemeClr val="tx1">
                    <a:lumMod val="95000"/>
                  </a:schemeClr>
                </a:solidFill>
                <a:effectLst/>
                <a:latin typeface="Helvetica" panose="020B0604020202020204" pitchFamily="34" charset="0"/>
                <a:ea typeface="Calibri" panose="020F0502020204030204" pitchFamily="34" charset="0"/>
              </a:rPr>
              <a:t>The Life Expectancy variable is found to be strongly positively correlated with education and Income.composition.of.resources. Adult.Mortality, on the other hand, has a substantial negative association with Life.Expectancy, which is a reasonable conclusion because when adult mortality is high, life expectancy would undoubtedly be low.</a:t>
            </a:r>
            <a:endParaRPr lang="en-IN" sz="1400" dirty="0">
              <a:solidFill>
                <a:schemeClr val="tx1">
                  <a:lumMod val="95000"/>
                </a:schemeClr>
              </a:solidFill>
            </a:endParaRPr>
          </a:p>
        </p:txBody>
      </p:sp>
    </p:spTree>
    <p:extLst>
      <p:ext uri="{BB962C8B-B14F-4D97-AF65-F5344CB8AC3E}">
        <p14:creationId xmlns:p14="http://schemas.microsoft.com/office/powerpoint/2010/main" val="31776194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D7A9E-C9EC-47AB-8C0D-67AA29106A4B}"/>
              </a:ext>
            </a:extLst>
          </p:cNvPr>
          <p:cNvSpPr>
            <a:spLocks noGrp="1"/>
          </p:cNvSpPr>
          <p:nvPr>
            <p:ph type="title"/>
          </p:nvPr>
        </p:nvSpPr>
        <p:spPr>
          <a:xfrm>
            <a:off x="643468" y="643467"/>
            <a:ext cx="3073550" cy="5126203"/>
          </a:xfrm>
        </p:spPr>
        <p:txBody>
          <a:bodyPr anchor="ctr">
            <a:normAutofit/>
          </a:bodyPr>
          <a:lstStyle/>
          <a:p>
            <a:pPr algn="r"/>
            <a:r>
              <a:rPr lang="en-US" sz="2900"/>
              <a:t>	Regression Analysis:</a:t>
            </a:r>
            <a:endParaRPr lang="en-IN" sz="2900"/>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F0A04D72-03B8-4B6D-B723-6933A2BF83CA}"/>
              </a:ext>
            </a:extLst>
          </p:cNvPr>
          <p:cNvSpPr>
            <a:spLocks noGrp="1"/>
          </p:cNvSpPr>
          <p:nvPr>
            <p:ph idx="1"/>
          </p:nvPr>
        </p:nvSpPr>
        <p:spPr>
          <a:xfrm>
            <a:off x="4363786" y="621697"/>
            <a:ext cx="6791894" cy="5147973"/>
          </a:xfrm>
        </p:spPr>
        <p:txBody>
          <a:bodyPr anchor="ctr">
            <a:normAutofit/>
          </a:bodyPr>
          <a:lstStyle/>
          <a:p>
            <a:pPr>
              <a:spcAft>
                <a:spcPts val="800"/>
              </a:spcAft>
              <a:buFont typeface="Wingdings" panose="05000000000000000000" pitchFamily="2" charset="2"/>
              <a:buChar char="v"/>
            </a:pPr>
            <a:r>
              <a:rPr lang="en-IN" b="1" dirty="0">
                <a:effectLst/>
                <a:latin typeface="Helvetica" panose="020B0604020202020204" pitchFamily="34" charset="0"/>
                <a:ea typeface="Calibri" panose="020F0502020204030204" pitchFamily="34" charset="0"/>
                <a:cs typeface="Times New Roman" panose="02020603050405020304" pitchFamily="18" charset="0"/>
              </a:rPr>
              <a:t>The goal of linear regression is to mathematically represent a continuous variable Y as a function of one or more variables X, allowing us to use this regression model to predict the Y when only the X is known.</a:t>
            </a:r>
            <a:endParaRPr lang="en-IN" dirty="0"/>
          </a:p>
          <a:p>
            <a:pPr>
              <a:spcAft>
                <a:spcPts val="750"/>
              </a:spcAft>
              <a:buFont typeface="Wingdings" panose="05000000000000000000" pitchFamily="2" charset="2"/>
              <a:buChar char="v"/>
            </a:pPr>
            <a:r>
              <a:rPr lang="en-IN" b="1" dirty="0">
                <a:effectLst/>
                <a:latin typeface="Helvetica" panose="020B0604020202020204" pitchFamily="34" charset="0"/>
                <a:ea typeface="Times New Roman" panose="02020603050405020304" pitchFamily="18" charset="0"/>
              </a:rPr>
              <a:t>Initial Linear regression model.</a:t>
            </a:r>
            <a:endParaRPr lang="en-IN" dirty="0">
              <a:effectLst/>
              <a:latin typeface="Times New Roman" panose="02020603050405020304" pitchFamily="18" charset="0"/>
              <a:ea typeface="Times New Roman" panose="02020603050405020304" pitchFamily="18" charset="0"/>
            </a:endParaRPr>
          </a:p>
          <a:p>
            <a:pPr lvl="1">
              <a:spcAft>
                <a:spcPts val="750"/>
              </a:spcAft>
              <a:buFont typeface="Wingdings" panose="05000000000000000000" pitchFamily="2" charset="2"/>
              <a:buChar char="v"/>
            </a:pPr>
            <a:r>
              <a:rPr lang="en-IN" b="1" i="1" dirty="0">
                <a:effectLst/>
                <a:latin typeface="Helvetica" panose="020B0604020202020204" pitchFamily="34" charset="0"/>
                <a:ea typeface="Times New Roman" panose="02020603050405020304" pitchFamily="18" charset="0"/>
              </a:rPr>
              <a:t>Outcome:</a:t>
            </a:r>
            <a:r>
              <a:rPr lang="en-IN" b="1" dirty="0">
                <a:effectLst/>
                <a:latin typeface="Helvetica" panose="020B0604020202020204" pitchFamily="34" charset="0"/>
                <a:ea typeface="Times New Roman" panose="02020603050405020304" pitchFamily="18" charset="0"/>
              </a:rPr>
              <a:t> Life Expectancy (reasons for high or low life expectancy?)</a:t>
            </a:r>
            <a:endParaRPr lang="en-IN" dirty="0">
              <a:effectLst/>
              <a:latin typeface="Times New Roman" panose="02020603050405020304" pitchFamily="18" charset="0"/>
              <a:ea typeface="Times New Roman" panose="02020603050405020304" pitchFamily="18" charset="0"/>
            </a:endParaRPr>
          </a:p>
          <a:p>
            <a:pPr lvl="1">
              <a:spcAft>
                <a:spcPts val="750"/>
              </a:spcAft>
              <a:buFont typeface="Wingdings" panose="05000000000000000000" pitchFamily="2" charset="2"/>
              <a:buChar char="v"/>
            </a:pPr>
            <a:r>
              <a:rPr lang="en-IN" b="1" i="1" dirty="0">
                <a:effectLst/>
                <a:latin typeface="Helvetica" panose="020B0604020202020204" pitchFamily="34" charset="0"/>
                <a:ea typeface="Times New Roman" panose="02020603050405020304" pitchFamily="18" charset="0"/>
              </a:rPr>
              <a:t>Predictors:</a:t>
            </a:r>
            <a:r>
              <a:rPr lang="en-IN" b="1" dirty="0">
                <a:effectLst/>
                <a:latin typeface="Helvetica" panose="020B0604020202020204" pitchFamily="34" charset="0"/>
                <a:ea typeface="Times New Roman" panose="02020603050405020304" pitchFamily="18" charset="0"/>
              </a:rPr>
              <a:t> Alcohol, Percentage Expenditure, Hepatitis B, Measles, BMI, </a:t>
            </a:r>
            <a:r>
              <a:rPr lang="en-IN" b="1" dirty="0">
                <a:latin typeface="Helvetica" panose="020B0604020202020204" pitchFamily="34" charset="0"/>
                <a:ea typeface="Times New Roman" panose="02020603050405020304" pitchFamily="18" charset="0"/>
              </a:rPr>
              <a:t>U</a:t>
            </a:r>
            <a:r>
              <a:rPr lang="en-IN" b="1" dirty="0">
                <a:effectLst/>
                <a:latin typeface="Helvetica" panose="020B0604020202020204" pitchFamily="34" charset="0"/>
                <a:ea typeface="Times New Roman" panose="02020603050405020304" pitchFamily="18" charset="0"/>
              </a:rPr>
              <a:t>nder Five Deaths, Polio, GDP, Total</a:t>
            </a:r>
            <a:r>
              <a:rPr lang="en-IN" b="1" dirty="0">
                <a:latin typeface="Helvetica" panose="020B0604020202020204" pitchFamily="34" charset="0"/>
                <a:ea typeface="Times New Roman" panose="02020603050405020304" pitchFamily="18" charset="0"/>
              </a:rPr>
              <a:t> E</a:t>
            </a:r>
            <a:r>
              <a:rPr lang="en-IN" b="1" dirty="0">
                <a:effectLst/>
                <a:latin typeface="Helvetica" panose="020B0604020202020204" pitchFamily="34" charset="0"/>
                <a:ea typeface="Times New Roman" panose="02020603050405020304" pitchFamily="18" charset="0"/>
              </a:rPr>
              <a:t>xpenditure, Diphtheria, thinness 1-19.years, thinness5-9.years, Income composition of resources</a:t>
            </a:r>
            <a:endParaRPr lang="en-IN" dirty="0">
              <a:effectLst/>
              <a:latin typeface="Times New Roman" panose="02020603050405020304" pitchFamily="18" charset="0"/>
              <a:ea typeface="Times New Roman" panose="02020603050405020304" pitchFamily="18" charset="0"/>
            </a:endParaRPr>
          </a:p>
          <a:p>
            <a:pPr marL="0" indent="0">
              <a:buNone/>
            </a:pPr>
            <a:endParaRPr lang="en-US" b="1" u="sng" dirty="0"/>
          </a:p>
        </p:txBody>
      </p:sp>
      <p:sp>
        <p:nvSpPr>
          <p:cNvPr id="22" name="Rectangle 2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04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D7A9E-C9EC-47AB-8C0D-67AA29106A4B}"/>
              </a:ext>
            </a:extLst>
          </p:cNvPr>
          <p:cNvSpPr>
            <a:spLocks noGrp="1"/>
          </p:cNvSpPr>
          <p:nvPr>
            <p:ph type="title"/>
          </p:nvPr>
        </p:nvSpPr>
        <p:spPr>
          <a:xfrm>
            <a:off x="643468" y="643467"/>
            <a:ext cx="3073550" cy="5126203"/>
          </a:xfrm>
        </p:spPr>
        <p:txBody>
          <a:bodyPr anchor="ctr">
            <a:normAutofit/>
          </a:bodyPr>
          <a:lstStyle/>
          <a:p>
            <a:pPr algn="r"/>
            <a:r>
              <a:rPr lang="en-US" sz="2900" dirty="0"/>
              <a:t>	Regression Analysis:</a:t>
            </a:r>
            <a:endParaRPr lang="en-IN" sz="2900" dirty="0"/>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F0A04D72-03B8-4B6D-B723-6933A2BF83CA}"/>
              </a:ext>
            </a:extLst>
          </p:cNvPr>
          <p:cNvSpPr>
            <a:spLocks noGrp="1"/>
          </p:cNvSpPr>
          <p:nvPr>
            <p:ph idx="1"/>
          </p:nvPr>
        </p:nvSpPr>
        <p:spPr>
          <a:xfrm>
            <a:off x="4363786" y="621697"/>
            <a:ext cx="6791894" cy="5147973"/>
          </a:xfrm>
        </p:spPr>
        <p:txBody>
          <a:bodyPr anchor="ctr">
            <a:normAutofit lnSpcReduction="10000"/>
          </a:bodyPr>
          <a:lstStyle/>
          <a:p>
            <a:pPr>
              <a:spcAft>
                <a:spcPts val="750"/>
              </a:spcAft>
              <a:buFont typeface="Wingdings" panose="05000000000000000000" pitchFamily="2" charset="2"/>
              <a:buChar char="v"/>
            </a:pP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Residual standard error: 5.851 on 2323 degrees of freedom</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Multiple R-squared:  0.6226,	Adjusted R-squared:  0.6205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F-statistic: 294.8 on 13 and 2323 DF,  p-value: &lt; 2.2e-16</a:t>
            </a:r>
          </a:p>
          <a:p>
            <a:pPr>
              <a:spcAft>
                <a:spcPts val="750"/>
              </a:spcAft>
              <a:buFont typeface="Wingdings" panose="05000000000000000000" pitchFamily="2" charset="2"/>
              <a:buChar char="v"/>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observed in our example, the F-p-value statistic's is 2.2e-16, which is quite significant. This indicates a meaningful relationship between at least one of the predictor variables and the outcome variable.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750"/>
              </a:spcAft>
              <a:buFont typeface="Wingdings" panose="05000000000000000000" pitchFamily="2" charset="2"/>
              <a:buChar char="v"/>
            </a:pPr>
            <a:r>
              <a:rPr lang="en-IN"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We may look at the coefficients table, which displays the estimated regression beta coefficients and the accompanying t-statistical p-values, to determine whether predictor variables are significant: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750"/>
              </a:spcAft>
              <a:buFont typeface="Wingdings" panose="05000000000000000000" pitchFamily="2" charset="2"/>
              <a:buChar char="v"/>
            </a:pPr>
            <a:r>
              <a:rPr lang="en-IN"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It's fascinating to observe how all other factors, including alcohol, vaccinations (against polio and diphtheria), body mass index (BMI), and human development, affect life expectancy.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b="1" u="sng" dirty="0"/>
          </a:p>
        </p:txBody>
      </p:sp>
      <p:sp>
        <p:nvSpPr>
          <p:cNvPr id="22" name="Rectangle 2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401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D7A9E-C9EC-47AB-8C0D-67AA29106A4B}"/>
              </a:ext>
            </a:extLst>
          </p:cNvPr>
          <p:cNvSpPr>
            <a:spLocks noGrp="1"/>
          </p:cNvSpPr>
          <p:nvPr>
            <p:ph type="title"/>
          </p:nvPr>
        </p:nvSpPr>
        <p:spPr>
          <a:xfrm>
            <a:off x="410820" y="643467"/>
            <a:ext cx="3306198" cy="5126203"/>
          </a:xfrm>
        </p:spPr>
        <p:txBody>
          <a:bodyPr anchor="ctr">
            <a:normAutofit/>
          </a:bodyPr>
          <a:lstStyle/>
          <a:p>
            <a:pPr algn="r"/>
            <a:r>
              <a:rPr lang="en-US" sz="2900" dirty="0"/>
              <a:t>	Coefficient:</a:t>
            </a:r>
            <a:endParaRPr lang="en-IN" sz="2900" dirty="0"/>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F0A04D72-03B8-4B6D-B723-6933A2BF83CA}"/>
              </a:ext>
            </a:extLst>
          </p:cNvPr>
          <p:cNvSpPr>
            <a:spLocks noGrp="1"/>
          </p:cNvSpPr>
          <p:nvPr>
            <p:ph idx="1"/>
          </p:nvPr>
        </p:nvSpPr>
        <p:spPr>
          <a:xfrm>
            <a:off x="4363786" y="621697"/>
            <a:ext cx="6791894" cy="5147973"/>
          </a:xfrm>
        </p:spPr>
        <p:txBody>
          <a:bodyPr anchor="ctr">
            <a:normAutofit/>
          </a:bodyPr>
          <a:lstStyle/>
          <a:p>
            <a:pPr>
              <a:spcAft>
                <a:spcPts val="750"/>
              </a:spcAft>
              <a:buFont typeface="Wingdings" panose="05000000000000000000" pitchFamily="2" charset="2"/>
              <a:buChar char="v"/>
            </a:pP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b="1" u="sng" dirty="0"/>
          </a:p>
        </p:txBody>
      </p:sp>
      <p:sp>
        <p:nvSpPr>
          <p:cNvPr id="22" name="Rectangle 2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EA269E30-5355-B182-AB91-89D78FDEDE66}"/>
              </a:ext>
            </a:extLst>
          </p:cNvPr>
          <p:cNvPicPr>
            <a:picLocks noChangeAspect="1"/>
          </p:cNvPicPr>
          <p:nvPr/>
        </p:nvPicPr>
        <p:blipFill rotWithShape="1">
          <a:blip r:embed="rId2"/>
          <a:srcRect l="865" t="62095" r="52414" b="7914"/>
          <a:stretch/>
        </p:blipFill>
        <p:spPr>
          <a:xfrm>
            <a:off x="4924149" y="956603"/>
            <a:ext cx="5317588" cy="3417917"/>
          </a:xfrm>
          <a:prstGeom prst="rect">
            <a:avLst/>
          </a:prstGeom>
        </p:spPr>
      </p:pic>
    </p:spTree>
    <p:extLst>
      <p:ext uri="{BB962C8B-B14F-4D97-AF65-F5344CB8AC3E}">
        <p14:creationId xmlns:p14="http://schemas.microsoft.com/office/powerpoint/2010/main" val="2527280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D7A9E-C9EC-47AB-8C0D-67AA29106A4B}"/>
              </a:ext>
            </a:extLst>
          </p:cNvPr>
          <p:cNvSpPr>
            <a:spLocks noGrp="1"/>
          </p:cNvSpPr>
          <p:nvPr>
            <p:ph type="title"/>
          </p:nvPr>
        </p:nvSpPr>
        <p:spPr>
          <a:xfrm>
            <a:off x="643468" y="643467"/>
            <a:ext cx="3073550" cy="5126203"/>
          </a:xfrm>
        </p:spPr>
        <p:txBody>
          <a:bodyPr anchor="ctr">
            <a:normAutofit/>
          </a:bodyPr>
          <a:lstStyle/>
          <a:p>
            <a:pPr algn="r"/>
            <a:r>
              <a:rPr lang="en-US" sz="2900" dirty="0"/>
              <a:t>	Model Evaluation:</a:t>
            </a:r>
            <a:endParaRPr lang="en-IN" sz="2900" dirty="0"/>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F0A04D72-03B8-4B6D-B723-6933A2BF83CA}"/>
              </a:ext>
            </a:extLst>
          </p:cNvPr>
          <p:cNvSpPr>
            <a:spLocks noGrp="1"/>
          </p:cNvSpPr>
          <p:nvPr>
            <p:ph idx="1"/>
          </p:nvPr>
        </p:nvSpPr>
        <p:spPr>
          <a:xfrm>
            <a:off x="4363786" y="621697"/>
            <a:ext cx="6791894" cy="5147973"/>
          </a:xfrm>
        </p:spPr>
        <p:txBody>
          <a:bodyPr anchor="ct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Font typeface="Wingdings" panose="05000000000000000000" pitchFamily="2" charset="2"/>
              <a:buChar char="v"/>
            </a:pPr>
            <a:r>
              <a:rPr lang="en-IN" sz="1800" b="1"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Diagnostic Plots are used to assess the model assumptions and determine whether any observations have the potential to significantly affect the results.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v"/>
            </a:pPr>
            <a:r>
              <a:rPr lang="en-IN" sz="1800" b="1"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The distance that the data points are from the regression line is measured by residuals. When you enter values for the predictors, factor levels, or component values into the model, fitted values are models' predictions of the mean response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u="sng" dirty="0"/>
          </a:p>
        </p:txBody>
      </p:sp>
      <p:sp>
        <p:nvSpPr>
          <p:cNvPr id="22" name="Rectangle 2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104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About Dataset</a:t>
            </a:r>
          </a:p>
        </p:txBody>
      </p:sp>
      <p:sp>
        <p:nvSpPr>
          <p:cNvPr id="4" name="Content Placeholder 3">
            <a:extLst>
              <a:ext uri="{FF2B5EF4-FFF2-40B4-BE49-F238E27FC236}">
                <a16:creationId xmlns:a16="http://schemas.microsoft.com/office/drawing/2014/main" id="{1414EFD0-FC7F-4E0A-BEDF-A80B6CFCBF9F}"/>
              </a:ext>
            </a:extLst>
          </p:cNvPr>
          <p:cNvSpPr>
            <a:spLocks noGrp="1"/>
          </p:cNvSpPr>
          <p:nvPr>
            <p:ph idx="1"/>
          </p:nvPr>
        </p:nvSpPr>
        <p:spPr>
          <a:xfrm>
            <a:off x="5231958" y="605896"/>
            <a:ext cx="5923721" cy="5646208"/>
          </a:xfrm>
        </p:spPr>
        <p:txBody>
          <a:bodyPr anchor="ctr">
            <a:normAutofit lnSpcReduction="10000"/>
          </a:bodyPr>
          <a:lstStyle/>
          <a:p>
            <a:pPr>
              <a:lnSpc>
                <a:spcPct val="100000"/>
              </a:lnSpc>
              <a:spcAft>
                <a:spcPts val="800"/>
              </a:spcAft>
            </a:pPr>
            <a:endParaRPr lang="en-IN" sz="2000" b="1" dirty="0">
              <a:effectLst/>
              <a:latin typeface="Helvetica" panose="020B0604020202020204" pitchFamily="34" charset="0"/>
              <a:ea typeface="Times New Roman" panose="02020603050405020304" pitchFamily="18" charset="0"/>
              <a:cs typeface="Times New Roman" panose="02020603050405020304" pitchFamily="18" charset="0"/>
            </a:endParaRPr>
          </a:p>
          <a:p>
            <a:pPr>
              <a:lnSpc>
                <a:spcPct val="100000"/>
              </a:lnSpc>
              <a:spcAft>
                <a:spcPts val="800"/>
              </a:spcAft>
            </a:pPr>
            <a:endParaRPr lang="en-IN" sz="2000" b="1" dirty="0">
              <a:latin typeface="Helvetica" panose="020B0604020202020204" pitchFamily="34" charset="0"/>
              <a:ea typeface="Times New Roman" panose="02020603050405020304" pitchFamily="18" charset="0"/>
              <a:cs typeface="Times New Roman" panose="02020603050405020304" pitchFamily="18" charset="0"/>
            </a:endParaRPr>
          </a:p>
          <a:p>
            <a:pPr>
              <a:lnSpc>
                <a:spcPct val="100000"/>
              </a:lnSpc>
              <a:spcAft>
                <a:spcPts val="800"/>
              </a:spcAft>
            </a:pPr>
            <a:r>
              <a:rPr lang="en-IN" sz="2000" b="1" dirty="0">
                <a:effectLst/>
                <a:latin typeface="Helvetica" panose="020B0604020202020204" pitchFamily="34" charset="0"/>
                <a:ea typeface="Times New Roman" panose="02020603050405020304" pitchFamily="18" charset="0"/>
                <a:cs typeface="Times New Roman" panose="02020603050405020304" pitchFamily="18" charset="0"/>
              </a:rPr>
              <a:t>The dataset related to life expectancy, health factors for 193 countries has been collected from WHO data repository website and its corresponding economic data was collected from United Nation website. Among all categories of health-related factors only those critical factors were chosen which are more representative.</a:t>
            </a:r>
            <a:br>
              <a:rPr lang="en-IN" sz="2000" b="1" dirty="0">
                <a:effectLst/>
                <a:latin typeface="Helvetica" panose="020B0604020202020204" pitchFamily="34" charset="0"/>
                <a:ea typeface="Times New Roman" panose="02020603050405020304" pitchFamily="18" charset="0"/>
                <a:cs typeface="Times New Roman" panose="02020603050405020304" pitchFamily="18" charset="0"/>
              </a:rPr>
            </a:br>
            <a:br>
              <a:rPr lang="en-IN" sz="2000" b="1" dirty="0">
                <a:effectLst/>
                <a:latin typeface="Helvetica" panose="020B0604020202020204" pitchFamily="34" charset="0"/>
                <a:ea typeface="Times New Roman" panose="02020603050405020304" pitchFamily="18" charset="0"/>
                <a:cs typeface="Times New Roman" panose="02020603050405020304" pitchFamily="18" charset="0"/>
              </a:rPr>
            </a:br>
            <a:r>
              <a:rPr lang="en-IN" sz="2000" b="1" dirty="0">
                <a:effectLst/>
                <a:latin typeface="Helvetica" panose="020B0604020202020204" pitchFamily="34" charset="0"/>
                <a:ea typeface="Times New Roman" panose="02020603050405020304" pitchFamily="18" charset="0"/>
                <a:cs typeface="Times New Roman" panose="02020603050405020304" pitchFamily="18" charset="0"/>
              </a:rPr>
              <a:t>The goal of this project is to build a Linear Regression Model to predict the likelihood of Life Expectancy in different countries of the world.</a:t>
            </a:r>
            <a:br>
              <a:rPr lang="en-IN" sz="2000" b="1" dirty="0">
                <a:effectLst/>
                <a:latin typeface="Helvetica" panose="020B0604020202020204" pitchFamily="34" charset="0"/>
                <a:ea typeface="Times New Roman" panose="02020603050405020304" pitchFamily="18" charset="0"/>
                <a:cs typeface="Times New Roman" panose="02020603050405020304" pitchFamily="18" charset="0"/>
              </a:rPr>
            </a:br>
            <a:br>
              <a:rPr lang="en-IN" sz="2000" b="1" dirty="0">
                <a:effectLst/>
                <a:latin typeface="Helvetica" panose="020B0604020202020204" pitchFamily="34" charset="0"/>
                <a:ea typeface="Times New Roman" panose="02020603050405020304" pitchFamily="18" charset="0"/>
                <a:cs typeface="Times New Roman" panose="02020603050405020304" pitchFamily="18" charset="0"/>
              </a:rPr>
            </a:br>
            <a:r>
              <a:rPr lang="en-IN" sz="2000" b="1" dirty="0">
                <a:effectLst/>
                <a:latin typeface="Helvetica" panose="020B0604020202020204" pitchFamily="34" charset="0"/>
                <a:ea typeface="Times New Roman" panose="02020603050405020304" pitchFamily="18" charset="0"/>
                <a:cs typeface="Times New Roman" panose="02020603050405020304" pitchFamily="18" charset="0"/>
              </a:rPr>
              <a:t>The link to original dataset can be found </a:t>
            </a:r>
            <a:r>
              <a:rPr lang="en-IN" sz="2000" b="1" u="sng" dirty="0">
                <a:effectLst/>
                <a:latin typeface="Helvetica" panose="020B0604020202020204" pitchFamily="34" charset="0"/>
                <a:ea typeface="Times New Roman" panose="02020603050405020304" pitchFamily="18" charset="0"/>
                <a:cs typeface="Times New Roman" panose="02020603050405020304" pitchFamily="18" charset="0"/>
                <a:hlinkClick r:id="rId3"/>
              </a:rPr>
              <a:t>here</a:t>
            </a:r>
            <a:r>
              <a:rPr lang="en-IN" sz="2000" b="1"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buFont typeface="Wingdings" panose="05000000000000000000" pitchFamily="2" charset="2"/>
              <a:buChar char="q"/>
            </a:pPr>
            <a:endParaRPr lang="en-US" sz="2000" dirty="0"/>
          </a:p>
          <a:p>
            <a:pPr>
              <a:lnSpc>
                <a:spcPct val="100000"/>
              </a:lnSpc>
              <a:buFont typeface="Wingdings" panose="05000000000000000000" pitchFamily="2" charset="2"/>
              <a:buChar char="q"/>
            </a:pPr>
            <a:endParaRPr lang="en-US" sz="2000" dirty="0"/>
          </a:p>
          <a:p>
            <a:pPr>
              <a:lnSpc>
                <a:spcPct val="100000"/>
              </a:lnSpc>
              <a:buFont typeface="Wingdings" panose="05000000000000000000" pitchFamily="2" charset="2"/>
              <a:buChar char="q"/>
            </a:pPr>
            <a:endParaRPr lang="en-US" sz="2000" dirty="0"/>
          </a:p>
          <a:p>
            <a:pPr>
              <a:lnSpc>
                <a:spcPct val="100000"/>
              </a:lnSpc>
              <a:buFont typeface="Wingdings" panose="05000000000000000000" pitchFamily="2" charset="2"/>
              <a:buChar char="q"/>
            </a:pPr>
            <a:endParaRPr lang="en-US" sz="2000" dirty="0"/>
          </a:p>
          <a:p>
            <a:pPr marL="0" indent="0">
              <a:lnSpc>
                <a:spcPct val="100000"/>
              </a:lnSpc>
              <a:buNone/>
            </a:pPr>
            <a:endParaRPr lang="en-IN" sz="2000" dirty="0"/>
          </a:p>
        </p:txBody>
      </p:sp>
      <p:sp>
        <p:nvSpPr>
          <p:cNvPr id="13" name="Rectangle 12">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D7A9E-C9EC-47AB-8C0D-67AA29106A4B}"/>
              </a:ext>
            </a:extLst>
          </p:cNvPr>
          <p:cNvSpPr>
            <a:spLocks noGrp="1"/>
          </p:cNvSpPr>
          <p:nvPr>
            <p:ph type="title"/>
          </p:nvPr>
        </p:nvSpPr>
        <p:spPr>
          <a:xfrm>
            <a:off x="643468" y="643467"/>
            <a:ext cx="3073550" cy="5126203"/>
          </a:xfrm>
        </p:spPr>
        <p:txBody>
          <a:bodyPr anchor="ctr">
            <a:normAutofit/>
          </a:bodyPr>
          <a:lstStyle/>
          <a:p>
            <a:pPr algn="r"/>
            <a:r>
              <a:rPr lang="en-US" sz="2900" dirty="0"/>
              <a:t>	Final Model:</a:t>
            </a:r>
            <a:endParaRPr lang="en-IN" sz="2900" dirty="0"/>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F0A04D72-03B8-4B6D-B723-6933A2BF83CA}"/>
              </a:ext>
            </a:extLst>
          </p:cNvPr>
          <p:cNvSpPr>
            <a:spLocks noGrp="1"/>
          </p:cNvSpPr>
          <p:nvPr>
            <p:ph idx="1"/>
          </p:nvPr>
        </p:nvSpPr>
        <p:spPr>
          <a:xfrm>
            <a:off x="4320209" y="621697"/>
            <a:ext cx="6835471" cy="5147973"/>
          </a:xfrm>
        </p:spPr>
        <p:txBody>
          <a:bodyPr anchor="ct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r>
              <a:rPr lang="en-IN" sz="1600" b="1" i="0" dirty="0">
                <a:solidFill>
                  <a:srgbClr val="333333"/>
                </a:solidFill>
                <a:effectLst/>
                <a:latin typeface="Helvetica Neue"/>
              </a:rPr>
              <a:t>Final model can be written as follow:</a:t>
            </a:r>
          </a:p>
          <a:p>
            <a:pPr algn="l"/>
            <a:r>
              <a:rPr lang="en-IN" sz="1600" b="1" i="0" dirty="0" err="1">
                <a:solidFill>
                  <a:srgbClr val="333333"/>
                </a:solidFill>
                <a:effectLst/>
                <a:latin typeface="Helvetica Neue"/>
              </a:rPr>
              <a:t>Life_Expectancy</a:t>
            </a:r>
            <a:r>
              <a:rPr lang="en-IN" sz="1600" b="1" i="0" dirty="0">
                <a:solidFill>
                  <a:srgbClr val="333333"/>
                </a:solidFill>
                <a:effectLst/>
                <a:latin typeface="Helvetica Neue"/>
              </a:rPr>
              <a:t> =  </a:t>
            </a:r>
            <a:r>
              <a:rPr lang="el-GR" sz="1400" b="1" i="0" dirty="0">
                <a:solidFill>
                  <a:srgbClr val="202124"/>
                </a:solidFill>
                <a:effectLst/>
                <a:latin typeface="arial" panose="020B0604020202020204" pitchFamily="34" charset="0"/>
              </a:rPr>
              <a:t>β</a:t>
            </a:r>
            <a:r>
              <a:rPr lang="en-IN" sz="1400" b="1" i="0" dirty="0">
                <a:solidFill>
                  <a:srgbClr val="202124"/>
                </a:solidFill>
                <a:effectLst/>
                <a:latin typeface="arial" panose="020B0604020202020204" pitchFamily="34" charset="0"/>
              </a:rPr>
              <a:t> + </a:t>
            </a:r>
            <a:r>
              <a:rPr lang="el-GR" sz="1400" b="1" i="0" dirty="0">
                <a:solidFill>
                  <a:srgbClr val="202124"/>
                </a:solidFill>
                <a:effectLst/>
                <a:latin typeface="arial" panose="020B0604020202020204" pitchFamily="34" charset="0"/>
              </a:rPr>
              <a:t>β</a:t>
            </a:r>
            <a:r>
              <a:rPr lang="en-IN" sz="1400" b="1" i="0" dirty="0">
                <a:solidFill>
                  <a:srgbClr val="202124"/>
                </a:solidFill>
                <a:effectLst/>
                <a:latin typeface="arial" panose="020B0604020202020204" pitchFamily="34" charset="0"/>
              </a:rPr>
              <a:t>1 </a:t>
            </a:r>
            <a:r>
              <a:rPr lang="en-IN" sz="1600" b="1" i="0" dirty="0">
                <a:solidFill>
                  <a:srgbClr val="333333"/>
                </a:solidFill>
                <a:effectLst/>
                <a:latin typeface="Helvetica Neue"/>
              </a:rPr>
              <a:t>x Alcohol + </a:t>
            </a:r>
            <a:r>
              <a:rPr lang="el-GR" sz="1400" b="1" i="0" dirty="0">
                <a:solidFill>
                  <a:srgbClr val="202124"/>
                </a:solidFill>
                <a:effectLst/>
                <a:latin typeface="arial" panose="020B0604020202020204" pitchFamily="34" charset="0"/>
              </a:rPr>
              <a:t>β</a:t>
            </a:r>
            <a:r>
              <a:rPr lang="en-IN" sz="1400" b="1" i="0" dirty="0">
                <a:solidFill>
                  <a:srgbClr val="202124"/>
                </a:solidFill>
                <a:effectLst/>
                <a:latin typeface="arial" panose="020B0604020202020204" pitchFamily="34" charset="0"/>
              </a:rPr>
              <a:t>2</a:t>
            </a:r>
            <a:r>
              <a:rPr lang="en-IN" sz="1600" b="1" i="0" dirty="0">
                <a:solidFill>
                  <a:srgbClr val="333333"/>
                </a:solidFill>
                <a:effectLst/>
                <a:latin typeface="Helvetica Neue"/>
              </a:rPr>
              <a:t> x Diphtheria + </a:t>
            </a:r>
            <a:r>
              <a:rPr lang="el-GR" sz="1400" b="1" i="0" dirty="0">
                <a:solidFill>
                  <a:srgbClr val="202124"/>
                </a:solidFill>
                <a:effectLst/>
                <a:latin typeface="arial" panose="020B0604020202020204" pitchFamily="34" charset="0"/>
              </a:rPr>
              <a:t>β</a:t>
            </a:r>
            <a:r>
              <a:rPr lang="en-IN" sz="1400" b="1" i="0" dirty="0">
                <a:solidFill>
                  <a:srgbClr val="202124"/>
                </a:solidFill>
                <a:effectLst/>
                <a:latin typeface="arial" panose="020B0604020202020204" pitchFamily="34" charset="0"/>
              </a:rPr>
              <a:t>3</a:t>
            </a:r>
            <a:r>
              <a:rPr lang="en-IN" sz="1600" b="1" i="0" dirty="0">
                <a:solidFill>
                  <a:srgbClr val="333333"/>
                </a:solidFill>
                <a:effectLst/>
                <a:latin typeface="Helvetica Neue"/>
              </a:rPr>
              <a:t> x BMI + </a:t>
            </a:r>
            <a:r>
              <a:rPr lang="el-GR" sz="1400" b="1" i="0" dirty="0">
                <a:solidFill>
                  <a:srgbClr val="202124"/>
                </a:solidFill>
                <a:effectLst/>
                <a:latin typeface="arial" panose="020B0604020202020204" pitchFamily="34" charset="0"/>
              </a:rPr>
              <a:t>β</a:t>
            </a:r>
            <a:r>
              <a:rPr lang="en-IN" sz="1400" b="1" i="0" dirty="0">
                <a:solidFill>
                  <a:srgbClr val="202124"/>
                </a:solidFill>
                <a:effectLst/>
                <a:latin typeface="arial" panose="020B0604020202020204" pitchFamily="34" charset="0"/>
              </a:rPr>
              <a:t>4</a:t>
            </a:r>
            <a:r>
              <a:rPr lang="en-IN" sz="1600" b="1" i="0" dirty="0">
                <a:solidFill>
                  <a:srgbClr val="333333"/>
                </a:solidFill>
                <a:effectLst/>
                <a:latin typeface="Helvetica Neue"/>
              </a:rPr>
              <a:t> x Polio + </a:t>
            </a:r>
            <a:r>
              <a:rPr lang="el-GR" sz="1400" b="1" i="0" dirty="0">
                <a:solidFill>
                  <a:srgbClr val="202124"/>
                </a:solidFill>
                <a:effectLst/>
                <a:latin typeface="arial" panose="020B0604020202020204" pitchFamily="34" charset="0"/>
              </a:rPr>
              <a:t>β</a:t>
            </a:r>
            <a:r>
              <a:rPr lang="en-IN" sz="1400" b="1" i="0" dirty="0">
                <a:solidFill>
                  <a:srgbClr val="202124"/>
                </a:solidFill>
                <a:effectLst/>
                <a:latin typeface="arial" panose="020B0604020202020204" pitchFamily="34" charset="0"/>
              </a:rPr>
              <a:t>5</a:t>
            </a:r>
            <a:r>
              <a:rPr lang="en-IN" sz="1600" b="1" i="0" dirty="0">
                <a:solidFill>
                  <a:srgbClr val="333333"/>
                </a:solidFill>
                <a:effectLst/>
                <a:latin typeface="Helvetica Neue"/>
              </a:rPr>
              <a:t> x </a:t>
            </a:r>
            <a:r>
              <a:rPr lang="en-IN" sz="1600" b="1" i="0" dirty="0" err="1">
                <a:solidFill>
                  <a:srgbClr val="333333"/>
                </a:solidFill>
                <a:effectLst/>
                <a:latin typeface="Helvetica Neue"/>
              </a:rPr>
              <a:t>Total_expenditure</a:t>
            </a:r>
            <a:r>
              <a:rPr lang="en-IN" sz="1600" b="1" i="0" dirty="0">
                <a:solidFill>
                  <a:srgbClr val="333333"/>
                </a:solidFill>
                <a:effectLst/>
                <a:latin typeface="Helvetica Neue"/>
              </a:rPr>
              <a:t> + </a:t>
            </a:r>
            <a:r>
              <a:rPr lang="el-GR" sz="1400" b="1" i="0" dirty="0">
                <a:solidFill>
                  <a:srgbClr val="202124"/>
                </a:solidFill>
                <a:effectLst/>
                <a:latin typeface="arial" panose="020B0604020202020204" pitchFamily="34" charset="0"/>
              </a:rPr>
              <a:t>β</a:t>
            </a:r>
            <a:r>
              <a:rPr lang="en-IN" sz="1400" b="1" i="0" dirty="0">
                <a:solidFill>
                  <a:srgbClr val="202124"/>
                </a:solidFill>
                <a:effectLst/>
                <a:latin typeface="arial" panose="020B0604020202020204" pitchFamily="34" charset="0"/>
              </a:rPr>
              <a:t>6 </a:t>
            </a:r>
            <a:r>
              <a:rPr lang="en-IN" sz="1600" b="1" i="0" dirty="0">
                <a:solidFill>
                  <a:srgbClr val="333333"/>
                </a:solidFill>
                <a:effectLst/>
                <a:latin typeface="Helvetica Neue"/>
              </a:rPr>
              <a:t>x thinness</a:t>
            </a:r>
            <a:r>
              <a:rPr lang="en-IN" sz="1600" b="1" dirty="0">
                <a:solidFill>
                  <a:srgbClr val="333333"/>
                </a:solidFill>
                <a:latin typeface="Helvetica Neue"/>
              </a:rPr>
              <a:t>_</a:t>
            </a:r>
            <a:r>
              <a:rPr lang="en-IN" sz="1600" b="1" i="0" dirty="0">
                <a:solidFill>
                  <a:srgbClr val="333333"/>
                </a:solidFill>
                <a:effectLst/>
                <a:latin typeface="Helvetica Neue"/>
              </a:rPr>
              <a:t>1_19.years + </a:t>
            </a:r>
            <a:r>
              <a:rPr lang="el-GR" sz="1400" b="1" i="0" dirty="0">
                <a:solidFill>
                  <a:srgbClr val="202124"/>
                </a:solidFill>
                <a:effectLst/>
                <a:latin typeface="arial" panose="020B0604020202020204" pitchFamily="34" charset="0"/>
              </a:rPr>
              <a:t>β</a:t>
            </a:r>
            <a:r>
              <a:rPr lang="en-IN" sz="1400" b="1" i="0" dirty="0">
                <a:solidFill>
                  <a:srgbClr val="202124"/>
                </a:solidFill>
                <a:effectLst/>
                <a:latin typeface="arial" panose="020B0604020202020204" pitchFamily="34" charset="0"/>
              </a:rPr>
              <a:t>7</a:t>
            </a:r>
            <a:r>
              <a:rPr lang="en-IN" sz="1600" b="1" i="0" dirty="0">
                <a:solidFill>
                  <a:srgbClr val="333333"/>
                </a:solidFill>
                <a:effectLst/>
                <a:latin typeface="Helvetica Neue"/>
              </a:rPr>
              <a:t> x </a:t>
            </a:r>
            <a:r>
              <a:rPr lang="en-IN" sz="1600" b="1" i="0" dirty="0" err="1">
                <a:solidFill>
                  <a:srgbClr val="333333"/>
                </a:solidFill>
                <a:effectLst/>
                <a:latin typeface="Helvetica Neue"/>
              </a:rPr>
              <a:t>Income_composition</a:t>
            </a:r>
            <a:r>
              <a:rPr lang="en-IN" sz="1600" b="1" dirty="0" err="1">
                <a:solidFill>
                  <a:srgbClr val="333333"/>
                </a:solidFill>
                <a:latin typeface="Helvetica Neue"/>
              </a:rPr>
              <a:t>_</a:t>
            </a:r>
            <a:r>
              <a:rPr lang="en-IN" sz="1600" b="1" i="0" dirty="0" err="1">
                <a:solidFill>
                  <a:srgbClr val="333333"/>
                </a:solidFill>
                <a:effectLst/>
                <a:latin typeface="Helvetica Neue"/>
              </a:rPr>
              <a:t>of</a:t>
            </a:r>
            <a:r>
              <a:rPr lang="en-IN" sz="1600" b="1" dirty="0" err="1">
                <a:solidFill>
                  <a:srgbClr val="333333"/>
                </a:solidFill>
                <a:latin typeface="Helvetica Neue"/>
              </a:rPr>
              <a:t>_</a:t>
            </a:r>
            <a:r>
              <a:rPr lang="en-IN" sz="1600" b="1" i="0" dirty="0" err="1">
                <a:solidFill>
                  <a:srgbClr val="333333"/>
                </a:solidFill>
                <a:effectLst/>
                <a:latin typeface="Helvetica Neue"/>
              </a:rPr>
              <a:t>resources</a:t>
            </a:r>
            <a:endParaRPr lang="en-IN" sz="1600" b="1" i="0" dirty="0">
              <a:solidFill>
                <a:srgbClr val="333333"/>
              </a:solidFill>
              <a:effectLst/>
              <a:latin typeface="Helvetica Neue"/>
            </a:endParaRPr>
          </a:p>
          <a:p>
            <a:pPr marL="0" indent="0">
              <a:buNone/>
            </a:pPr>
            <a:endParaRPr lang="en-US" b="1" u="sng" dirty="0"/>
          </a:p>
        </p:txBody>
      </p:sp>
      <p:sp>
        <p:nvSpPr>
          <p:cNvPr id="22" name="Rectangle 2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9650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0678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0E1C15C-0190-4D14-9423-B33B1E807EF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Prediction vs Real values</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Chart, scatter chart&#10;&#10;Description automatically generated">
            <a:extLst>
              <a:ext uri="{FF2B5EF4-FFF2-40B4-BE49-F238E27FC236}">
                <a16:creationId xmlns:a16="http://schemas.microsoft.com/office/drawing/2014/main" id="{B6BACF55-9A84-2973-1401-60C5FE34D907}"/>
              </a:ext>
            </a:extLst>
          </p:cNvPr>
          <p:cNvPicPr>
            <a:picLocks noChangeAspect="1"/>
          </p:cNvPicPr>
          <p:nvPr/>
        </p:nvPicPr>
        <p:blipFill>
          <a:blip r:embed="rId2"/>
          <a:stretch>
            <a:fillRect/>
          </a:stretch>
        </p:blipFill>
        <p:spPr>
          <a:xfrm>
            <a:off x="5282335" y="773723"/>
            <a:ext cx="6473796" cy="5092505"/>
          </a:xfrm>
          <a:prstGeom prst="rect">
            <a:avLst/>
          </a:prstGeom>
        </p:spPr>
      </p:pic>
    </p:spTree>
    <p:extLst>
      <p:ext uri="{BB962C8B-B14F-4D97-AF65-F5344CB8AC3E}">
        <p14:creationId xmlns:p14="http://schemas.microsoft.com/office/powerpoint/2010/main" val="331686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0678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0E1C15C-0190-4D14-9423-B33B1E807EF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Residuals vs Linear Model Prediction</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Chart&#10;&#10;Description automatically generated">
            <a:extLst>
              <a:ext uri="{FF2B5EF4-FFF2-40B4-BE49-F238E27FC236}">
                <a16:creationId xmlns:a16="http://schemas.microsoft.com/office/drawing/2014/main" id="{53FE85DA-2452-E5E5-7F87-B0A80852EF7A}"/>
              </a:ext>
            </a:extLst>
          </p:cNvPr>
          <p:cNvPicPr>
            <a:picLocks noChangeAspect="1"/>
          </p:cNvPicPr>
          <p:nvPr/>
        </p:nvPicPr>
        <p:blipFill>
          <a:blip r:embed="rId2"/>
          <a:stretch>
            <a:fillRect/>
          </a:stretch>
        </p:blipFill>
        <p:spPr>
          <a:xfrm>
            <a:off x="4668967" y="0"/>
            <a:ext cx="7519858" cy="6625883"/>
          </a:xfrm>
          <a:prstGeom prst="rect">
            <a:avLst/>
          </a:prstGeom>
        </p:spPr>
      </p:pic>
    </p:spTree>
    <p:extLst>
      <p:ext uri="{BB962C8B-B14F-4D97-AF65-F5344CB8AC3E}">
        <p14:creationId xmlns:p14="http://schemas.microsoft.com/office/powerpoint/2010/main" val="3786605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0678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0E1C15C-0190-4D14-9423-B33B1E807EF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Histogram</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Chart, histogram&#10;&#10;Description automatically generated">
            <a:extLst>
              <a:ext uri="{FF2B5EF4-FFF2-40B4-BE49-F238E27FC236}">
                <a16:creationId xmlns:a16="http://schemas.microsoft.com/office/drawing/2014/main" id="{2E77B5D5-7339-401C-1E4B-1E266EEBA2E6}"/>
              </a:ext>
            </a:extLst>
          </p:cNvPr>
          <p:cNvPicPr>
            <a:picLocks noChangeAspect="1"/>
          </p:cNvPicPr>
          <p:nvPr/>
        </p:nvPicPr>
        <p:blipFill>
          <a:blip r:embed="rId2"/>
          <a:stretch>
            <a:fillRect/>
          </a:stretch>
        </p:blipFill>
        <p:spPr>
          <a:xfrm>
            <a:off x="4691152" y="38815"/>
            <a:ext cx="7500847" cy="5939953"/>
          </a:xfrm>
          <a:prstGeom prst="rect">
            <a:avLst/>
          </a:prstGeom>
        </p:spPr>
      </p:pic>
    </p:spTree>
    <p:extLst>
      <p:ext uri="{BB962C8B-B14F-4D97-AF65-F5344CB8AC3E}">
        <p14:creationId xmlns:p14="http://schemas.microsoft.com/office/powerpoint/2010/main" val="1429691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0678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0E1C15C-0190-4D14-9423-B33B1E807EF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Model Prediction</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Chart, line chart&#10;&#10;Description automatically generated">
            <a:extLst>
              <a:ext uri="{FF2B5EF4-FFF2-40B4-BE49-F238E27FC236}">
                <a16:creationId xmlns:a16="http://schemas.microsoft.com/office/drawing/2014/main" id="{DBB9D586-CBE8-6B05-9834-656E02390784}"/>
              </a:ext>
            </a:extLst>
          </p:cNvPr>
          <p:cNvPicPr>
            <a:picLocks noChangeAspect="1"/>
          </p:cNvPicPr>
          <p:nvPr/>
        </p:nvPicPr>
        <p:blipFill>
          <a:blip r:embed="rId2"/>
          <a:stretch>
            <a:fillRect/>
          </a:stretch>
        </p:blipFill>
        <p:spPr>
          <a:xfrm>
            <a:off x="4797084" y="265967"/>
            <a:ext cx="7174522" cy="6134831"/>
          </a:xfrm>
          <a:prstGeom prst="rect">
            <a:avLst/>
          </a:prstGeom>
        </p:spPr>
      </p:pic>
    </p:spTree>
    <p:extLst>
      <p:ext uri="{BB962C8B-B14F-4D97-AF65-F5344CB8AC3E}">
        <p14:creationId xmlns:p14="http://schemas.microsoft.com/office/powerpoint/2010/main" val="3755823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51D0ED80-2AFB-4385-F3CE-8E83AEA5B5C8}"/>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0D70E5-0407-464C-9363-0B8C759C5A7F}"/>
              </a:ext>
            </a:extLst>
          </p:cNvPr>
          <p:cNvSpPr>
            <a:spLocks noGrp="1"/>
          </p:cNvSpPr>
          <p:nvPr>
            <p:ph type="title"/>
          </p:nvPr>
        </p:nvSpPr>
        <p:spPr>
          <a:xfrm>
            <a:off x="1097280" y="286603"/>
            <a:ext cx="10058400" cy="1450757"/>
          </a:xfrm>
        </p:spPr>
        <p:txBody>
          <a:bodyPr>
            <a:normAutofit/>
          </a:bodyPr>
          <a:lstStyle/>
          <a:p>
            <a:r>
              <a:rPr lang="en-US" b="1"/>
              <a:t>INSIGHTS</a:t>
            </a:r>
            <a:endParaRPr lang="en-IN" b="1"/>
          </a:p>
        </p:txBody>
      </p:sp>
      <p:cxnSp>
        <p:nvCxnSpPr>
          <p:cNvPr id="3083" name="Straight Connector 3082">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F62698-47CB-4A50-83BC-5ABE1FEB1151}"/>
              </a:ext>
            </a:extLst>
          </p:cNvPr>
          <p:cNvSpPr>
            <a:spLocks noGrp="1"/>
          </p:cNvSpPr>
          <p:nvPr>
            <p:ph idx="1"/>
          </p:nvPr>
        </p:nvSpPr>
        <p:spPr>
          <a:xfrm>
            <a:off x="1097280" y="2108201"/>
            <a:ext cx="10058400" cy="3760891"/>
          </a:xfrm>
        </p:spPr>
        <p:txBody>
          <a:bodyPr>
            <a:normAutofit/>
          </a:bodyPr>
          <a:lstStyle/>
          <a:p>
            <a:pPr>
              <a:buFont typeface="Wingdings" panose="05000000000000000000" pitchFamily="2" charset="2"/>
              <a:buChar char="q"/>
            </a:pPr>
            <a:r>
              <a:rPr lang="en-US" dirty="0"/>
              <a:t>Reaching 15 years of age does not ensure a good life while schooling does</a:t>
            </a:r>
          </a:p>
          <a:p>
            <a:pPr>
              <a:buFont typeface="Wingdings" panose="05000000000000000000" pitchFamily="2" charset="2"/>
              <a:buChar char="q"/>
            </a:pPr>
            <a:r>
              <a:rPr lang="en-US" dirty="0"/>
              <a:t>A country's GDP and income composition  affect life expectancy more broadly</a:t>
            </a:r>
          </a:p>
          <a:p>
            <a:pPr>
              <a:buFont typeface="Wingdings" panose="05000000000000000000" pitchFamily="2" charset="2"/>
              <a:buChar char="q"/>
            </a:pPr>
            <a:r>
              <a:rPr lang="en-US" dirty="0"/>
              <a:t>One can extend their life span by adopting a healthy lifestyle, having proper BMI, proper schooling, and immunization</a:t>
            </a:r>
          </a:p>
          <a:p>
            <a:endParaRPr lang="en-IN" dirty="0"/>
          </a:p>
        </p:txBody>
      </p:sp>
      <p:sp>
        <p:nvSpPr>
          <p:cNvPr id="3085" name="Rectangle 3084">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619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7" name="Rectangle 2086">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C9109719-6239-B696-6531-968BBE2ABD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563864"/>
            <a:ext cx="5115347" cy="3410231"/>
          </a:xfrm>
          <a:prstGeom prst="rect">
            <a:avLst/>
          </a:prstGeom>
          <a:noFill/>
          <a:extLst>
            <a:ext uri="{909E8E84-426E-40DD-AFC4-6F175D3DCCD1}">
              <a14:hiddenFill xmlns:a14="http://schemas.microsoft.com/office/drawing/2010/main">
                <a:solidFill>
                  <a:srgbClr val="FFFFFF"/>
                </a:solidFill>
              </a14:hiddenFill>
            </a:ext>
          </a:extLst>
        </p:spPr>
      </p:pic>
      <p:cxnSp>
        <p:nvCxnSpPr>
          <p:cNvPr id="2089" name="Straight Connector 2088">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0CEC39-F19C-4281-9E7E-CCD5747F52C8}"/>
              </a:ext>
            </a:extLst>
          </p:cNvPr>
          <p:cNvSpPr>
            <a:spLocks noGrp="1"/>
          </p:cNvSpPr>
          <p:nvPr>
            <p:ph idx="1"/>
          </p:nvPr>
        </p:nvSpPr>
        <p:spPr>
          <a:xfrm>
            <a:off x="6411684" y="2407436"/>
            <a:ext cx="5127172" cy="3461658"/>
          </a:xfrm>
        </p:spPr>
        <p:txBody>
          <a:bodyPr>
            <a:normAutofit/>
          </a:bodyPr>
          <a:lstStyle/>
          <a:p>
            <a:endParaRPr lang="en-US" dirty="0"/>
          </a:p>
          <a:p>
            <a:pPr>
              <a:spcAft>
                <a:spcPts val="800"/>
              </a:spcAft>
            </a:pPr>
            <a:r>
              <a:rPr lang="en-IN" b="1" dirty="0">
                <a:effectLst/>
                <a:latin typeface="Helvetica" panose="020B0604020202020204" pitchFamily="34" charset="0"/>
                <a:ea typeface="Calibri" panose="020F0502020204030204" pitchFamily="34" charset="0"/>
                <a:cs typeface="Times New Roman" panose="02020603050405020304" pitchFamily="18" charset="0"/>
              </a:rPr>
              <a:t>The aforementioned findings suggest that getting immunised has a strong likelihood of extending life expectancy. We were able to accomplish the goal and identify variables that are crucial to the development of a life expectancy prediction model that businesses and consumers may use. A data set with more features will produce results that are more accurate.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91" name="Rectangle 2090">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29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1706C3BE-860E-4EFC-975B-4CCBCB822D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08" r="115" b="1"/>
          <a:stretch/>
        </p:blipFill>
        <p:spPr bwMode="auto">
          <a:xfrm>
            <a:off x="20" y="-22"/>
            <a:ext cx="12191977" cy="6858022"/>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3466" y="643467"/>
            <a:ext cx="5452529" cy="3569242"/>
          </a:xfrm>
        </p:spPr>
        <p:txBody>
          <a:bodyPr anchor="t">
            <a:normAutofit/>
          </a:bodyPr>
          <a:lstStyle/>
          <a:p>
            <a:r>
              <a:rPr lang="en-US" sz="6000">
                <a:solidFill>
                  <a:schemeClr val="bg1"/>
                </a:solidFill>
              </a:rPr>
              <a:t>DATASET</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43466" y="4551036"/>
            <a:ext cx="5449479" cy="1663495"/>
          </a:xfrm>
        </p:spPr>
        <p:txBody>
          <a:bodyPr anchor="b">
            <a:normAutofit/>
          </a:bodyPr>
          <a:lstStyle/>
          <a:p>
            <a:pPr marL="342900" indent="-342900">
              <a:lnSpc>
                <a:spcPct val="100000"/>
              </a:lnSpc>
              <a:buFont typeface="Wingdings" panose="05000000000000000000" pitchFamily="2" charset="2"/>
              <a:buChar char="q"/>
            </a:pPr>
            <a:r>
              <a:rPr lang="en-US" sz="1500" dirty="0">
                <a:solidFill>
                  <a:schemeClr val="bg1"/>
                </a:solidFill>
              </a:rPr>
              <a:t>This dataset consists of 2938 rows and 22 columns.</a:t>
            </a:r>
          </a:p>
          <a:p>
            <a:pPr marL="342900" indent="-342900">
              <a:lnSpc>
                <a:spcPct val="100000"/>
              </a:lnSpc>
              <a:buFont typeface="Wingdings" panose="05000000000000000000" pitchFamily="2" charset="2"/>
              <a:buChar char="q"/>
            </a:pPr>
            <a:r>
              <a:rPr lang="en-US" sz="1500" dirty="0">
                <a:solidFill>
                  <a:schemeClr val="bg1"/>
                </a:solidFill>
              </a:rPr>
              <a:t>Dependent variable life expectancy </a:t>
            </a:r>
          </a:p>
          <a:p>
            <a:pPr marL="342900" indent="-342900">
              <a:lnSpc>
                <a:spcPct val="100000"/>
              </a:lnSpc>
              <a:buFont typeface="Wingdings" panose="05000000000000000000" pitchFamily="2" charset="2"/>
              <a:buChar char="q"/>
            </a:pPr>
            <a:r>
              <a:rPr lang="en-US" sz="1500" dirty="0">
                <a:solidFill>
                  <a:schemeClr val="bg1"/>
                </a:solidFill>
              </a:rPr>
              <a:t>2 categorical variable and all other are continuous variable </a:t>
            </a:r>
          </a:p>
        </p:txBody>
      </p:sp>
      <p:sp>
        <p:nvSpPr>
          <p:cNvPr id="1033" name="Rectangle 103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04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5"/>
          <p:cNvSpPr txBox="1">
            <a:spLocks noGrp="1"/>
          </p:cNvSpPr>
          <p:nvPr>
            <p:ph type="title"/>
          </p:nvPr>
        </p:nvSpPr>
        <p:spPr>
          <a:xfrm>
            <a:off x="517200" y="610700"/>
            <a:ext cx="11157600" cy="914800"/>
          </a:xfrm>
          <a:prstGeom prst="rect">
            <a:avLst/>
          </a:prstGeom>
          <a:noFill/>
          <a:ln>
            <a:noFill/>
          </a:ln>
        </p:spPr>
        <p:txBody>
          <a:bodyPr spcFirstLastPara="1" vert="horz" wrap="square" lIns="121900" tIns="121900" rIns="121900" bIns="121900" rtlCol="0" anchor="b" anchorCtr="0">
            <a:noAutofit/>
          </a:bodyPr>
          <a:lstStyle/>
          <a:p>
            <a:r>
              <a:rPr lang="en" dirty="0">
                <a:solidFill>
                  <a:srgbClr val="EF6C00"/>
                </a:solidFill>
              </a:rPr>
              <a:t>Glimpse of Data (Life Expectancy)</a:t>
            </a:r>
            <a:endParaRPr dirty="0">
              <a:solidFill>
                <a:srgbClr val="EF6C00"/>
              </a:solidFill>
            </a:endParaRPr>
          </a:p>
        </p:txBody>
      </p:sp>
      <p:sp>
        <p:nvSpPr>
          <p:cNvPr id="90" name="Google Shape;90;p5"/>
          <p:cNvSpPr txBox="1"/>
          <p:nvPr/>
        </p:nvSpPr>
        <p:spPr>
          <a:xfrm>
            <a:off x="8179267" y="5012434"/>
            <a:ext cx="9781600" cy="533504"/>
          </a:xfrm>
          <a:prstGeom prst="rect">
            <a:avLst/>
          </a:prstGeom>
          <a:noFill/>
          <a:ln>
            <a:noFill/>
          </a:ln>
        </p:spPr>
        <p:txBody>
          <a:bodyPr spcFirstLastPara="1" wrap="square" lIns="121900" tIns="121900" rIns="121900" bIns="121900" anchor="t" anchorCtr="0">
            <a:spAutoFit/>
          </a:bodyPr>
          <a:lstStyle/>
          <a:p>
            <a:pPr>
              <a:buClr>
                <a:srgbClr val="000000"/>
              </a:buClr>
              <a:buSzPts val="1400"/>
            </a:pPr>
            <a:endParaRPr sz="1867">
              <a:solidFill>
                <a:srgbClr val="000000"/>
              </a:solidFill>
              <a:latin typeface="Roboto"/>
              <a:ea typeface="Roboto"/>
              <a:cs typeface="Roboto"/>
              <a:sym typeface="Roboto"/>
            </a:endParaRPr>
          </a:p>
        </p:txBody>
      </p:sp>
      <p:pic>
        <p:nvPicPr>
          <p:cNvPr id="4" name="Picture 3">
            <a:extLst>
              <a:ext uri="{FF2B5EF4-FFF2-40B4-BE49-F238E27FC236}">
                <a16:creationId xmlns:a16="http://schemas.microsoft.com/office/drawing/2014/main" id="{C824AA4C-D96D-9D57-2D7D-36B66F922EBF}"/>
              </a:ext>
            </a:extLst>
          </p:cNvPr>
          <p:cNvPicPr>
            <a:picLocks noChangeAspect="1"/>
          </p:cNvPicPr>
          <p:nvPr/>
        </p:nvPicPr>
        <p:blipFill rotWithShape="1">
          <a:blip r:embed="rId3"/>
          <a:srcRect t="41842" r="41385" b="13828"/>
          <a:stretch/>
        </p:blipFill>
        <p:spPr>
          <a:xfrm>
            <a:off x="703384" y="2124222"/>
            <a:ext cx="9284678" cy="3947816"/>
          </a:xfrm>
          <a:prstGeom prst="rect">
            <a:avLst/>
          </a:prstGeom>
        </p:spPr>
      </p:pic>
    </p:spTree>
    <p:extLst>
      <p:ext uri="{BB962C8B-B14F-4D97-AF65-F5344CB8AC3E}">
        <p14:creationId xmlns:p14="http://schemas.microsoft.com/office/powerpoint/2010/main" val="252130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xfrm>
            <a:off x="517200" y="610700"/>
            <a:ext cx="11157600" cy="914800"/>
          </a:xfrm>
          <a:prstGeom prst="rect">
            <a:avLst/>
          </a:prstGeom>
          <a:noFill/>
          <a:ln>
            <a:noFill/>
          </a:ln>
        </p:spPr>
        <p:txBody>
          <a:bodyPr spcFirstLastPara="1" vert="horz" wrap="square" lIns="121900" tIns="121900" rIns="121900" bIns="121900" rtlCol="0" anchor="b" anchorCtr="0">
            <a:noAutofit/>
          </a:bodyPr>
          <a:lstStyle/>
          <a:p>
            <a:r>
              <a:rPr lang="en">
                <a:solidFill>
                  <a:srgbClr val="EF6C00"/>
                </a:solidFill>
              </a:rPr>
              <a:t>Objective</a:t>
            </a:r>
            <a:endParaRPr>
              <a:solidFill>
                <a:srgbClr val="EF6C00"/>
              </a:solidFill>
            </a:endParaRPr>
          </a:p>
        </p:txBody>
      </p:sp>
      <p:sp>
        <p:nvSpPr>
          <p:cNvPr id="82" name="Google Shape;82;p4"/>
          <p:cNvSpPr txBox="1">
            <a:spLocks noGrp="1"/>
          </p:cNvSpPr>
          <p:nvPr>
            <p:ph type="body" idx="1"/>
          </p:nvPr>
        </p:nvSpPr>
        <p:spPr>
          <a:xfrm>
            <a:off x="517200" y="1986432"/>
            <a:ext cx="11157600" cy="4105200"/>
          </a:xfrm>
          <a:prstGeom prst="rect">
            <a:avLst/>
          </a:prstGeom>
          <a:noFill/>
          <a:ln>
            <a:noFill/>
          </a:ln>
        </p:spPr>
        <p:txBody>
          <a:bodyPr spcFirstLastPara="1" vert="horz" wrap="square" lIns="121900" tIns="121900" rIns="121900" bIns="121900" rtlCol="0" anchor="t" anchorCtr="0">
            <a:noAutofit/>
          </a:bodyPr>
          <a:lstStyle/>
          <a:p>
            <a:pPr>
              <a:buAutoNum type="arabicPeriod"/>
            </a:pPr>
            <a:r>
              <a:rPr lang="en"/>
              <a:t>How the life expectancy is being affected by the other features present in the dataset?</a:t>
            </a:r>
            <a:endParaRPr/>
          </a:p>
          <a:p>
            <a:pPr>
              <a:buAutoNum type="arabicPeriod"/>
            </a:pPr>
            <a:r>
              <a:rPr lang="en"/>
              <a:t>What are the features that are significantly affecting the life expectancy?</a:t>
            </a:r>
            <a:endParaRPr/>
          </a:p>
          <a:p>
            <a:pPr marL="0" indent="0">
              <a:spcBef>
                <a:spcPts val="2133"/>
              </a:spcBef>
              <a:buNone/>
            </a:pPr>
            <a:endParaRPr/>
          </a:p>
          <a:p>
            <a:pPr marL="0" indent="0">
              <a:spcBef>
                <a:spcPts val="2133"/>
              </a:spcBef>
              <a:buNone/>
            </a:pPr>
            <a:r>
              <a:rPr lang="en" b="1" u="sng"/>
              <a:t>Response Variable</a:t>
            </a:r>
            <a:r>
              <a:rPr lang="en"/>
              <a:t>: Life expectancy (in years)</a:t>
            </a:r>
            <a:endParaRPr/>
          </a:p>
          <a:p>
            <a:pPr marL="0" indent="0">
              <a:spcBef>
                <a:spcPts val="2133"/>
              </a:spcBef>
              <a:buNone/>
            </a:pPr>
            <a:r>
              <a:rPr lang="en" b="1" u="sng"/>
              <a:t>Predictor Variables</a:t>
            </a:r>
            <a:r>
              <a:rPr lang="en"/>
              <a:t>: Adult mortality, Infant deaths, Alcohol, Total expenditure, Hepatitis B, Measles, BMI etc.</a:t>
            </a:r>
            <a:endParaRPr/>
          </a:p>
          <a:p>
            <a:pPr marL="0" indent="0">
              <a:spcBef>
                <a:spcPts val="2133"/>
              </a:spcBef>
              <a:spcAft>
                <a:spcPts val="2133"/>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E8DE56-D36B-41A3-A221-013C2F4BD7A5}"/>
              </a:ext>
            </a:extLst>
          </p:cNvPr>
          <p:cNvSpPr>
            <a:spLocks noGrp="1"/>
          </p:cNvSpPr>
          <p:nvPr>
            <p:ph type="title"/>
          </p:nvPr>
        </p:nvSpPr>
        <p:spPr>
          <a:xfrm>
            <a:off x="1097280" y="286603"/>
            <a:ext cx="10058400" cy="1450757"/>
          </a:xfrm>
        </p:spPr>
        <p:txBody>
          <a:bodyPr>
            <a:normAutofit/>
          </a:bodyPr>
          <a:lstStyle/>
          <a:p>
            <a:r>
              <a:rPr lang="en-US"/>
              <a:t>DATA PRE - PROCESSING </a:t>
            </a:r>
            <a:endParaRPr lang="en-IN" dirty="0"/>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B93E7C7B-9F50-785C-99A2-E84A44FC4E3C}"/>
              </a:ext>
            </a:extLst>
          </p:cNvPr>
          <p:cNvGraphicFramePr>
            <a:graphicFrameLocks noGrp="1"/>
          </p:cNvGraphicFramePr>
          <p:nvPr>
            <p:ph idx="1"/>
            <p:extLst>
              <p:ext uri="{D42A27DB-BD31-4B8C-83A1-F6EECF244321}">
                <p14:modId xmlns:p14="http://schemas.microsoft.com/office/powerpoint/2010/main" val="3507641354"/>
              </p:ext>
            </p:extLst>
          </p:nvPr>
        </p:nvGraphicFramePr>
        <p:xfrm>
          <a:off x="1096963" y="2023962"/>
          <a:ext cx="10058400" cy="3979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355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5"/>
          <p:cNvSpPr txBox="1">
            <a:spLocks noGrp="1"/>
          </p:cNvSpPr>
          <p:nvPr>
            <p:ph type="title"/>
          </p:nvPr>
        </p:nvSpPr>
        <p:spPr>
          <a:xfrm>
            <a:off x="517200" y="610700"/>
            <a:ext cx="11157600" cy="914800"/>
          </a:xfrm>
          <a:prstGeom prst="rect">
            <a:avLst/>
          </a:prstGeom>
          <a:noFill/>
          <a:ln>
            <a:noFill/>
          </a:ln>
        </p:spPr>
        <p:txBody>
          <a:bodyPr spcFirstLastPara="1" vert="horz" wrap="square" lIns="121900" tIns="121900" rIns="121900" bIns="121900" rtlCol="0" anchor="b" anchorCtr="0">
            <a:noAutofit/>
          </a:bodyPr>
          <a:lstStyle/>
          <a:p>
            <a:r>
              <a:rPr lang="en" dirty="0">
                <a:solidFill>
                  <a:srgbClr val="EF6C00"/>
                </a:solidFill>
              </a:rPr>
              <a:t>Boxplot (Life Expectancy)</a:t>
            </a:r>
            <a:endParaRPr dirty="0">
              <a:solidFill>
                <a:srgbClr val="EF6C00"/>
              </a:solidFill>
            </a:endParaRPr>
          </a:p>
        </p:txBody>
      </p:sp>
      <p:sp>
        <p:nvSpPr>
          <p:cNvPr id="88" name="Google Shape;88;p5"/>
          <p:cNvSpPr txBox="1">
            <a:spLocks noGrp="1"/>
          </p:cNvSpPr>
          <p:nvPr>
            <p:ph type="body" idx="1"/>
          </p:nvPr>
        </p:nvSpPr>
        <p:spPr>
          <a:xfrm>
            <a:off x="517200" y="1986432"/>
            <a:ext cx="11157600" cy="4105200"/>
          </a:xfrm>
          <a:prstGeom prst="rect">
            <a:avLst/>
          </a:prstGeom>
          <a:noFill/>
          <a:ln>
            <a:noFill/>
          </a:ln>
        </p:spPr>
        <p:txBody>
          <a:bodyPr spcFirstLastPara="1" vert="horz" wrap="square" lIns="121900" tIns="121900" rIns="121900" bIns="121900" rtlCol="0" anchor="t" anchorCtr="0">
            <a:noAutofit/>
          </a:bodyPr>
          <a:lstStyle/>
          <a:p>
            <a:r>
              <a:rPr lang="en" dirty="0"/>
              <a:t>Mean life expectancy is around  70 years.</a:t>
            </a:r>
            <a:endParaRPr dirty="0"/>
          </a:p>
          <a:p>
            <a:r>
              <a:rPr lang="en" dirty="0"/>
              <a:t>Median life expectancy is round 72 years</a:t>
            </a:r>
            <a:endParaRPr dirty="0"/>
          </a:p>
          <a:p>
            <a:r>
              <a:rPr lang="en" dirty="0"/>
              <a:t>50% of the data is between 62-78 years.</a:t>
            </a:r>
            <a:endParaRPr dirty="0"/>
          </a:p>
          <a:p>
            <a:r>
              <a:rPr lang="en" dirty="0"/>
              <a:t>Minimum life expectancy is 36.30 years.</a:t>
            </a:r>
            <a:endParaRPr dirty="0"/>
          </a:p>
          <a:p>
            <a:r>
              <a:rPr lang="en" dirty="0"/>
              <a:t>Maximum life expectancy is 89 years.</a:t>
            </a:r>
            <a:endParaRPr dirty="0"/>
          </a:p>
        </p:txBody>
      </p:sp>
      <p:sp>
        <p:nvSpPr>
          <p:cNvPr id="90" name="Google Shape;90;p5"/>
          <p:cNvSpPr txBox="1"/>
          <p:nvPr/>
        </p:nvSpPr>
        <p:spPr>
          <a:xfrm>
            <a:off x="8179267" y="5012434"/>
            <a:ext cx="9781600" cy="533504"/>
          </a:xfrm>
          <a:prstGeom prst="rect">
            <a:avLst/>
          </a:prstGeom>
          <a:noFill/>
          <a:ln>
            <a:noFill/>
          </a:ln>
        </p:spPr>
        <p:txBody>
          <a:bodyPr spcFirstLastPara="1" wrap="square" lIns="121900" tIns="121900" rIns="121900" bIns="121900" anchor="t" anchorCtr="0">
            <a:spAutoFit/>
          </a:bodyPr>
          <a:lstStyle/>
          <a:p>
            <a:pPr>
              <a:buClr>
                <a:srgbClr val="000000"/>
              </a:buClr>
              <a:buSzPts val="1400"/>
            </a:pPr>
            <a:endParaRPr sz="1867">
              <a:solidFill>
                <a:srgbClr val="000000"/>
              </a:solidFill>
              <a:latin typeface="Roboto"/>
              <a:ea typeface="Roboto"/>
              <a:cs typeface="Roboto"/>
              <a:sym typeface="Roboto"/>
            </a:endParaRPr>
          </a:p>
        </p:txBody>
      </p:sp>
      <p:pic>
        <p:nvPicPr>
          <p:cNvPr id="3" name="Picture 2">
            <a:extLst>
              <a:ext uri="{FF2B5EF4-FFF2-40B4-BE49-F238E27FC236}">
                <a16:creationId xmlns:a16="http://schemas.microsoft.com/office/drawing/2014/main" id="{AB08D92B-0881-E5E6-D527-09A7D07FFBAD}"/>
              </a:ext>
            </a:extLst>
          </p:cNvPr>
          <p:cNvPicPr>
            <a:picLocks noChangeAspect="1"/>
          </p:cNvPicPr>
          <p:nvPr/>
        </p:nvPicPr>
        <p:blipFill>
          <a:blip r:embed="rId3"/>
          <a:stretch>
            <a:fillRect/>
          </a:stretch>
        </p:blipFill>
        <p:spPr>
          <a:xfrm>
            <a:off x="6096000" y="1845566"/>
            <a:ext cx="6096000" cy="41052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3836504" y="758951"/>
            <a:ext cx="7319175" cy="3374931"/>
          </a:xfrm>
        </p:spPr>
        <p:txBody>
          <a:bodyPr>
            <a:normAutofit/>
          </a:bodyPr>
          <a:lstStyle/>
          <a:p>
            <a:r>
              <a:rPr lang="en-US"/>
              <a:t>GRAPHICAL ANALYSIS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3836504" y="4455620"/>
            <a:ext cx="7321946" cy="1143000"/>
          </a:xfrm>
        </p:spPr>
        <p:txBody>
          <a:bodyPr>
            <a:normAutofit fontScale="85000" lnSpcReduction="10000"/>
          </a:bodyPr>
          <a:lstStyle/>
          <a:p>
            <a:pPr marL="342900" indent="-342900">
              <a:lnSpc>
                <a:spcPct val="100000"/>
              </a:lnSpc>
              <a:buFont typeface="Wingdings" panose="05000000000000000000" pitchFamily="2" charset="2"/>
              <a:buChar char="q"/>
            </a:pPr>
            <a:r>
              <a:rPr lang="en-IN" dirty="0"/>
              <a:t>Scatter plots are frequently used to identify any relationships between data since they make it simple to see any correlation.</a:t>
            </a:r>
            <a:endParaRPr lang="en-US" sz="1300" dirty="0"/>
          </a:p>
        </p:txBody>
      </p:sp>
      <p:pic>
        <p:nvPicPr>
          <p:cNvPr id="7" name="Graphic 6" descr="Bar chart">
            <a:extLst>
              <a:ext uri="{FF2B5EF4-FFF2-40B4-BE49-F238E27FC236}">
                <a16:creationId xmlns:a16="http://schemas.microsoft.com/office/drawing/2014/main" id="{201257D2-7F34-5B1B-4800-862084E6F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2" name="Straight Connector 11">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545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Rectangle 26">
            <a:extLst>
              <a:ext uri="{FF2B5EF4-FFF2-40B4-BE49-F238E27FC236}">
                <a16:creationId xmlns:a16="http://schemas.microsoft.com/office/drawing/2014/main" id="{7472B899-9BAA-4120-ABDF-C37ED56BD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1C15C-0190-4D14-9423-B33B1E807EF6}"/>
              </a:ext>
            </a:extLst>
          </p:cNvPr>
          <p:cNvSpPr>
            <a:spLocks noGrp="1"/>
          </p:cNvSpPr>
          <p:nvPr>
            <p:ph type="title"/>
          </p:nvPr>
        </p:nvSpPr>
        <p:spPr>
          <a:xfrm>
            <a:off x="245663" y="422034"/>
            <a:ext cx="3383280" cy="1908593"/>
          </a:xfrm>
        </p:spPr>
        <p:txBody>
          <a:bodyPr vert="horz" lIns="91440" tIns="45720" rIns="91440" bIns="45720" rtlCol="0" anchor="b">
            <a:normAutofit/>
          </a:bodyPr>
          <a:lstStyle/>
          <a:p>
            <a:r>
              <a:rPr lang="en-US" sz="4200" dirty="0">
                <a:solidFill>
                  <a:schemeClr val="tx1"/>
                </a:solidFill>
              </a:rPr>
              <a:t>Coorelations</a:t>
            </a:r>
          </a:p>
        </p:txBody>
      </p:sp>
      <p:pic>
        <p:nvPicPr>
          <p:cNvPr id="6" name="Picture 5" descr="Chart, scatter chart&#10;&#10;Description automatically generated">
            <a:extLst>
              <a:ext uri="{FF2B5EF4-FFF2-40B4-BE49-F238E27FC236}">
                <a16:creationId xmlns:a16="http://schemas.microsoft.com/office/drawing/2014/main" id="{9E5E67BF-23FD-7165-5C52-711870AF04C3}"/>
              </a:ext>
            </a:extLst>
          </p:cNvPr>
          <p:cNvPicPr>
            <a:picLocks noChangeAspect="1"/>
          </p:cNvPicPr>
          <p:nvPr/>
        </p:nvPicPr>
        <p:blipFill rotWithShape="1">
          <a:blip r:embed="rId2"/>
          <a:srcRect r="-1" b="2671"/>
          <a:stretch/>
        </p:blipFill>
        <p:spPr>
          <a:xfrm>
            <a:off x="4006077" y="10"/>
            <a:ext cx="8185921" cy="3383270"/>
          </a:xfrm>
          <a:prstGeom prst="rect">
            <a:avLst/>
          </a:prstGeom>
        </p:spPr>
      </p:pic>
      <p:cxnSp>
        <p:nvCxnSpPr>
          <p:cNvPr id="34" name="Straight Connector 28">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Chart, scatter chart&#10;&#10;Description automatically generated">
            <a:extLst>
              <a:ext uri="{FF2B5EF4-FFF2-40B4-BE49-F238E27FC236}">
                <a16:creationId xmlns:a16="http://schemas.microsoft.com/office/drawing/2014/main" id="{45BCA0C7-E91E-B46B-5E2A-5F6B3F7364F4}"/>
              </a:ext>
            </a:extLst>
          </p:cNvPr>
          <p:cNvPicPr>
            <a:picLocks noChangeAspect="1"/>
          </p:cNvPicPr>
          <p:nvPr/>
        </p:nvPicPr>
        <p:blipFill rotWithShape="1">
          <a:blip r:embed="rId3"/>
          <a:srcRect r="-1" b="2671"/>
          <a:stretch/>
        </p:blipFill>
        <p:spPr>
          <a:xfrm>
            <a:off x="4006077" y="3320507"/>
            <a:ext cx="8214046" cy="3537483"/>
          </a:xfrm>
          <a:prstGeom prst="rect">
            <a:avLst/>
          </a:prstGeom>
        </p:spPr>
      </p:pic>
      <p:sp>
        <p:nvSpPr>
          <p:cNvPr id="3" name="TextBox 2">
            <a:extLst>
              <a:ext uri="{FF2B5EF4-FFF2-40B4-BE49-F238E27FC236}">
                <a16:creationId xmlns:a16="http://schemas.microsoft.com/office/drawing/2014/main" id="{70880F94-92E1-4722-180F-3CE46462B278}"/>
              </a:ext>
            </a:extLst>
          </p:cNvPr>
          <p:cNvSpPr txBox="1"/>
          <p:nvPr/>
        </p:nvSpPr>
        <p:spPr>
          <a:xfrm>
            <a:off x="245663" y="3515337"/>
            <a:ext cx="3260035" cy="1077218"/>
          </a:xfrm>
          <a:prstGeom prst="rect">
            <a:avLst/>
          </a:prstGeom>
          <a:noFill/>
        </p:spPr>
        <p:txBody>
          <a:bodyPr wrap="square" rtlCol="0">
            <a:spAutoFit/>
          </a:bodyPr>
          <a:lstStyle/>
          <a:p>
            <a:r>
              <a:rPr lang="en-IN" sz="16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According to the graph, the concentration of life expectancy increases when spending ranges between $5,000 and $20,000. </a:t>
            </a:r>
            <a:endParaRPr lang="en-IN" sz="16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69665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TM04033917[[fn=Berlin]]</Template>
  <TotalTime>317</TotalTime>
  <Words>1027</Words>
  <Application>Microsoft Office PowerPoint</Application>
  <PresentationFormat>Widescreen</PresentationFormat>
  <Paragraphs>77</Paragraphs>
  <Slides>26</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Arial</vt:lpstr>
      <vt:lpstr>Bookman Old Style</vt:lpstr>
      <vt:lpstr>Calibri</vt:lpstr>
      <vt:lpstr>Franklin Gothic Book</vt:lpstr>
      <vt:lpstr>Helvetica</vt:lpstr>
      <vt:lpstr>Helvetica Neue</vt:lpstr>
      <vt:lpstr>Roboto</vt:lpstr>
      <vt:lpstr>Times New Roman</vt:lpstr>
      <vt:lpstr>Wingdings</vt:lpstr>
      <vt:lpstr>1_RetrospectVTI</vt:lpstr>
      <vt:lpstr>LIFE EXPECTANCY  ANALYSIS</vt:lpstr>
      <vt:lpstr>About Dataset</vt:lpstr>
      <vt:lpstr>DATASET</vt:lpstr>
      <vt:lpstr>Glimpse of Data (Life Expectancy)</vt:lpstr>
      <vt:lpstr>Objective</vt:lpstr>
      <vt:lpstr>DATA PRE - PROCESSING </vt:lpstr>
      <vt:lpstr>Boxplot (Life Expectancy)</vt:lpstr>
      <vt:lpstr>GRAPHICAL ANALYSIS</vt:lpstr>
      <vt:lpstr>Coorelations</vt:lpstr>
      <vt:lpstr>Coorelations</vt:lpstr>
      <vt:lpstr>Coorelations</vt:lpstr>
      <vt:lpstr>Coorelations</vt:lpstr>
      <vt:lpstr>Coorelations</vt:lpstr>
      <vt:lpstr>Coorelations</vt:lpstr>
      <vt:lpstr>Correlation between independent numerical variables and the dependent variable</vt:lpstr>
      <vt:lpstr> Regression Analysis:</vt:lpstr>
      <vt:lpstr> Regression Analysis:</vt:lpstr>
      <vt:lpstr> Coefficient:</vt:lpstr>
      <vt:lpstr> Model Evaluation:</vt:lpstr>
      <vt:lpstr> Final Model:</vt:lpstr>
      <vt:lpstr>Prediction vs Real values</vt:lpstr>
      <vt:lpstr>Residuals vs Linear Model Prediction</vt:lpstr>
      <vt:lpstr>Histogram</vt:lpstr>
      <vt:lpstr>Model Prediction</vt:lpstr>
      <vt:lpstr>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OF PEOPLE</dc:title>
  <dc:creator>Karan Katyal</dc:creator>
  <cp:lastModifiedBy>NITTIN KAKKAR_21A</cp:lastModifiedBy>
  <cp:revision>15</cp:revision>
  <dcterms:created xsi:type="dcterms:W3CDTF">2021-09-13T07:24:17Z</dcterms:created>
  <dcterms:modified xsi:type="dcterms:W3CDTF">2022-07-20T16:51:12Z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