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1" r:id="rId1"/>
  </p:sldMasterIdLst>
  <p:notesMasterIdLst>
    <p:notesMasterId r:id="rId16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8" r:id="rId9"/>
    <p:sldId id="269" r:id="rId10"/>
    <p:sldId id="263" r:id="rId11"/>
    <p:sldId id="265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536D1-F577-494D-AA5D-AB03266AE3DE}" type="datetimeFigureOut">
              <a:rPr lang="ru-RU" smtClean="0"/>
              <a:t>22.04.2018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6BB88-6C8A-48A4-BFB5-DBB62C074B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25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9948EF5-BEC9-4A21-941D-C6CDC5ADC141}" type="datetime1">
              <a:rPr lang="en-US" smtClean="0"/>
              <a:t>22-Apr-18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2583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6CF5-E4AE-48AB-8474-B9DEC4D0EC6A}" type="datetime1">
              <a:rPr lang="en-US" smtClean="0"/>
              <a:t>22-Apr-18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0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880F-F22E-4E2C-948A-349447B9E851}" type="datetime1">
              <a:rPr lang="en-US" smtClean="0"/>
              <a:t>22-Apr-18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F1B1-477D-4D95-B566-EC67C5214456}" type="datetime1">
              <a:rPr lang="en-US" smtClean="0"/>
              <a:t>22-Apr-18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29E0-7836-449E-B897-3F83BE4A3031}" type="datetime1">
              <a:rPr lang="en-US" smtClean="0"/>
              <a:t>22-Apr-18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526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BAC6-0026-4F42-B091-AA2AFDFC76A4}" type="datetime1">
              <a:rPr lang="en-US" smtClean="0"/>
              <a:t>22-Apr-18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8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926A-454F-41C1-82B7-69FDE2FC99CF}" type="datetime1">
              <a:rPr lang="en-US" smtClean="0"/>
              <a:t>22-Apr-18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1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3C2B-6B81-4322-9F08-26FE11222532}" type="datetime1">
              <a:rPr lang="en-US" smtClean="0"/>
              <a:t>22-Apr-18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8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8D36-64D9-43B7-A285-0B493419769D}" type="datetime1">
              <a:rPr lang="en-US" smtClean="0"/>
              <a:t>22-Apr-18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8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8724-4BC8-431F-8520-01EE1462B99A}" type="datetime1">
              <a:rPr lang="en-US" smtClean="0"/>
              <a:t>22-Apr-18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1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EBB-4074-457F-ADF3-B6EBBFB9250C}" type="datetime1">
              <a:rPr lang="en-US" smtClean="0"/>
              <a:t>22-Apr-18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20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7661347-849D-40D5-AEB1-28277F7FD56A}" type="datetime1">
              <a:rPr lang="en-US" smtClean="0"/>
              <a:t>22-Apr-18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7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78823"/>
            <a:ext cx="11292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МІНІСТЕРСТВО ОСВІТИ І НАУКИ УКРАЇНИ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Національний аерокосмічний університет ім. М.Є. Жуковського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ХАІ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Кафедра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603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37954"/>
            <a:ext cx="11292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uk-UA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КУРСОВИЙ 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r>
              <a:rPr lang="uk-UA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з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курсу 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«Алгоритми та структури данних»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тему: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«В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ізуальна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демонстрація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етапів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вставки і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видалення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елементів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червоно-чорному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дереві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uk-UA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(Варіант 20)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0473" y="4848761"/>
            <a:ext cx="3602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Виконав студент 2 курсу</a:t>
            </a:r>
          </a:p>
          <a:p>
            <a:pPr algn="r"/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Група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621п</a:t>
            </a:r>
            <a:endParaRPr lang="uk-U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Слюсарь Антон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Андрійович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Керівник </a:t>
            </a:r>
            <a:r>
              <a:rPr lang="uk-U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Мокляк М.Г.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1896"/>
            <a:ext cx="11534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Экранные формы работы программы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37402" y="1152729"/>
            <a:ext cx="74197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случае удачной работы программы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65" y="1829837"/>
            <a:ext cx="2050868" cy="1744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91" y="1829837"/>
            <a:ext cx="2224425" cy="17444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0465" y="3766790"/>
            <a:ext cx="3879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случае аномалии 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02" y="4254722"/>
            <a:ext cx="4258269" cy="157184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95" y="339634"/>
            <a:ext cx="1157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 разработанного проекта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11" y="1298460"/>
            <a:ext cx="6523284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725" y="252140"/>
            <a:ext cx="1110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Экранная форма нормальной работы программы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b="8236"/>
          <a:stretch/>
        </p:blipFill>
        <p:spPr bwMode="auto">
          <a:xfrm>
            <a:off x="2217328" y="956639"/>
            <a:ext cx="7044907" cy="55124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61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725" y="187972"/>
            <a:ext cx="1110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Экранная форма аномальной работы программы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836" y="2598376"/>
            <a:ext cx="2952750" cy="1809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7068"/>
          <a:stretch/>
        </p:blipFill>
        <p:spPr>
          <a:xfrm>
            <a:off x="621976" y="1029788"/>
            <a:ext cx="6995297" cy="49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7235"/>
            <a:ext cx="11292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5675" y="904799"/>
            <a:ext cx="1028251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	В 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процессе выполнения реализации данной задачи были изучены основные разделы теории графов и особенности метода ввода </a:t>
            </a:r>
            <a:r>
              <a:rPr lang="en-GB" altLang="ru-RU" sz="2000" dirty="0" err="1">
                <a:latin typeface="Arial" panose="020B0604020202020204" pitchFamily="34" charset="0"/>
                <a:ea typeface="Times New Roman" panose="02020603050405020304" pitchFamily="18" charset="0"/>
              </a:rPr>
              <a:t>Egde</a:t>
            </a:r>
            <a:r>
              <a:rPr lang="en-GB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 List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GB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EL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). Научился работать с научно-технической и специальной литературой. Освоил методы и математические модели для описания исследуемого процесса или объекта. </a:t>
            </a: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	Изучены 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способы и структуры представления данных в ЭВМ. Разработаны внешние спецификации для решаемой задачи с учетом принципов структурного программирования.</a:t>
            </a:r>
            <a:endParaRPr lang="ru-RU" altLang="ru-RU" sz="1050" dirty="0"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	В 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процессе написания курсового проекта была разработана программа для сравнения двух неориентированных графов, заданных в </a:t>
            </a:r>
            <a:r>
              <a:rPr lang="en-US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EL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-представлении, на эквивалентность по 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числу </a:t>
            </a:r>
            <a:r>
              <a:rPr lang="uk-UA" altLang="ru-RU" sz="2000" dirty="0" err="1">
                <a:latin typeface="Arial" panose="020B0604020202020204" pitchFamily="34" charset="0"/>
                <a:ea typeface="Times New Roman" panose="02020603050405020304" pitchFamily="18" charset="0"/>
              </a:rPr>
              <a:t>центральных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 графа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. Вершин графа не более 20, ребер графа не более 50.</a:t>
            </a:r>
            <a:r>
              <a:rPr lang="uk-UA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Также предусмотрел ввод графа с клавиатуры и с текстового файла. Выполнена отладка и тестирование программного обеспечения </a:t>
            </a:r>
            <a:endParaRPr lang="ru-RU" altLang="ru-RU" sz="1050" dirty="0"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	Программное 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обеспечение было разработано с использованием теории нисходящего проектирования. Было составлено подзадач для реализации данного алгоритма с помощью языка C#. </a:t>
            </a:r>
            <a:endParaRPr lang="ru-RU" altLang="ru-RU" sz="1050" dirty="0"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	На </a:t>
            </a:r>
            <a:r>
              <a:rPr lang="ru-RU" altLang="ru-RU" sz="2000" dirty="0">
                <a:latin typeface="Arial" panose="020B0604020202020204" pitchFamily="34" charset="0"/>
                <a:ea typeface="Times New Roman" panose="02020603050405020304" pitchFamily="18" charset="0"/>
              </a:rPr>
              <a:t>основе пояснительной записки составлена презентация для защиты курсового проекта (слайды презентации поданы в Приложение В. Слайды презентации).</a:t>
            </a:r>
            <a:endParaRPr lang="ru-RU" altLang="ru-RU" sz="2800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7405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Arial" panose="020B0604020202020204" pitchFamily="34" charset="0"/>
                <a:cs typeface="Arial" panose="020B0604020202020204" pitchFamily="34" charset="0"/>
              </a:rPr>
              <a:t>Постановка </a:t>
            </a:r>
            <a:r>
              <a:rPr lang="uk-UA" sz="4800" dirty="0" err="1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22755"/>
            <a:ext cx="11292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программу с визуальной демонстрацией этапов вставки и удаления элементов в красно–черном дереве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553861"/>
            <a:ext cx="11292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достижения цели необходимо решить следующие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.	Выполнить обзор и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существующих операций над красно–черными деревьями (добавление, удаление, поиск).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2.	Разработка физической модели представления красно–черного дерева.</a:t>
            </a: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3.	Согласно своему варианту создать класс с полями и методами, для реализации необходимых алгоритмов. Разрабатываемую структуру данных реализовать в виде класса.</a:t>
            </a:r>
          </a:p>
        </p:txBody>
      </p:sp>
    </p:spTree>
    <p:extLst>
      <p:ext uri="{BB962C8B-B14F-4D97-AF65-F5344CB8AC3E}">
        <p14:creationId xmlns:p14="http://schemas.microsoft.com/office/powerpoint/2010/main" val="28567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515" y="63855"/>
            <a:ext cx="10921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168" y="1008017"/>
            <a:ext cx="112286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Основные цели курсовой работы: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научиться работать с научно-технической и специальной литературой;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освоить методы и математические модели для описания исследуемого процесса или объекта; 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изучить способы и структуры представления данных в ЭВМ; 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разработать внешние спецификации для решаемой задачи с учетом принципов структурного программирования; 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построить на основе выбранных методов и математических моделей алгоритмы решения; 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реализовать алгоритмы с помощью языка программирования; 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выполнить отладку и тестирование программного обеспечения; 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применить нормативно-справочную литературу для представления результатов работы; 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 выработать аналитический подход к оценке результатов в виде заключительных выводов и рекомендаций.</a:t>
            </a:r>
          </a:p>
        </p:txBody>
      </p:sp>
    </p:spTree>
    <p:extLst>
      <p:ext uri="{BB962C8B-B14F-4D97-AF65-F5344CB8AC3E}">
        <p14:creationId xmlns:p14="http://schemas.microsoft.com/office/powerpoint/2010/main" val="19829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94" y="101297"/>
            <a:ext cx="11271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Пример вычисления характеристики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4287" y="1914803"/>
            <a:ext cx="7470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-представлении графа состоит из пар вершин введенных через точку запятую и разделителем запятая между вершинами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4287" y="5141110"/>
            <a:ext cx="7470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представление графа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1,2;1,1;2,1;2,3;2,4;2,5;3,2;3,3;4,2;4,4;4.5;5,2;5,4;5,5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6" y="1660774"/>
            <a:ext cx="2776294" cy="37217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0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57992" y="118274"/>
            <a:ext cx="11292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вычисления центральной вершины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1768" y="1066927"/>
            <a:ext cx="2638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Матрица смежности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5345" y="899794"/>
            <a:ext cx="424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Матрица смежности графа (после удаления)</a:t>
            </a:r>
          </a:p>
        </p:txBody>
      </p:sp>
      <p:sp>
        <p:nvSpPr>
          <p:cNvPr id="7" name="Стрелка вправо 6"/>
          <p:cNvSpPr/>
          <p:nvPr/>
        </p:nvSpPr>
        <p:spPr>
          <a:xfrm>
            <a:off x="4833257" y="2007848"/>
            <a:ext cx="1110343" cy="285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3641" y="3719225"/>
            <a:ext cx="424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Матрица расстояний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8381083" y="3393591"/>
            <a:ext cx="222068" cy="470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300" y="4855027"/>
            <a:ext cx="547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 количество центральных вершин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равно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пяти, это вершины: 1, 2, 3, 4 и 5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21941"/>
              </p:ext>
            </p:extLst>
          </p:nvPr>
        </p:nvGraphicFramePr>
        <p:xfrm>
          <a:off x="1526721" y="1500298"/>
          <a:ext cx="3101340" cy="1693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6890">
                  <a:extLst>
                    <a:ext uri="{9D8B030D-6E8A-4147-A177-3AD203B41FA5}">
                      <a16:colId xmlns:a16="http://schemas.microsoft.com/office/drawing/2014/main" val="3087886316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892909851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689646275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594456979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36402449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551193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320401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764998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4188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4229597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976187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01545205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22295"/>
              </p:ext>
            </p:extLst>
          </p:nvPr>
        </p:nvGraphicFramePr>
        <p:xfrm>
          <a:off x="6350840" y="1500298"/>
          <a:ext cx="3101340" cy="1693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6890">
                  <a:extLst>
                    <a:ext uri="{9D8B030D-6E8A-4147-A177-3AD203B41FA5}">
                      <a16:colId xmlns:a16="http://schemas.microsoft.com/office/drawing/2014/main" val="2085539515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432250218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589128075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78842244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489708931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3165128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val="1881269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871251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459275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60210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236799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9957252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33929"/>
              </p:ext>
            </p:extLst>
          </p:nvPr>
        </p:nvGraphicFramePr>
        <p:xfrm>
          <a:off x="5833950" y="4067880"/>
          <a:ext cx="4135120" cy="16931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6890">
                  <a:extLst>
                    <a:ext uri="{9D8B030D-6E8A-4147-A177-3AD203B41FA5}">
                      <a16:colId xmlns:a16="http://schemas.microsoft.com/office/drawing/2014/main" val="3188762365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9933457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087907324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3569521008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458106474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1545465297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377620123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3190463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val="1557712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val="91851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val="359245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val="393368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 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685350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385" marR="34925" marT="34925" marB="34925"/>
                </a:tc>
                <a:extLst>
                  <a:ext uri="{0D108BD9-81ED-4DB2-BD59-A6C34878D82A}">
                    <a16:rowId xmlns:a16="http://schemas.microsoft.com/office/drawing/2014/main" val="157467886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84" y="160420"/>
            <a:ext cx="11292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Структурная схема декомпозиции задачи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29853" y="1190835"/>
            <a:ext cx="14789812" cy="4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819932"/>
              </p:ext>
            </p:extLst>
          </p:nvPr>
        </p:nvGraphicFramePr>
        <p:xfrm>
          <a:off x="2229852" y="1190835"/>
          <a:ext cx="7315201" cy="5533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3" imgW="8092653" imgH="6126386" progId="Visio.Drawing.15">
                  <p:embed/>
                </p:oleObj>
              </mc:Choice>
              <mc:Fallback>
                <p:oleObj name="Visio" r:id="rId3" imgW="8092653" imgH="612638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852" y="1190835"/>
                        <a:ext cx="7315201" cy="55332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8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888" y="1256327"/>
            <a:ext cx="11645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нахождения центральной вершины необходимо: 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888" y="2898121"/>
            <a:ext cx="87782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1. Сформировать матрицу смежности для графа;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Удалить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петли;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3. Сформировать матрицу расстояний;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4. Найти радиус графа;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5. Найти центральные вершины графа.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88" y="291642"/>
            <a:ext cx="11645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Вербальное описание алгоритма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5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766" y="300445"/>
            <a:ext cx="11106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удаления петель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765" y="1582668"/>
            <a:ext cx="105120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1. Сформировать матрицу смежности для графа;</a:t>
            </a:r>
            <a:endParaRPr 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Запустить цикл по матрице смежности;</a:t>
            </a:r>
            <a:endParaRPr 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Найти на главной диагонали 1;</a:t>
            </a:r>
            <a:endParaRPr 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Заменить 1 на главной диагонали 0.</a:t>
            </a:r>
            <a:endParaRPr 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253" y="300445"/>
            <a:ext cx="11196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нахождения центральной вершины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57" y="1363578"/>
            <a:ext cx="116946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1. Сформировать матрицу смежности для графа;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Получить матрицу расстояния;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Найти максимальные элементы в строках;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Найти минимальные элементы в максимальных;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616</TotalTime>
  <Words>478</Words>
  <Application>Microsoft Office PowerPoint</Application>
  <PresentationFormat>Widescreen</PresentationFormat>
  <Paragraphs>200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Schoolbook</vt:lpstr>
      <vt:lpstr>Times New Roman</vt:lpstr>
      <vt:lpstr>Wingdings 2</vt:lpstr>
      <vt:lpstr>View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Windows User</cp:lastModifiedBy>
  <cp:revision>49</cp:revision>
  <dcterms:created xsi:type="dcterms:W3CDTF">2016-12-08T04:55:59Z</dcterms:created>
  <dcterms:modified xsi:type="dcterms:W3CDTF">2018-04-22T11:59:43Z</dcterms:modified>
</cp:coreProperties>
</file>