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7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78" r:id="rId12"/>
    <p:sldId id="285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1" autoAdjust="0"/>
    <p:restoredTop sz="95077" autoAdjust="0"/>
  </p:normalViewPr>
  <p:slideViewPr>
    <p:cSldViewPr snapToGrid="0" showGuides="1">
      <p:cViewPr>
        <p:scale>
          <a:sx n="82" d="100"/>
          <a:sy n="82" d="100"/>
        </p:scale>
        <p:origin x="365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毎朝、服を着るのを考えている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85-4B2C-AFC2-C9BCE1ACED75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2F-4046-9ED2-91CE84068C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85-4B2C-AFC2-C9BCE1ACED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85-4B2C-AFC2-C9BCE1ACED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73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F-4046-9ED2-91CE84068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おしゃれが何か分からない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毎朝、服を着るのを考えている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E5-4C10-B644-6AB6DB08DBF0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E5-4C10-B644-6AB6DB08DB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E5-4C10-B644-6AB6DB08DB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E5-4C10-B644-6AB6DB08DB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E5-4C10-B644-6AB6DB08DBF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ファッションを組み合わせてくれる機能があれば便利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毎朝、服を着るのを考えている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4-4C11-8410-6881087BC457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4-4C11-8410-6881087BC4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4-4C11-8410-6881087BC4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4-4C11-8410-6881087BC4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74-4C11-8410-6881087BC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AD2E7F-6AFD-4708-AD9B-83FD676E8A1F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2019/7/30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08D625A-A493-40A7-837C-B4F8C1FA19DE}" type="datetime1">
              <a:rPr lang="ja-JP" altLang="en-US" smtClean="0"/>
              <a:pPr/>
              <a:t>2019/7/30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E60DC36-8EFA-4378-9855-E019C55AC47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5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7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63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923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6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2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ja-JP" smtClean="0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215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E75DB5F-37EF-412F-AF44-3BF6900A100F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316B00AD-A347-479A-9178-2528344C6EAE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="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0" i="0"/>
            </a:lvl1pPr>
          </a:lstStyle>
          <a:p>
            <a:fld id="{7DE45ECC-CD9E-41F4-9FB3-F11E5651A06F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0"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0"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6AA8376F-3925-48B5-9E12-55BCE610CD86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3B7B05E-0559-4454-ABC2-B3B3924C072E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B93D52DF-D7AF-4015-A960-467FC0CC987A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53F0B6C0-7293-4FC2-A21B-A6457A385B09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C5B89C8F-AC9F-424D-9DB4-609D48D0F8FF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A6D922E9-0DB7-439B-B65E-C0D4A115A71B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i="0"/>
            </a:lvl1pPr>
            <a:lvl2pPr>
              <a:defRPr sz="2800" i="0"/>
            </a:lvl2pPr>
            <a:lvl3pPr>
              <a:defRPr sz="2400" i="0"/>
            </a:lvl3pPr>
            <a:lvl4pPr>
              <a:defRPr sz="2000" i="0"/>
            </a:lvl4pPr>
            <a:lvl5pPr>
              <a:defRPr sz="200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12C9D7B4-4E79-45E2-A5C6-EF1F935BF4D3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i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2718B62-913F-4513-AB7A-A5FAC3F3068A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DC4A45A-9062-433C-8DAF-9B5FE05353FE}" type="datetime1">
              <a:rPr lang="ja-JP" altLang="en-US" smtClean="0"/>
              <a:t>2019/7/30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6FEDF93-2BFD-41CA-ABC7-B039102F379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TotalCoordinate</a:t>
            </a:r>
            <a:b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000" dirty="0">
                <a:solidFill>
                  <a:schemeClr val="accent4"/>
                </a:solidFill>
              </a:rPr>
              <a:t>卒業研究</a:t>
            </a:r>
            <a:endParaRPr lang="ja-JP" altLang="en-US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ひし形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ひし形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279D3D-B859-4AB1-954F-6BD3F475B09E}"/>
              </a:ext>
            </a:extLst>
          </p:cNvPr>
          <p:cNvSpPr txBox="1"/>
          <p:nvPr/>
        </p:nvSpPr>
        <p:spPr>
          <a:xfrm>
            <a:off x="5416420" y="5761031"/>
            <a:ext cx="122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TBC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期待する効果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長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市場分析</a:t>
            </a: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技術分析</a:t>
            </a:r>
          </a:p>
        </p:txBody>
      </p:sp>
      <p:sp>
        <p:nvSpPr>
          <p:cNvPr id="48" name="長方形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財務分析</a:t>
            </a:r>
          </a:p>
        </p:txBody>
      </p:sp>
      <p:sp>
        <p:nvSpPr>
          <p:cNvPr id="49" name="長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経済分析</a:t>
            </a:r>
          </a:p>
        </p:txBody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生態分析</a:t>
            </a:r>
          </a:p>
        </p:txBody>
      </p:sp>
      <p:sp>
        <p:nvSpPr>
          <p:cNvPr id="56" name="フリーフォーム(F) 4197" descr="ショッピング カートのアイコン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フリーフォーム(F) 4344" descr="レンチのアイコン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 57" descr="お金のアイコン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フリーフォーム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7" name="グループ 66" descr="そろばんのアイコン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フリーフォーム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2" name="フリーフォーム(F) 2319" descr="葉のアイコン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長方形:角丸 24">
            <a:extLst>
              <a:ext uri="{FF2B5EF4-FFF2-40B4-BE49-F238E27FC236}">
                <a16:creationId xmlns:a16="http://schemas.microsoft.com/office/drawing/2014/main" id="{3CC3101A-9A8B-4B24-BAB0-0533CD27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742" y="1397242"/>
            <a:ext cx="547818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b="1" dirty="0"/>
              <a:t>時間に余裕ができる</a:t>
            </a:r>
            <a:endParaRPr lang="ja-JP" altLang="ja-JP" dirty="0"/>
          </a:p>
        </p:txBody>
      </p:sp>
      <p:sp>
        <p:nvSpPr>
          <p:cNvPr id="36" name="長方形:角丸 24">
            <a:extLst>
              <a:ext uri="{FF2B5EF4-FFF2-40B4-BE49-F238E27FC236}">
                <a16:creationId xmlns:a16="http://schemas.microsoft.com/office/drawing/2014/main" id="{9DECE406-D573-4D1F-9CD6-110681721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742" y="2762282"/>
            <a:ext cx="547818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b="1"/>
              <a:t>ダサい人も簡単にオシャレになれる</a:t>
            </a:r>
            <a:endParaRPr lang="ja-JP" altLang="ja-JP" dirty="0"/>
          </a:p>
        </p:txBody>
      </p:sp>
      <p:sp>
        <p:nvSpPr>
          <p:cNvPr id="37" name="長方形:角丸 24">
            <a:extLst>
              <a:ext uri="{FF2B5EF4-FFF2-40B4-BE49-F238E27FC236}">
                <a16:creationId xmlns:a16="http://schemas.microsoft.com/office/drawing/2014/main" id="{EF968336-42DA-4C34-A763-B9D5BBAFB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742" y="4120767"/>
            <a:ext cx="547818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ファッションの新境地を見つけられる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6553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スケジュール予定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0213" y="292881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rtl="0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9/3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長方形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管理目標</a:t>
            </a:r>
          </a:p>
        </p:txBody>
      </p:sp>
      <p:sp>
        <p:nvSpPr>
          <p:cNvPr id="81" name="長方形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顧客目標</a:t>
            </a:r>
          </a:p>
        </p:txBody>
      </p:sp>
      <p:sp>
        <p:nvSpPr>
          <p:cNvPr id="82" name="長方形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rtl="0"/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9/15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長方形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rtl="0"/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11/10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長方形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リリース</a:t>
            </a:r>
            <a:endParaRPr lang="en-US" altLang="ja-JP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rtl="0"/>
            <a:r>
              <a:rPr lang="en-US" altLang="ja-JP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12/1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長方形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タスク</a:t>
            </a:r>
          </a:p>
        </p:txBody>
      </p:sp>
      <p:sp>
        <p:nvSpPr>
          <p:cNvPr id="86" name="長方形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リソース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DED1DA4-B3D1-4A9A-8547-744FD3E4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87713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  <p:bldP spid="73" grpId="0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ひし形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ひし形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タイトル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ja-JP" altLang="en-US" sz="7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ご静聴</a:t>
            </a:r>
            <a:br>
              <a:rPr lang="en-US" altLang="ja-JP" sz="7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7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ありがとうございま</a:t>
            </a:r>
            <a:r>
              <a:rPr lang="ja-JP" altLang="en-US" sz="7200" b="1">
                <a:solidFill>
                  <a:schemeClr val="bg1"/>
                </a:solidFill>
              </a:rPr>
              <a:t>した</a:t>
            </a:r>
            <a:endParaRPr lang="ja-JP" altLang="en-US" sz="7200" dirty="0">
              <a:solidFill>
                <a:schemeClr val="accent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円/楕円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プロジェクト概要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Total</a:t>
            </a:r>
          </a:p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Coordinate</a:t>
            </a:r>
            <a:endParaRPr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0BA2E48-5986-EF49-95B0-7F386D1538FC}"/>
              </a:ext>
            </a:extLst>
          </p:cNvPr>
          <p:cNvGrpSpPr/>
          <p:nvPr/>
        </p:nvGrpSpPr>
        <p:grpSpPr>
          <a:xfrm>
            <a:off x="6832600" y="1514475"/>
            <a:ext cx="3771900" cy="939800"/>
            <a:chOff x="6832600" y="1514475"/>
            <a:chExt cx="3771900" cy="939800"/>
          </a:xfrm>
        </p:grpSpPr>
        <p:sp>
          <p:nvSpPr>
            <p:cNvPr id="16" name="長方形:角丸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163253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基本方針</a:t>
              </a: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151447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1D42F2A-B554-E94C-A22E-27557980D515}"/>
              </a:ext>
            </a:extLst>
          </p:cNvPr>
          <p:cNvGrpSpPr/>
          <p:nvPr/>
        </p:nvGrpSpPr>
        <p:grpSpPr>
          <a:xfrm>
            <a:off x="7490264" y="3235325"/>
            <a:ext cx="3863536" cy="939800"/>
            <a:chOff x="7490264" y="3235325"/>
            <a:chExt cx="3863536" cy="939800"/>
          </a:xfrm>
        </p:grpSpPr>
        <p:sp>
          <p:nvSpPr>
            <p:cNvPr id="19" name="長方形:角丸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3025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アプリ概要</a:t>
              </a: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88F812F5-70AF-4FBD-80D9-D59B3C45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A5C4BCA-EF68-934B-AFE1-BC65E6FC77AB}"/>
              </a:ext>
            </a:extLst>
          </p:cNvPr>
          <p:cNvGrpSpPr/>
          <p:nvPr/>
        </p:nvGrpSpPr>
        <p:grpSpPr>
          <a:xfrm>
            <a:off x="6832600" y="5055576"/>
            <a:ext cx="3771900" cy="939800"/>
            <a:chOff x="6832600" y="5055576"/>
            <a:chExt cx="3771900" cy="939800"/>
          </a:xfrm>
        </p:grpSpPr>
        <p:sp>
          <p:nvSpPr>
            <p:cNvPr id="21" name="長方形:角丸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開発スケジュール</a:t>
              </a:r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A49C5F3A-6F0D-4A0F-AE6E-92F342C22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69C674-8DBC-AD4B-9896-B1B269EC5249}"/>
              </a:ext>
            </a:extLst>
          </p:cNvPr>
          <p:cNvGrpSpPr/>
          <p:nvPr/>
        </p:nvGrpSpPr>
        <p:grpSpPr>
          <a:xfrm>
            <a:off x="1587500" y="1514475"/>
            <a:ext cx="3771900" cy="939800"/>
            <a:chOff x="1587500" y="1514475"/>
            <a:chExt cx="3771900" cy="939800"/>
          </a:xfrm>
        </p:grpSpPr>
        <p:sp>
          <p:nvSpPr>
            <p:cNvPr id="25" name="長方形:角丸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現状分析</a:t>
              </a: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51447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E1ECC36-B90C-C44B-B41C-E3B9D474D95A}"/>
              </a:ext>
            </a:extLst>
          </p:cNvPr>
          <p:cNvGrpSpPr/>
          <p:nvPr/>
        </p:nvGrpSpPr>
        <p:grpSpPr>
          <a:xfrm>
            <a:off x="838200" y="3235325"/>
            <a:ext cx="3771900" cy="939800"/>
            <a:chOff x="838200" y="3235325"/>
            <a:chExt cx="3771900" cy="939800"/>
          </a:xfrm>
        </p:grpSpPr>
        <p:sp>
          <p:nvSpPr>
            <p:cNvPr id="27" name="長方形:角丸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8200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実装予定レイアウト</a:t>
              </a:r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70300" y="323532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46EFBB8-3A7D-A84F-8906-F78F071CABA3}"/>
              </a:ext>
            </a:extLst>
          </p:cNvPr>
          <p:cNvGrpSpPr/>
          <p:nvPr/>
        </p:nvGrpSpPr>
        <p:grpSpPr>
          <a:xfrm>
            <a:off x="1587500" y="5055576"/>
            <a:ext cx="3771900" cy="939800"/>
            <a:chOff x="1587500" y="5055576"/>
            <a:chExt cx="3771900" cy="939800"/>
          </a:xfrm>
        </p:grpSpPr>
        <p:sp>
          <p:nvSpPr>
            <p:cNvPr id="29" name="長方形:角丸 28">
              <a:extLst>
                <a:ext uri="{FF2B5EF4-FFF2-40B4-BE49-F238E27FC236}">
                  <a16:creationId xmlns:a16="http://schemas.microsoft.com/office/drawing/2014/main" id="{D4D7D4B6-62C2-45AB-89A5-3A41DA02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期待効果</a:t>
              </a: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83902602-D4BC-4D44-AC14-BB55A86C5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5055576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" name="グループ 30" descr="横棒グラフと折れ線グラフのアイコン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フリーフォーム(F)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4" name="フリーフォーム(F) 1676" descr="チェック ボックスのアイコン。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(F) 4665" descr="グラフのアイコン。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6" name="グループ 35" descr="人間と歯車のアイコン。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フリーフォーム(F)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(F)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9" name="グループ 38" descr="歯車のアイコン。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フリーフォーム(F)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(F)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2" name="フリーフォーム(F) 4346" descr="ボックスと箱ひげ図のアイコン。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現状分析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長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市場分析</a:t>
            </a: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技術分析</a:t>
            </a:r>
          </a:p>
        </p:txBody>
      </p:sp>
      <p:sp>
        <p:nvSpPr>
          <p:cNvPr id="49" name="長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経済分析</a:t>
            </a:r>
          </a:p>
        </p:txBody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生態分析</a:t>
            </a:r>
          </a:p>
        </p:txBody>
      </p:sp>
      <p:sp>
        <p:nvSpPr>
          <p:cNvPr id="56" name="フリーフォーム(F) 4197" descr="ショッピング カートのアイコン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フリーフォーム(F) 4344" descr="レンチのアイコン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 57" descr="お金のアイコン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フリーフォーム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7" name="グループ 66" descr="そろばんのアイコン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フリーフォーム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2" name="フリーフォーム(F) 2319" descr="葉のアイコン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長方形:角丸 24">
            <a:extLst>
              <a:ext uri="{FF2B5EF4-FFF2-40B4-BE49-F238E27FC236}">
                <a16:creationId xmlns:a16="http://schemas.microsoft.com/office/drawing/2014/main" id="{3CC3101A-9A8B-4B24-BAB0-0533CD27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30" y="98229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アプリを作るに至った理由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EC75A8-3AC6-4C08-BC7C-72D5E9431DA3}"/>
              </a:ext>
            </a:extLst>
          </p:cNvPr>
          <p:cNvSpPr txBox="1"/>
          <p:nvPr/>
        </p:nvSpPr>
        <p:spPr>
          <a:xfrm>
            <a:off x="1149665" y="1847081"/>
            <a:ext cx="10273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　　　　　</a:t>
            </a:r>
            <a:r>
              <a:rPr lang="ja-JP" altLang="ja-JP" dirty="0"/>
              <a:t>～ 毎朝、学生</a:t>
            </a:r>
            <a:r>
              <a:rPr lang="en-US" altLang="ja-JP" dirty="0"/>
              <a:t>M</a:t>
            </a:r>
            <a:r>
              <a:rPr lang="ja-JP" altLang="ja-JP" dirty="0"/>
              <a:t>は学校に着ていく服を選ぶとき、戸惑っていた ～ </a:t>
            </a:r>
            <a:endParaRPr lang="en-US" altLang="ja-JP" dirty="0"/>
          </a:p>
          <a:p>
            <a:endParaRPr lang="ja-JP" altLang="ja-JP" dirty="0"/>
          </a:p>
          <a:p>
            <a:r>
              <a:rPr lang="ja-JP" altLang="ja-JP" dirty="0"/>
              <a:t>彼にはファッションセンスなるものが壊滅的に無く、周囲の友達が言う「おしゃれ」とは何かが分からなかった。 彼のように、おしゃれになりたいのに、おしゃれとは何かが明確にわからない若者は、おそらくたくさん居るはず。</a:t>
            </a:r>
          </a:p>
        </p:txBody>
      </p:sp>
      <p:sp>
        <p:nvSpPr>
          <p:cNvPr id="40" name="長方形:角丸 24">
            <a:extLst>
              <a:ext uri="{FF2B5EF4-FFF2-40B4-BE49-F238E27FC236}">
                <a16:creationId xmlns:a16="http://schemas.microsoft.com/office/drawing/2014/main" id="{3BCB8F7C-46A2-4462-808D-9CF9816D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29" y="358724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ターゲット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0AA39F-397E-4435-A0F4-C153A34CC833}"/>
              </a:ext>
            </a:extLst>
          </p:cNvPr>
          <p:cNvSpPr txBox="1"/>
          <p:nvPr/>
        </p:nvSpPr>
        <p:spPr>
          <a:xfrm>
            <a:off x="1149665" y="4879910"/>
            <a:ext cx="102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dirty="0"/>
              <a:t>おしゃれが分からない、もっとおしゃれになりたい</a:t>
            </a:r>
            <a:r>
              <a:rPr lang="ja-JP" altLang="en-US" dirty="0"/>
              <a:t>と熱望する</a:t>
            </a:r>
            <a:r>
              <a:rPr lang="ja-JP" altLang="ja-JP" dirty="0"/>
              <a:t>若い男女をターゲット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/>
      <p:bldP spid="40" grpId="1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現状分析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長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市場分析</a:t>
            </a: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技術分析</a:t>
            </a:r>
          </a:p>
        </p:txBody>
      </p:sp>
      <p:sp>
        <p:nvSpPr>
          <p:cNvPr id="48" name="長方形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財務分析</a:t>
            </a:r>
          </a:p>
        </p:txBody>
      </p:sp>
      <p:sp>
        <p:nvSpPr>
          <p:cNvPr id="49" name="長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経済分析</a:t>
            </a:r>
          </a:p>
        </p:txBody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生態分析</a:t>
            </a:r>
          </a:p>
        </p:txBody>
      </p:sp>
      <p:sp>
        <p:nvSpPr>
          <p:cNvPr id="56" name="フリーフォーム(F) 4197" descr="ショッピング カートのアイコン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フリーフォーム(F) 4344" descr="レンチのアイコン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 57" descr="お金のアイコン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フリーフォーム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7" name="グループ 66" descr="そろばんのアイコン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フリーフォーム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2" name="フリーフォーム(F) 2319" descr="葉のアイコン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長方形:角丸 24">
            <a:extLst>
              <a:ext uri="{FF2B5EF4-FFF2-40B4-BE49-F238E27FC236}">
                <a16:creationId xmlns:a16="http://schemas.microsoft.com/office/drawing/2014/main" id="{3CC3101A-9A8B-4B24-BAB0-0533CD27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84796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アンケート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84ACCF9-818E-4B88-B816-652FE3DE2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063574"/>
              </p:ext>
            </p:extLst>
          </p:nvPr>
        </p:nvGraphicFramePr>
        <p:xfrm>
          <a:off x="-202013" y="2334151"/>
          <a:ext cx="4460790" cy="3541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グラフ 33">
            <a:extLst>
              <a:ext uri="{FF2B5EF4-FFF2-40B4-BE49-F238E27FC236}">
                <a16:creationId xmlns:a16="http://schemas.microsoft.com/office/drawing/2014/main" id="{687A25F3-6CBC-4901-8F21-3CAB9B23B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343058"/>
              </p:ext>
            </p:extLst>
          </p:nvPr>
        </p:nvGraphicFramePr>
        <p:xfrm>
          <a:off x="3925941" y="2299349"/>
          <a:ext cx="4151373" cy="3541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グラフ 34">
            <a:extLst>
              <a:ext uri="{FF2B5EF4-FFF2-40B4-BE49-F238E27FC236}">
                <a16:creationId xmlns:a16="http://schemas.microsoft.com/office/drawing/2014/main" id="{6554DFF5-F648-4F3E-B305-7A29A9943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380901"/>
              </p:ext>
            </p:extLst>
          </p:nvPr>
        </p:nvGraphicFramePr>
        <p:xfrm>
          <a:off x="7901747" y="2170544"/>
          <a:ext cx="4494279" cy="3799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327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Graphic spid="5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基本方針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長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市場分析</a:t>
            </a: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技術分析</a:t>
            </a:r>
          </a:p>
        </p:txBody>
      </p:sp>
      <p:sp>
        <p:nvSpPr>
          <p:cNvPr id="48" name="長方形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財務分析</a:t>
            </a:r>
          </a:p>
        </p:txBody>
      </p:sp>
      <p:sp>
        <p:nvSpPr>
          <p:cNvPr id="49" name="長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経済分析</a:t>
            </a:r>
          </a:p>
        </p:txBody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生態分析</a:t>
            </a:r>
          </a:p>
        </p:txBody>
      </p:sp>
      <p:sp>
        <p:nvSpPr>
          <p:cNvPr id="56" name="フリーフォーム(F) 4197" descr="ショッピング カートのアイコン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フリーフォーム(F) 4344" descr="レンチのアイコン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 57" descr="お金のアイコン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フリーフォーム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7" name="グループ 66" descr="そろばんのアイコン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フリーフォーム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2" name="フリーフォーム(F) 2319" descr="葉のアイコン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長方形:角丸 24">
            <a:extLst>
              <a:ext uri="{FF2B5EF4-FFF2-40B4-BE49-F238E27FC236}">
                <a16:creationId xmlns:a16="http://schemas.microsoft.com/office/drawing/2014/main" id="{3CC3101A-9A8B-4B24-BAB0-0533CD27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183" y="73633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企画の概要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EC75A8-3AC6-4C08-BC7C-72D5E9431DA3}"/>
              </a:ext>
            </a:extLst>
          </p:cNvPr>
          <p:cNvSpPr txBox="1"/>
          <p:nvPr/>
        </p:nvSpPr>
        <p:spPr>
          <a:xfrm>
            <a:off x="1076604" y="1716404"/>
            <a:ext cx="1027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dirty="0"/>
              <a:t>・</a:t>
            </a:r>
            <a:r>
              <a:rPr lang="ja-JP" altLang="en-US" dirty="0"/>
              <a:t>気分さえ決めれば勝手にオシャレにしてしまおう</a:t>
            </a:r>
            <a:endParaRPr lang="en-US" altLang="ja-JP" dirty="0"/>
          </a:p>
          <a:p>
            <a:r>
              <a:rPr lang="ja-JP" altLang="ja-JP" dirty="0"/>
              <a:t>・</a:t>
            </a:r>
            <a:r>
              <a:rPr lang="ja-JP" altLang="en-US" dirty="0"/>
              <a:t>ワンパターンからの脱脚</a:t>
            </a:r>
            <a:endParaRPr lang="ja-JP" altLang="ja-JP" dirty="0"/>
          </a:p>
          <a:p>
            <a:r>
              <a:rPr lang="ja-JP" altLang="ja-JP" dirty="0"/>
              <a:t>・</a:t>
            </a:r>
            <a:r>
              <a:rPr lang="ja-JP" altLang="en-US" dirty="0"/>
              <a:t>おしゃれ上級者が先生</a:t>
            </a:r>
            <a:endParaRPr lang="ja-JP" altLang="ja-JP" dirty="0"/>
          </a:p>
        </p:txBody>
      </p:sp>
      <p:sp>
        <p:nvSpPr>
          <p:cNvPr id="32" name="長方形:角丸 24">
            <a:extLst>
              <a:ext uri="{FF2B5EF4-FFF2-40B4-BE49-F238E27FC236}">
                <a16:creationId xmlns:a16="http://schemas.microsoft.com/office/drawing/2014/main" id="{14AED6A1-CA13-4FC3-9C58-10854C3A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182" y="334931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企画の全体像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FAA93A-CA60-4C3E-9721-B5399E94D9F7}"/>
              </a:ext>
            </a:extLst>
          </p:cNvPr>
          <p:cNvSpPr txBox="1"/>
          <p:nvPr/>
        </p:nvSpPr>
        <p:spPr>
          <a:xfrm>
            <a:off x="858416" y="4264090"/>
            <a:ext cx="10273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・アイテム登録</a:t>
            </a:r>
            <a:endParaRPr lang="en-US" altLang="ja-JP" dirty="0"/>
          </a:p>
          <a:p>
            <a:endParaRPr lang="ja-JP" altLang="ja-JP" dirty="0"/>
          </a:p>
          <a:p>
            <a:r>
              <a:rPr lang="ja-JP" altLang="en-US" dirty="0"/>
              <a:t>・組み合わせ自動選択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・お気に入りの組み合わせ保存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・他ユーザーのお気に入りを閲覧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3166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/>
      <p:bldP spid="32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基本方針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長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市場分析</a:t>
            </a: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技術分析</a:t>
            </a:r>
          </a:p>
        </p:txBody>
      </p:sp>
      <p:sp>
        <p:nvSpPr>
          <p:cNvPr id="48" name="長方形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財務分析</a:t>
            </a:r>
          </a:p>
        </p:txBody>
      </p:sp>
      <p:sp>
        <p:nvSpPr>
          <p:cNvPr id="49" name="長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経済分析</a:t>
            </a:r>
          </a:p>
        </p:txBody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生態分析</a:t>
            </a:r>
          </a:p>
        </p:txBody>
      </p:sp>
      <p:sp>
        <p:nvSpPr>
          <p:cNvPr id="56" name="フリーフォーム(F) 4197" descr="ショッピング カートのアイコン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フリーフォーム(F) 4344" descr="レンチのアイコン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 57" descr="お金のアイコン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フリーフォーム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7" name="グループ 66" descr="そろばんのアイコン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フリーフォーム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2" name="フリーフォーム(F) 2319" descr="葉のアイコン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長方形:角丸 24">
            <a:extLst>
              <a:ext uri="{FF2B5EF4-FFF2-40B4-BE49-F238E27FC236}">
                <a16:creationId xmlns:a16="http://schemas.microsoft.com/office/drawing/2014/main" id="{14AED6A1-CA13-4FC3-9C58-10854C3A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74779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企画の全体像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2B29AC1-708C-4D3E-B6BF-5D182D66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82" y="3448538"/>
            <a:ext cx="4389438" cy="327013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9FC810-A5C7-4463-AD42-E1D26EBACB78}"/>
              </a:ext>
            </a:extLst>
          </p:cNvPr>
          <p:cNvSpPr txBox="1"/>
          <p:nvPr/>
        </p:nvSpPr>
        <p:spPr>
          <a:xfrm>
            <a:off x="1563085" y="2079812"/>
            <a:ext cx="9043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使用例）気分：モノクロコーデ　　　　　　色：黒、白を選出</a:t>
            </a:r>
            <a:endParaRPr kumimoji="1" lang="en-US" altLang="ja-JP" dirty="0"/>
          </a:p>
          <a:p>
            <a:r>
              <a:rPr kumimoji="1" lang="ja-JP" altLang="en-US" dirty="0"/>
              <a:t>　　　　気分：明るい　　　　　　　　　　色：赤、黄色、オレンジなどを選出</a:t>
            </a:r>
            <a:endParaRPr kumimoji="1" lang="en-US" altLang="ja-JP" dirty="0"/>
          </a:p>
          <a:p>
            <a:r>
              <a:rPr kumimoji="1" lang="ja-JP" altLang="en-US" dirty="0"/>
              <a:t>　　　　気分：暗め　　　　　　　　　　　色：黒、青、深緑などを選出</a:t>
            </a:r>
            <a:endParaRPr kumimoji="1" lang="en-US" altLang="ja-JP" dirty="0"/>
          </a:p>
          <a:p>
            <a:r>
              <a:rPr kumimoji="1" lang="ja-JP" altLang="en-US" dirty="0"/>
              <a:t>　　　　気分：清潔感　　　　　　　　　　色：白、藍色などを選出</a:t>
            </a:r>
          </a:p>
        </p:txBody>
      </p:sp>
    </p:spTree>
    <p:extLst>
      <p:ext uri="{BB962C8B-B14F-4D97-AF65-F5344CB8AC3E}">
        <p14:creationId xmlns:p14="http://schemas.microsoft.com/office/powerpoint/2010/main" val="40613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アプリ概要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長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市場分析</a:t>
            </a: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技術分析</a:t>
            </a:r>
          </a:p>
        </p:txBody>
      </p:sp>
      <p:sp>
        <p:nvSpPr>
          <p:cNvPr id="48" name="長方形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財務分析</a:t>
            </a:r>
          </a:p>
        </p:txBody>
      </p:sp>
      <p:sp>
        <p:nvSpPr>
          <p:cNvPr id="49" name="長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経済分析</a:t>
            </a:r>
          </a:p>
        </p:txBody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生態分析</a:t>
            </a:r>
          </a:p>
        </p:txBody>
      </p:sp>
      <p:sp>
        <p:nvSpPr>
          <p:cNvPr id="56" name="フリーフォーム(F) 4197" descr="ショッピング カートのアイコン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フリーフォーム(F) 4344" descr="レンチのアイコン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 57" descr="お金のアイコン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フリーフォーム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7" name="グループ 66" descr="そろばんのアイコン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フリーフォーム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2" name="フリーフォーム(F) 2319" descr="葉のアイコン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長方形:角丸 24">
            <a:extLst>
              <a:ext uri="{FF2B5EF4-FFF2-40B4-BE49-F238E27FC236}">
                <a16:creationId xmlns:a16="http://schemas.microsoft.com/office/drawing/2014/main" id="{3CC3101A-9A8B-4B24-BAB0-0533CD27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30" y="98229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EC75A8-3AC6-4C08-BC7C-72D5E9431DA3}"/>
              </a:ext>
            </a:extLst>
          </p:cNvPr>
          <p:cNvSpPr txBox="1"/>
          <p:nvPr/>
        </p:nvSpPr>
        <p:spPr>
          <a:xfrm>
            <a:off x="1149665" y="2044093"/>
            <a:ext cx="102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dirty="0"/>
              <a:t>これまで学んだ技術</a:t>
            </a:r>
            <a:r>
              <a:rPr lang="ja-JP" altLang="en-US" dirty="0"/>
              <a:t>、</a:t>
            </a:r>
            <a:r>
              <a:rPr lang="ja-JP" altLang="ja-JP" dirty="0"/>
              <a:t>新しい言語</a:t>
            </a:r>
            <a:r>
              <a:rPr lang="ja-JP" altLang="en-US" dirty="0"/>
              <a:t>、</a:t>
            </a:r>
            <a:r>
              <a:rPr lang="ja-JP" altLang="ja-JP" dirty="0"/>
              <a:t>服合わせ機能</a:t>
            </a:r>
            <a:r>
              <a:rPr lang="ja-JP" altLang="en-US" dirty="0"/>
              <a:t>、お気に入り機能</a:t>
            </a:r>
            <a:endParaRPr lang="ja-JP" altLang="ja-JP" dirty="0"/>
          </a:p>
        </p:txBody>
      </p:sp>
      <p:sp>
        <p:nvSpPr>
          <p:cNvPr id="32" name="長方形:角丸 24">
            <a:extLst>
              <a:ext uri="{FF2B5EF4-FFF2-40B4-BE49-F238E27FC236}">
                <a16:creationId xmlns:a16="http://schemas.microsoft.com/office/drawing/2014/main" id="{02E35FEF-AB26-4944-80C2-A43EB7ED7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29" y="276923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実行環境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C135741-0723-4936-A068-7A9AC306C3A6}"/>
              </a:ext>
            </a:extLst>
          </p:cNvPr>
          <p:cNvSpPr/>
          <p:nvPr/>
        </p:nvSpPr>
        <p:spPr>
          <a:xfrm>
            <a:off x="1076604" y="3848541"/>
            <a:ext cx="7571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ja-JP" kern="100" dirty="0">
                <a:ea typeface="ＭＳ ゴシック" panose="020B0609070205080204" pitchFamily="49" charset="-128"/>
                <a:cs typeface="Times New Roman" panose="02020603050405020304" pitchFamily="18" charset="0"/>
              </a:rPr>
              <a:t>ＡＷＳ</a:t>
            </a:r>
            <a:endParaRPr lang="en-US" altLang="ja-JP" kern="100" dirty="0"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r>
              <a:rPr lang="ja-JP" altLang="en-US" kern="100" dirty="0">
                <a:ea typeface="ＭＳ ゴシック" panose="020B0609070205080204" pitchFamily="49" charset="-128"/>
                <a:cs typeface="Times New Roman" panose="02020603050405020304" pitchFamily="18" charset="0"/>
              </a:rPr>
              <a:t>　・</a:t>
            </a:r>
            <a:r>
              <a:rPr lang="ja-JP" altLang="ja-JP" dirty="0"/>
              <a:t>一から構築するから他のサービスなどとの相性を考える必要がない</a:t>
            </a:r>
          </a:p>
          <a:p>
            <a:r>
              <a:rPr lang="ja-JP" altLang="en-US" dirty="0"/>
              <a:t>　・</a:t>
            </a:r>
            <a:r>
              <a:rPr lang="ja-JP" altLang="ja-JP" dirty="0"/>
              <a:t>自由度が高いため構築できれば高度な知識がつく</a:t>
            </a:r>
          </a:p>
        </p:txBody>
      </p:sp>
      <p:sp>
        <p:nvSpPr>
          <p:cNvPr id="34" name="長方形:角丸 24">
            <a:extLst>
              <a:ext uri="{FF2B5EF4-FFF2-40B4-BE49-F238E27FC236}">
                <a16:creationId xmlns:a16="http://schemas.microsoft.com/office/drawing/2014/main" id="{84B85809-18F5-4EEA-9CC7-A8A2E979D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28" y="51101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使用言語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4578A4-65AC-4E4F-97C9-0830AA11411C}"/>
              </a:ext>
            </a:extLst>
          </p:cNvPr>
          <p:cNvSpPr/>
          <p:nvPr/>
        </p:nvSpPr>
        <p:spPr>
          <a:xfrm>
            <a:off x="1075408" y="60485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kern="100" dirty="0">
                <a:latin typeface="ＭＳ ゴシック" panose="020B0609070205080204" pitchFamily="49" charset="-128"/>
                <a:cs typeface="Times New Roman" panose="02020603050405020304" pitchFamily="18" charset="0"/>
              </a:rPr>
              <a:t>Python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/>
      <p:bldP spid="32" grpId="0" animBg="1"/>
      <p:bldP spid="2" grpId="0"/>
      <p:bldP spid="3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実装予定レイアウト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長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市場分析</a:t>
            </a:r>
          </a:p>
        </p:txBody>
      </p:sp>
      <p:sp>
        <p:nvSpPr>
          <p:cNvPr id="48" name="長方形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財務分析</a:t>
            </a:r>
          </a:p>
        </p:txBody>
      </p:sp>
      <p:sp>
        <p:nvSpPr>
          <p:cNvPr id="49" name="長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経済分析</a:t>
            </a:r>
          </a:p>
        </p:txBody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生態分析</a:t>
            </a:r>
          </a:p>
        </p:txBody>
      </p:sp>
      <p:sp>
        <p:nvSpPr>
          <p:cNvPr id="56" name="フリーフォーム(F) 4197" descr="ショッピング カートのアイコン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フリーフォーム(F) 4344" descr="レンチのアイコン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 57" descr="お金のアイコン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フリーフォーム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7" name="グループ 66" descr="そろばんのアイコン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フリーフォーム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2" name="フリーフォーム(F) 2319" descr="葉のアイコン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長方形:角丸 24">
            <a:extLst>
              <a:ext uri="{FF2B5EF4-FFF2-40B4-BE49-F238E27FC236}">
                <a16:creationId xmlns:a16="http://schemas.microsoft.com/office/drawing/2014/main" id="{14AED6A1-CA13-4FC3-9C58-10854C3A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49426" y="102780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他ユーザー服装閲覧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長方形:角丸 24">
            <a:extLst>
              <a:ext uri="{FF2B5EF4-FFF2-40B4-BE49-F238E27FC236}">
                <a16:creationId xmlns:a16="http://schemas.microsoft.com/office/drawing/2014/main" id="{6065AE42-3A79-41E0-AA8D-629146659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81801" y="103251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お気に入り登録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E9B154C-AA83-427D-8FF7-42031E5B17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486" r="77252" b="18095"/>
          <a:stretch/>
        </p:blipFill>
        <p:spPr>
          <a:xfrm>
            <a:off x="1709882" y="2046984"/>
            <a:ext cx="3739862" cy="46205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01AE44A-351B-4EFB-951C-31B019475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1" t="28299" r="74209" b="21497"/>
          <a:stretch/>
        </p:blipFill>
        <p:spPr>
          <a:xfrm>
            <a:off x="6723924" y="2046984"/>
            <a:ext cx="3758194" cy="46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プロジェクト分析スライド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実装予定レイアウト</a:t>
            </a:r>
            <a:b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長方形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市場分析</a:t>
            </a:r>
          </a:p>
        </p:txBody>
      </p:sp>
      <p:sp>
        <p:nvSpPr>
          <p:cNvPr id="48" name="長方形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財務分析</a:t>
            </a:r>
          </a:p>
        </p:txBody>
      </p:sp>
      <p:sp>
        <p:nvSpPr>
          <p:cNvPr id="49" name="長方形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経済分析</a:t>
            </a:r>
          </a:p>
        </p:txBody>
      </p:sp>
      <p:sp>
        <p:nvSpPr>
          <p:cNvPr id="50" name="長方形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生態分析</a:t>
            </a:r>
          </a:p>
        </p:txBody>
      </p:sp>
      <p:sp>
        <p:nvSpPr>
          <p:cNvPr id="56" name="フリーフォーム(F) 4197" descr="ショッピング カートのアイコン。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フリーフォーム(F) 4344" descr="レンチのアイコン。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8" name="グループ 57" descr="お金のアイコン。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フリーフォーム(F)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(F)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(F)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(F)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(F)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(F)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(F)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(F)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7" name="グループ 66" descr="そろばんのアイコン。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フリーフォーム(F)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(F)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(F)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(F)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2" name="フリーフォーム(F) 2319" descr="葉のアイコン。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長方形:角丸 24">
            <a:extLst>
              <a:ext uri="{FF2B5EF4-FFF2-40B4-BE49-F238E27FC236}">
                <a16:creationId xmlns:a16="http://schemas.microsoft.com/office/drawing/2014/main" id="{14AED6A1-CA13-4FC3-9C58-10854C3A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97243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洋服登録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E77FF39-5316-4560-A50A-A5E1AFF32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1" t="29932" r="71829" b="16870"/>
          <a:stretch/>
        </p:blipFill>
        <p:spPr>
          <a:xfrm>
            <a:off x="4296752" y="2226615"/>
            <a:ext cx="3590051" cy="42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81_TF78455520.potx" id="{6979FCD6-F55A-4BC0-AB21-D73A0A1C55DA}" vid="{D577912A-D538-44E8-94F5-74701B60C77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24Slidesのプロジェクト分析</Template>
  <TotalTime>0</TotalTime>
  <Words>325</Words>
  <Application>Microsoft Office PowerPoint</Application>
  <PresentationFormat>ワイド画面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ＭＳ ゴシック</vt:lpstr>
      <vt:lpstr>Arial</vt:lpstr>
      <vt:lpstr>Segoe UI Light</vt:lpstr>
      <vt:lpstr>Office テーマ</vt:lpstr>
      <vt:lpstr>TotalCoordinate 卒業研究</vt:lpstr>
      <vt:lpstr>プロジェクト分析スライド 2</vt:lpstr>
      <vt:lpstr>プロジェクト分析スライド 3</vt:lpstr>
      <vt:lpstr>プロジェクト分析スライド 3</vt:lpstr>
      <vt:lpstr>プロジェクト分析スライド 3</vt:lpstr>
      <vt:lpstr>プロジェクト分析スライド 3</vt:lpstr>
      <vt:lpstr>プロジェクト分析スライド 3</vt:lpstr>
      <vt:lpstr>プロジェクト分析スライド 3</vt:lpstr>
      <vt:lpstr>プロジェクト分析スライド 3</vt:lpstr>
      <vt:lpstr>プロジェクト分析スライド 3</vt:lpstr>
      <vt:lpstr>プロジェクト分析スライド 4</vt:lpstr>
      <vt:lpstr>ご静聴 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2019-07-22T06:56:56Z</dcterms:created>
  <dcterms:modified xsi:type="dcterms:W3CDTF">2019-07-29T22:08:41Z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