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6" r:id="rId10"/>
    <p:sldId id="277" r:id="rId11"/>
    <p:sldId id="267" r:id="rId12"/>
    <p:sldId id="279" r:id="rId13"/>
    <p:sldId id="278" r:id="rId14"/>
    <p:sldId id="273" r:id="rId15"/>
    <p:sldId id="282" r:id="rId16"/>
    <p:sldId id="269" r:id="rId17"/>
    <p:sldId id="272" r:id="rId18"/>
    <p:sldId id="280" r:id="rId19"/>
    <p:sldId id="271" r:id="rId20"/>
    <p:sldId id="274" r:id="rId21"/>
    <p:sldId id="276" r:id="rId22"/>
    <p:sldId id="275" r:id="rId23"/>
    <p:sldId id="281" r:id="rId24"/>
    <p:sldId id="258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A55"/>
    <a:srgbClr val="003F82"/>
    <a:srgbClr val="213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6092" autoAdjust="0"/>
  </p:normalViewPr>
  <p:slideViewPr>
    <p:cSldViewPr snapToGrid="0" snapToObjects="1">
      <p:cViewPr varScale="1">
        <p:scale>
          <a:sx n="68" d="100"/>
          <a:sy n="68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0"/>
      <c:rotY val="0"/>
      <c:rAngAx val="1"/>
    </c:view3D>
    <c:floor>
      <c:thickness val="0"/>
      <c:spPr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2.8001448837526439E-2"/>
          <c:y val="0"/>
          <c:w val="0.95296286591172619"/>
          <c:h val="0.75355284598007632"/>
        </c:manualLayout>
      </c:layout>
      <c:bar3DChart>
        <c:barDir val="col"/>
        <c:grouping val="stacked"/>
        <c:varyColors val="0"/>
        <c:ser>
          <c:idx val="0"/>
          <c:order val="0"/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</c:spPr>
          </c:dPt>
          <c:cat>
            <c:strRef>
              <c:f>Лист1!$A$4:$C$4</c:f>
              <c:strCache>
                <c:ptCount val="2"/>
                <c:pt idx="1">
                  <c:v>Сумма
 инвестирования</c:v>
                </c:pt>
              </c:strCache>
            </c:strRef>
          </c:cat>
          <c:val>
            <c:numRef>
              <c:f>Лист1!$A$1:$C$1</c:f>
              <c:numCache>
                <c:formatCode>General</c:formatCode>
                <c:ptCount val="3"/>
                <c:pt idx="0">
                  <c:v>1000000</c:v>
                </c:pt>
                <c:pt idx="1">
                  <c:v>1000000</c:v>
                </c:pt>
                <c:pt idx="2">
                  <c:v>1000000</c:v>
                </c:pt>
              </c:numCache>
            </c:numRef>
          </c:val>
        </c:ser>
        <c:ser>
          <c:idx val="1"/>
          <c:order val="1"/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00BCE4"/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dPt>
          <c:cat>
            <c:strRef>
              <c:f>Лист1!$A$4:$C$4</c:f>
              <c:strCache>
                <c:ptCount val="2"/>
                <c:pt idx="1">
                  <c:v>Сумма
 инвестирования</c:v>
                </c:pt>
              </c:strCache>
            </c:strRef>
          </c:cat>
          <c:val>
            <c:numRef>
              <c:f>Лист1!$A$2:$C$2</c:f>
              <c:numCache>
                <c:formatCode>General</c:formatCode>
                <c:ptCount val="3"/>
                <c:pt idx="0">
                  <c:v>250000</c:v>
                </c:pt>
                <c:pt idx="1">
                  <c:v>0</c:v>
                </c:pt>
                <c:pt idx="2">
                  <c:v>250000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cylinder"/>
        <c:axId val="111223552"/>
        <c:axId val="111225088"/>
        <c:axId val="0"/>
      </c:bar3DChart>
      <c:catAx>
        <c:axId val="111223552"/>
        <c:scaling>
          <c:orientation val="minMax"/>
        </c:scaling>
        <c:delete val="1"/>
        <c:axPos val="b"/>
        <c:majorTickMark val="out"/>
        <c:minorTickMark val="none"/>
        <c:tickLblPos val="nextTo"/>
        <c:crossAx val="111225088"/>
        <c:crosses val="autoZero"/>
        <c:auto val="1"/>
        <c:lblAlgn val="ctr"/>
        <c:lblOffset val="100"/>
        <c:noMultiLvlLbl val="0"/>
      </c:catAx>
      <c:valAx>
        <c:axId val="1112250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1223552"/>
        <c:crosses val="autoZero"/>
        <c:crossBetween val="between"/>
      </c:valAx>
      <c:spPr>
        <a:effectLst/>
        <a:scene3d>
          <a:camera prst="orthographicFront"/>
          <a:lightRig rig="threePt" dir="t"/>
        </a:scene3d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Лист1!$P$1</c:f>
              <c:strCache>
                <c:ptCount val="1"/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7030A0"/>
              </a:solidFill>
              <a:ln>
                <a:solidFill>
                  <a:srgbClr val="0070C0"/>
                </a:solidFill>
              </a:ln>
            </c:spPr>
          </c:marker>
          <c:dLbls>
            <c:dLbl>
              <c:idx val="0"/>
              <c:layout>
                <c:manualLayout>
                  <c:x val="-4.3515806258006143E-3"/>
                  <c:y val="2.31228070175438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1712217713400161E-2"/>
                  <c:y val="-2.59999999999999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4.3515806258006143E-3"/>
                  <c:y val="-1.89824561403508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1655334892012221E-2"/>
                  <c:y val="-4.70526315789473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6.2667849112717569E-2"/>
                  <c:y val="-4.00350877192982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2.8538156279953059E-2"/>
                  <c:y val="-4.70526315789473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2.3987530568917795E-2"/>
                  <c:y val="3.71578947368421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6.721847482375283E-2"/>
                  <c:y val="-4.70526315789473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7.7161771160857456E-2"/>
                  <c:y val="-1.89824561403508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6.6268934813182483E-3"/>
                  <c:y val="-1.19649122807017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-8.548923705355943E-2"/>
                  <c:y val="-2.24912280701754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layout>
                <c:manualLayout>
                  <c:x val="-5.1291284835129396E-2"/>
                  <c:y val="-4.35438596491228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layout>
                <c:manualLayout>
                  <c:x val="-2.7042182867073356E-2"/>
                  <c:y val="3.71578947368421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/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Лист1!$O$2:$O$17</c:f>
              <c:numCache>
                <c:formatCode>mmm\-yy</c:formatCode>
                <c:ptCount val="16"/>
                <c:pt idx="0">
                  <c:v>41275</c:v>
                </c:pt>
                <c:pt idx="1">
                  <c:v>41306</c:v>
                </c:pt>
                <c:pt idx="2">
                  <c:v>41334</c:v>
                </c:pt>
                <c:pt idx="3">
                  <c:v>41365</c:v>
                </c:pt>
                <c:pt idx="4">
                  <c:v>41395</c:v>
                </c:pt>
                <c:pt idx="5">
                  <c:v>41426</c:v>
                </c:pt>
                <c:pt idx="6">
                  <c:v>41456</c:v>
                </c:pt>
                <c:pt idx="7">
                  <c:v>41487</c:v>
                </c:pt>
                <c:pt idx="8">
                  <c:v>41518</c:v>
                </c:pt>
                <c:pt idx="9">
                  <c:v>41548</c:v>
                </c:pt>
                <c:pt idx="10">
                  <c:v>41579</c:v>
                </c:pt>
                <c:pt idx="11">
                  <c:v>41609</c:v>
                </c:pt>
                <c:pt idx="12">
                  <c:v>41640</c:v>
                </c:pt>
                <c:pt idx="13">
                  <c:v>41671</c:v>
                </c:pt>
                <c:pt idx="14">
                  <c:v>41699</c:v>
                </c:pt>
                <c:pt idx="15">
                  <c:v>41730</c:v>
                </c:pt>
              </c:numCache>
            </c:numRef>
          </c:cat>
          <c:val>
            <c:numRef>
              <c:f>Лист1!$P$2:$P$17</c:f>
              <c:numCache>
                <c:formatCode>0.0%</c:formatCode>
                <c:ptCount val="16"/>
                <c:pt idx="0">
                  <c:v>5.4049747844032305E-2</c:v>
                </c:pt>
                <c:pt idx="1">
                  <c:v>0.10843944900777786</c:v>
                </c:pt>
                <c:pt idx="2">
                  <c:v>6.8911882100092109E-2</c:v>
                </c:pt>
                <c:pt idx="3">
                  <c:v>0.12276561620960325</c:v>
                </c:pt>
                <c:pt idx="4">
                  <c:v>8.4733904801367374E-2</c:v>
                </c:pt>
                <c:pt idx="5">
                  <c:v>9.7604245396799877E-2</c:v>
                </c:pt>
                <c:pt idx="6">
                  <c:v>0.12179875040346752</c:v>
                </c:pt>
                <c:pt idx="7">
                  <c:v>0.1225420462267217</c:v>
                </c:pt>
                <c:pt idx="8">
                  <c:v>0.11703673554849112</c:v>
                </c:pt>
                <c:pt idx="9">
                  <c:v>0.14199603728880197</c:v>
                </c:pt>
                <c:pt idx="10">
                  <c:v>0.13772005853989369</c:v>
                </c:pt>
                <c:pt idx="11">
                  <c:v>4.7425893421329773E-2</c:v>
                </c:pt>
                <c:pt idx="12">
                  <c:v>6.6583486462775357E-2</c:v>
                </c:pt>
                <c:pt idx="13">
                  <c:v>0.12498606155475242</c:v>
                </c:pt>
                <c:pt idx="14">
                  <c:v>0.1857446471997988</c:v>
                </c:pt>
                <c:pt idx="15">
                  <c:v>0.12817807927796568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999040"/>
        <c:axId val="111000960"/>
      </c:lineChart>
      <c:dateAx>
        <c:axId val="110999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ru-RU" sz="1400" b="0"/>
                  <a:t>Месяц продажи</a:t>
                </a:r>
              </a:p>
            </c:rich>
          </c:tx>
          <c:layout/>
          <c:overlay val="0"/>
        </c:title>
        <c:numFmt formatCode="mmm\-yy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111000960"/>
        <c:crosses val="autoZero"/>
        <c:auto val="0"/>
        <c:lblOffset val="100"/>
        <c:baseTimeUnit val="months"/>
        <c:majorUnit val="3"/>
        <c:majorTimeUnit val="months"/>
      </c:dateAx>
      <c:valAx>
        <c:axId val="111000960"/>
        <c:scaling>
          <c:orientation val="minMax"/>
        </c:scaling>
        <c:delete val="0"/>
        <c:axPos val="l"/>
        <c:majorGridlines>
          <c:spPr>
            <a:ln>
              <a:gradFill flip="none" rotWithShape="1"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  <a:alpha val="30000"/>
                    </a:srgbClr>
                  </a:gs>
                  <a:gs pos="100000">
                    <a:srgbClr val="4F81BD">
                      <a:tint val="23500"/>
                      <a:satMod val="160000"/>
                      <a:alpha val="20000"/>
                    </a:srgbClr>
                  </a:gs>
                </a:gsLst>
                <a:lin ang="16200000" scaled="1"/>
                <a:tileRect/>
              </a:gra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ru-RU" sz="1600" b="0"/>
                  <a:t>Доходность по продукту для компании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10999040"/>
        <c:crosses val="autoZero"/>
        <c:crossBetween val="midCat"/>
      </c:valAx>
    </c:plotArea>
    <c:plotVisOnly val="1"/>
    <c:dispBlanksAs val="gap"/>
    <c:showDLblsOverMax val="0"/>
  </c:chart>
  <c:spPr>
    <a:ln>
      <a:solidFill>
        <a:srgbClr val="1C2A55"/>
      </a:solidFill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3479615048118979E-2"/>
          <c:y val="6.272609991547666E-2"/>
          <c:w val="0.8693259842519685"/>
          <c:h val="0.66112155334652745"/>
        </c:manualLayout>
      </c:layout>
      <c:lineChart>
        <c:grouping val="standard"/>
        <c:varyColors val="0"/>
        <c:ser>
          <c:idx val="0"/>
          <c:order val="0"/>
          <c:tx>
            <c:strRef>
              <c:f>Лист2!$A$13</c:f>
              <c:strCache>
                <c:ptCount val="1"/>
                <c:pt idx="0">
                  <c:v>Защитные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name>Защитные</c:name>
            <c:spPr>
              <a:ln w="19050">
                <a:solidFill>
                  <a:srgbClr val="7030A0"/>
                </a:solidFill>
              </a:ln>
            </c:spPr>
            <c:trendlineType val="poly"/>
            <c:order val="5"/>
            <c:dispRSqr val="0"/>
            <c:dispEq val="0"/>
          </c:trendline>
          <c:cat>
            <c:numRef>
              <c:f>Лист2!$D$1:$AB$1</c:f>
              <c:numCache>
                <c:formatCode>mmm\-yy</c:formatCode>
                <c:ptCount val="25"/>
                <c:pt idx="0">
                  <c:v>40969</c:v>
                </c:pt>
                <c:pt idx="1">
                  <c:v>41000</c:v>
                </c:pt>
                <c:pt idx="2">
                  <c:v>41030</c:v>
                </c:pt>
                <c:pt idx="3">
                  <c:v>41061</c:v>
                </c:pt>
                <c:pt idx="4">
                  <c:v>41091</c:v>
                </c:pt>
                <c:pt idx="5">
                  <c:v>41122</c:v>
                </c:pt>
                <c:pt idx="6">
                  <c:v>41153</c:v>
                </c:pt>
                <c:pt idx="7">
                  <c:v>41183</c:v>
                </c:pt>
                <c:pt idx="8">
                  <c:v>41214</c:v>
                </c:pt>
                <c:pt idx="9">
                  <c:v>41244</c:v>
                </c:pt>
                <c:pt idx="10">
                  <c:v>41275</c:v>
                </c:pt>
                <c:pt idx="11">
                  <c:v>41306</c:v>
                </c:pt>
                <c:pt idx="12">
                  <c:v>41334</c:v>
                </c:pt>
                <c:pt idx="13">
                  <c:v>41365</c:v>
                </c:pt>
                <c:pt idx="14">
                  <c:v>41395</c:v>
                </c:pt>
                <c:pt idx="15">
                  <c:v>41426</c:v>
                </c:pt>
                <c:pt idx="16">
                  <c:v>41456</c:v>
                </c:pt>
                <c:pt idx="17">
                  <c:v>41487</c:v>
                </c:pt>
                <c:pt idx="18">
                  <c:v>41518</c:v>
                </c:pt>
                <c:pt idx="19">
                  <c:v>41548</c:v>
                </c:pt>
                <c:pt idx="20">
                  <c:v>41579</c:v>
                </c:pt>
                <c:pt idx="21">
                  <c:v>41609</c:v>
                </c:pt>
                <c:pt idx="22">
                  <c:v>41640</c:v>
                </c:pt>
                <c:pt idx="23">
                  <c:v>41671</c:v>
                </c:pt>
                <c:pt idx="24">
                  <c:v>41699</c:v>
                </c:pt>
              </c:numCache>
            </c:numRef>
          </c:cat>
          <c:val>
            <c:numRef>
              <c:f>Лист2!$D$13:$AB$13</c:f>
              <c:numCache>
                <c:formatCode>0%</c:formatCode>
                <c:ptCount val="25"/>
                <c:pt idx="0">
                  <c:v>0.44914488554071286</c:v>
                </c:pt>
                <c:pt idx="1">
                  <c:v>0</c:v>
                </c:pt>
                <c:pt idx="2">
                  <c:v>0</c:v>
                </c:pt>
                <c:pt idx="3">
                  <c:v>0.20562692059139981</c:v>
                </c:pt>
                <c:pt idx="4">
                  <c:v>0</c:v>
                </c:pt>
                <c:pt idx="5">
                  <c:v>0.89795910204083318</c:v>
                </c:pt>
                <c:pt idx="6">
                  <c:v>0.509008203915289</c:v>
                </c:pt>
                <c:pt idx="7">
                  <c:v>2.9590776900735864E-2</c:v>
                </c:pt>
                <c:pt idx="8">
                  <c:v>0.99863325804276581</c:v>
                </c:pt>
                <c:pt idx="9">
                  <c:v>0.21432205472318203</c:v>
                </c:pt>
                <c:pt idx="10">
                  <c:v>6.1652281134401972E-2</c:v>
                </c:pt>
                <c:pt idx="11">
                  <c:v>0.53979009870465766</c:v>
                </c:pt>
                <c:pt idx="12">
                  <c:v>0.32441715080068007</c:v>
                </c:pt>
                <c:pt idx="13">
                  <c:v>0.58320904794683259</c:v>
                </c:pt>
                <c:pt idx="14">
                  <c:v>0.29858051884483605</c:v>
                </c:pt>
                <c:pt idx="15">
                  <c:v>0.2179254835576204</c:v>
                </c:pt>
                <c:pt idx="16">
                  <c:v>0.72258169964882979</c:v>
                </c:pt>
                <c:pt idx="17">
                  <c:v>0</c:v>
                </c:pt>
                <c:pt idx="18">
                  <c:v>0.36557017266859027</c:v>
                </c:pt>
                <c:pt idx="19">
                  <c:v>0.4826476082716481</c:v>
                </c:pt>
                <c:pt idx="20">
                  <c:v>0.27005828033809565</c:v>
                </c:pt>
                <c:pt idx="21">
                  <c:v>0.22469025010009078</c:v>
                </c:pt>
                <c:pt idx="22">
                  <c:v>0.25169270613059375</c:v>
                </c:pt>
                <c:pt idx="23">
                  <c:v>0.28353047678262827</c:v>
                </c:pt>
                <c:pt idx="24">
                  <c:v>0.12901106231881773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Лист2!$A$14</c:f>
              <c:strCache>
                <c:ptCount val="1"/>
                <c:pt idx="0">
                  <c:v>Спекулятивные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trendline>
            <c:name>Спекулятивные</c:name>
            <c:spPr>
              <a:ln w="19050">
                <a:solidFill>
                  <a:srgbClr val="FF0000"/>
                </a:solidFill>
                <a:prstDash val="lgDashDotDot"/>
              </a:ln>
            </c:spPr>
            <c:trendlineType val="poly"/>
            <c:order val="6"/>
            <c:dispRSqr val="0"/>
            <c:dispEq val="0"/>
          </c:trendline>
          <c:cat>
            <c:numRef>
              <c:f>Лист2!$D$1:$AB$1</c:f>
              <c:numCache>
                <c:formatCode>mmm\-yy</c:formatCode>
                <c:ptCount val="25"/>
                <c:pt idx="0">
                  <c:v>40969</c:v>
                </c:pt>
                <c:pt idx="1">
                  <c:v>41000</c:v>
                </c:pt>
                <c:pt idx="2">
                  <c:v>41030</c:v>
                </c:pt>
                <c:pt idx="3">
                  <c:v>41061</c:v>
                </c:pt>
                <c:pt idx="4">
                  <c:v>41091</c:v>
                </c:pt>
                <c:pt idx="5">
                  <c:v>41122</c:v>
                </c:pt>
                <c:pt idx="6">
                  <c:v>41153</c:v>
                </c:pt>
                <c:pt idx="7">
                  <c:v>41183</c:v>
                </c:pt>
                <c:pt idx="8">
                  <c:v>41214</c:v>
                </c:pt>
                <c:pt idx="9">
                  <c:v>41244</c:v>
                </c:pt>
                <c:pt idx="10">
                  <c:v>41275</c:v>
                </c:pt>
                <c:pt idx="11">
                  <c:v>41306</c:v>
                </c:pt>
                <c:pt idx="12">
                  <c:v>41334</c:v>
                </c:pt>
                <c:pt idx="13">
                  <c:v>41365</c:v>
                </c:pt>
                <c:pt idx="14">
                  <c:v>41395</c:v>
                </c:pt>
                <c:pt idx="15">
                  <c:v>41426</c:v>
                </c:pt>
                <c:pt idx="16">
                  <c:v>41456</c:v>
                </c:pt>
                <c:pt idx="17">
                  <c:v>41487</c:v>
                </c:pt>
                <c:pt idx="18">
                  <c:v>41518</c:v>
                </c:pt>
                <c:pt idx="19">
                  <c:v>41548</c:v>
                </c:pt>
                <c:pt idx="20">
                  <c:v>41579</c:v>
                </c:pt>
                <c:pt idx="21">
                  <c:v>41609</c:v>
                </c:pt>
                <c:pt idx="22">
                  <c:v>41640</c:v>
                </c:pt>
                <c:pt idx="23">
                  <c:v>41671</c:v>
                </c:pt>
                <c:pt idx="24">
                  <c:v>41699</c:v>
                </c:pt>
              </c:numCache>
            </c:numRef>
          </c:cat>
          <c:val>
            <c:numRef>
              <c:f>Лист2!$D$14:$AB$14</c:f>
              <c:numCache>
                <c:formatCode>0%</c:formatCode>
                <c:ptCount val="25"/>
                <c:pt idx="0">
                  <c:v>0.17837866209561035</c:v>
                </c:pt>
                <c:pt idx="1">
                  <c:v>8.8055417609610886E-2</c:v>
                </c:pt>
                <c:pt idx="2">
                  <c:v>0.64850605190704524</c:v>
                </c:pt>
                <c:pt idx="3">
                  <c:v>0.72710953437219616</c:v>
                </c:pt>
                <c:pt idx="4">
                  <c:v>0.56126882648642185</c:v>
                </c:pt>
                <c:pt idx="5">
                  <c:v>0.52188371210019546</c:v>
                </c:pt>
                <c:pt idx="6">
                  <c:v>0.18109414870019599</c:v>
                </c:pt>
                <c:pt idx="7">
                  <c:v>0.68785622375858646</c:v>
                </c:pt>
                <c:pt idx="8">
                  <c:v>0.11966068273997589</c:v>
                </c:pt>
                <c:pt idx="9">
                  <c:v>0.31711013849228081</c:v>
                </c:pt>
                <c:pt idx="10">
                  <c:v>0.38193823008958716</c:v>
                </c:pt>
                <c:pt idx="11">
                  <c:v>0.41525526446661176</c:v>
                </c:pt>
                <c:pt idx="12">
                  <c:v>0.22234829279096099</c:v>
                </c:pt>
                <c:pt idx="13">
                  <c:v>8.7803704721633333E-2</c:v>
                </c:pt>
                <c:pt idx="14">
                  <c:v>0.24197412033443375</c:v>
                </c:pt>
                <c:pt idx="15">
                  <c:v>0.11598497015527075</c:v>
                </c:pt>
                <c:pt idx="16">
                  <c:v>0.39125424922240498</c:v>
                </c:pt>
                <c:pt idx="17">
                  <c:v>0.63776270544324321</c:v>
                </c:pt>
                <c:pt idx="18">
                  <c:v>0.31005724679400315</c:v>
                </c:pt>
                <c:pt idx="19">
                  <c:v>0.42568507011987045</c:v>
                </c:pt>
                <c:pt idx="20">
                  <c:v>0.87673601135891388</c:v>
                </c:pt>
                <c:pt idx="21">
                  <c:v>0.34092418919619977</c:v>
                </c:pt>
                <c:pt idx="22">
                  <c:v>0</c:v>
                </c:pt>
                <c:pt idx="23">
                  <c:v>0.2572617489688358</c:v>
                </c:pt>
                <c:pt idx="24">
                  <c:v>7.5697181822188236E-2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066112"/>
        <c:axId val="111076096"/>
      </c:lineChart>
      <c:dateAx>
        <c:axId val="11106611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111076096"/>
        <c:crosses val="autoZero"/>
        <c:auto val="1"/>
        <c:lblOffset val="100"/>
        <c:baseTimeUnit val="months"/>
        <c:majorUnit val="3"/>
        <c:majorTimeUnit val="months"/>
      </c:dateAx>
      <c:valAx>
        <c:axId val="111076096"/>
        <c:scaling>
          <c:orientation val="minMax"/>
          <c:max val="0.60000000000000009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11066112"/>
        <c:crosses val="autoZero"/>
        <c:crossBetween val="midCat"/>
      </c:valAx>
      <c:spPr>
        <a:ln>
          <a:solidFill>
            <a:sysClr val="window" lastClr="FFFFFF">
              <a:lumMod val="50000"/>
            </a:sysClr>
          </a:solidFill>
        </a:ln>
      </c:spPr>
    </c:plotArea>
    <c:legend>
      <c:legendPos val="b"/>
      <c:legendEntry>
        <c:idx val="0"/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ru-RU"/>
          </a:p>
        </c:txPr>
      </c:legendEntry>
      <c:legendEntry>
        <c:idx val="2"/>
        <c:txPr>
          <a:bodyPr/>
          <a:lstStyle/>
          <a:p>
            <a:pPr>
              <a:defRPr sz="1800"/>
            </a:pPr>
            <a:endParaRPr lang="ru-RU"/>
          </a:p>
        </c:txPr>
      </c:legendEntry>
      <c:legendEntry>
        <c:idx val="3"/>
        <c:txPr>
          <a:bodyPr/>
          <a:lstStyle/>
          <a:p>
            <a:pPr>
              <a:defRPr sz="1800"/>
            </a:pPr>
            <a:endParaRPr lang="ru-RU"/>
          </a:p>
        </c:txPr>
      </c:legendEntry>
      <c:layout>
        <c:manualLayout>
          <c:xMode val="edge"/>
          <c:yMode val="edge"/>
          <c:x val="3.8812248468941379E-2"/>
          <c:y val="0.88058690036211817"/>
          <c:w val="0.92040514166498422"/>
          <c:h val="7.668783613516314E-2"/>
        </c:manualLayout>
      </c:layout>
      <c:overlay val="0"/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3EB8E-71DB-432D-8F5D-B7C7DBC8C8D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393CF598-B7F7-4F45-B017-F408117DBB67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800" b="0" dirty="0" smtClean="0">
              <a:solidFill>
                <a:srgbClr val="003F82"/>
              </a:solidFill>
              <a:latin typeface="Arial" pitchFamily="34" charset="0"/>
              <a:cs typeface="Arial" pitchFamily="34" charset="0"/>
            </a:rPr>
            <a:t>Увеличение длины продукта</a:t>
          </a:r>
          <a:endParaRPr lang="ru-RU" sz="1800" b="0" dirty="0">
            <a:solidFill>
              <a:srgbClr val="003F82"/>
            </a:solidFill>
            <a:latin typeface="Arial" pitchFamily="34" charset="0"/>
            <a:cs typeface="Arial" pitchFamily="34" charset="0"/>
          </a:endParaRPr>
        </a:p>
      </dgm:t>
    </dgm:pt>
    <dgm:pt modelId="{7FC5DEF7-AEE6-45B2-BF22-7423909802E9}" type="parTrans" cxnId="{AE400289-3244-49E6-B777-FD5DDAD21D0E}">
      <dgm:prSet/>
      <dgm:spPr/>
      <dgm:t>
        <a:bodyPr/>
        <a:lstStyle/>
        <a:p>
          <a:endParaRPr lang="ru-RU" b="0"/>
        </a:p>
      </dgm:t>
    </dgm:pt>
    <dgm:pt modelId="{0C0D89F1-0225-48EE-9AB8-6EE968DC6483}" type="sibTrans" cxnId="{AE400289-3244-49E6-B777-FD5DDAD21D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 b="0"/>
        </a:p>
      </dgm:t>
    </dgm:pt>
    <dgm:pt modelId="{A3739703-1FF1-4899-9C9B-57AE157BC0F7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800" b="0" dirty="0" smtClean="0">
              <a:solidFill>
                <a:srgbClr val="003F82"/>
              </a:solidFill>
              <a:latin typeface="Arial" pitchFamily="34" charset="0"/>
              <a:cs typeface="Arial" pitchFamily="34" charset="0"/>
            </a:rPr>
            <a:t>Увеличение риска</a:t>
          </a:r>
          <a:endParaRPr lang="ru-RU" sz="1800" b="0" dirty="0">
            <a:solidFill>
              <a:srgbClr val="003F82"/>
            </a:solidFill>
            <a:latin typeface="Arial" pitchFamily="34" charset="0"/>
            <a:cs typeface="Arial" pitchFamily="34" charset="0"/>
          </a:endParaRPr>
        </a:p>
      </dgm:t>
    </dgm:pt>
    <dgm:pt modelId="{574F880F-DA09-4848-BE95-1D0607C5F19E}" type="parTrans" cxnId="{4005EF76-FA52-41F7-850F-8D34C82237B6}">
      <dgm:prSet/>
      <dgm:spPr/>
      <dgm:t>
        <a:bodyPr/>
        <a:lstStyle/>
        <a:p>
          <a:endParaRPr lang="ru-RU" b="0"/>
        </a:p>
      </dgm:t>
    </dgm:pt>
    <dgm:pt modelId="{505E8540-9393-42D5-B703-CCC211D2B59C}" type="sibTrans" cxnId="{4005EF76-FA52-41F7-850F-8D34C82237B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 b="0"/>
        </a:p>
      </dgm:t>
    </dgm:pt>
    <dgm:pt modelId="{ED2F6EDC-5CAF-44EE-B72E-BF6B4F85FFC0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800" b="0" dirty="0" smtClean="0">
              <a:solidFill>
                <a:srgbClr val="003F82"/>
              </a:solidFill>
              <a:latin typeface="Arial" pitchFamily="34" charset="0"/>
              <a:cs typeface="Arial" pitchFamily="34" charset="0"/>
            </a:rPr>
            <a:t>Смещение цены входа</a:t>
          </a:r>
          <a:endParaRPr lang="ru-RU" sz="1800" b="0" dirty="0">
            <a:solidFill>
              <a:srgbClr val="003F82"/>
            </a:solidFill>
            <a:latin typeface="Arial" pitchFamily="34" charset="0"/>
            <a:cs typeface="Arial" pitchFamily="34" charset="0"/>
          </a:endParaRPr>
        </a:p>
      </dgm:t>
    </dgm:pt>
    <dgm:pt modelId="{847BE441-AAA7-45C1-9F00-BA7BF2198857}" type="parTrans" cxnId="{8C1E6A36-9A5C-4877-AAE9-052026272E73}">
      <dgm:prSet/>
      <dgm:spPr/>
      <dgm:t>
        <a:bodyPr/>
        <a:lstStyle/>
        <a:p>
          <a:endParaRPr lang="ru-RU" b="0"/>
        </a:p>
      </dgm:t>
    </dgm:pt>
    <dgm:pt modelId="{A7F17920-5284-4192-879E-DD88F34CA712}" type="sibTrans" cxnId="{8C1E6A36-9A5C-4877-AAE9-052026272E73}">
      <dgm:prSet/>
      <dgm:spPr/>
      <dgm:t>
        <a:bodyPr/>
        <a:lstStyle/>
        <a:p>
          <a:endParaRPr lang="ru-RU" b="0"/>
        </a:p>
      </dgm:t>
    </dgm:pt>
    <dgm:pt modelId="{EB361CFD-619A-4431-894E-7A06B2DABA9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dirty="0" smtClean="0">
              <a:solidFill>
                <a:srgbClr val="003F82"/>
              </a:solidFill>
              <a:latin typeface="Arial" pitchFamily="34" charset="0"/>
              <a:cs typeface="Arial" pitchFamily="34" charset="0"/>
            </a:rPr>
            <a:t>Введение порога доходности</a:t>
          </a:r>
          <a:endParaRPr lang="ru-RU" b="0" dirty="0">
            <a:solidFill>
              <a:srgbClr val="003F82"/>
            </a:solidFill>
            <a:latin typeface="Arial" pitchFamily="34" charset="0"/>
            <a:cs typeface="Arial" pitchFamily="34" charset="0"/>
          </a:endParaRPr>
        </a:p>
      </dgm:t>
    </dgm:pt>
    <dgm:pt modelId="{8D4063D4-09D5-46D9-9E01-80B82F95106B}" type="parTrans" cxnId="{0020BF33-8010-4ECC-AC25-CBCADFE6CABB}">
      <dgm:prSet/>
      <dgm:spPr/>
      <dgm:t>
        <a:bodyPr/>
        <a:lstStyle/>
        <a:p>
          <a:endParaRPr lang="ru-RU" b="0"/>
        </a:p>
      </dgm:t>
    </dgm:pt>
    <dgm:pt modelId="{EFD7149C-1D81-4B90-BB51-CB63F4B42B29}" type="sibTrans" cxnId="{0020BF33-8010-4ECC-AC25-CBCADFE6CABB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 b="0"/>
        </a:p>
      </dgm:t>
    </dgm:pt>
    <dgm:pt modelId="{1305BC49-C760-4E87-B1FB-EFE96753B21F}" type="pres">
      <dgm:prSet presAssocID="{7C13EB8E-71DB-432D-8F5D-B7C7DBC8C8DF}" presName="Name0" presStyleCnt="0">
        <dgm:presLayoutVars>
          <dgm:dir/>
          <dgm:resizeHandles val="exact"/>
        </dgm:presLayoutVars>
      </dgm:prSet>
      <dgm:spPr/>
    </dgm:pt>
    <dgm:pt modelId="{0CD0B9D2-2958-43DD-B919-5C212210D912}" type="pres">
      <dgm:prSet presAssocID="{EB361CFD-619A-4431-894E-7A06B2DABA9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FCC575-7DAB-4FD1-AD06-9BF30CC4E911}" type="pres">
      <dgm:prSet presAssocID="{EFD7149C-1D81-4B90-BB51-CB63F4B42B29}" presName="sibTrans" presStyleLbl="sibTrans2D1" presStyleIdx="0" presStyleCnt="3"/>
      <dgm:spPr/>
      <dgm:t>
        <a:bodyPr/>
        <a:lstStyle/>
        <a:p>
          <a:endParaRPr lang="ru-RU"/>
        </a:p>
      </dgm:t>
    </dgm:pt>
    <dgm:pt modelId="{AAC81FD7-1CD2-40A3-AABA-E2D7CE73D77D}" type="pres">
      <dgm:prSet presAssocID="{EFD7149C-1D81-4B90-BB51-CB63F4B42B29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27F2F17F-6DB3-4A2F-BE4A-4276B5D95ED8}" type="pres">
      <dgm:prSet presAssocID="{393CF598-B7F7-4F45-B017-F408117DBB67}" presName="node" presStyleLbl="node1" presStyleIdx="1" presStyleCnt="4" custScaleX="1132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409A43-6372-4E94-B0B7-6D8E27AE09D5}" type="pres">
      <dgm:prSet presAssocID="{0C0D89F1-0225-48EE-9AB8-6EE968DC6483}" presName="sibTrans" presStyleLbl="sibTrans2D1" presStyleIdx="1" presStyleCnt="3"/>
      <dgm:spPr/>
      <dgm:t>
        <a:bodyPr/>
        <a:lstStyle/>
        <a:p>
          <a:endParaRPr lang="ru-RU"/>
        </a:p>
      </dgm:t>
    </dgm:pt>
    <dgm:pt modelId="{3BD5418F-36F7-4F54-97DB-C9B80A16E05F}" type="pres">
      <dgm:prSet presAssocID="{0C0D89F1-0225-48EE-9AB8-6EE968DC6483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812F39C9-9D45-4BDD-AFE0-7CABA9752CB1}" type="pres">
      <dgm:prSet presAssocID="{A3739703-1FF1-4899-9C9B-57AE157BC0F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3FE1D9-7FE1-4F14-BAD5-1CF58D9C5C80}" type="pres">
      <dgm:prSet presAssocID="{505E8540-9393-42D5-B703-CCC211D2B59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B62555B8-506A-4869-ACDE-C4A1D4B9CFEC}" type="pres">
      <dgm:prSet presAssocID="{505E8540-9393-42D5-B703-CCC211D2B59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F577BD0E-EAFD-47F0-BC5F-7EECE6809A34}" type="pres">
      <dgm:prSet presAssocID="{ED2F6EDC-5CAF-44EE-B72E-BF6B4F85FFC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C1E6A36-9A5C-4877-AAE9-052026272E73}" srcId="{7C13EB8E-71DB-432D-8F5D-B7C7DBC8C8DF}" destId="{ED2F6EDC-5CAF-44EE-B72E-BF6B4F85FFC0}" srcOrd="3" destOrd="0" parTransId="{847BE441-AAA7-45C1-9F00-BA7BF2198857}" sibTransId="{A7F17920-5284-4192-879E-DD88F34CA712}"/>
    <dgm:cxn modelId="{881E0780-554F-4B78-B881-4DC8B6E32985}" type="presOf" srcId="{7C13EB8E-71DB-432D-8F5D-B7C7DBC8C8DF}" destId="{1305BC49-C760-4E87-B1FB-EFE96753B21F}" srcOrd="0" destOrd="0" presId="urn:microsoft.com/office/officeart/2005/8/layout/process1"/>
    <dgm:cxn modelId="{4005EF76-FA52-41F7-850F-8D34C82237B6}" srcId="{7C13EB8E-71DB-432D-8F5D-B7C7DBC8C8DF}" destId="{A3739703-1FF1-4899-9C9B-57AE157BC0F7}" srcOrd="2" destOrd="0" parTransId="{574F880F-DA09-4848-BE95-1D0607C5F19E}" sibTransId="{505E8540-9393-42D5-B703-CCC211D2B59C}"/>
    <dgm:cxn modelId="{0020BF33-8010-4ECC-AC25-CBCADFE6CABB}" srcId="{7C13EB8E-71DB-432D-8F5D-B7C7DBC8C8DF}" destId="{EB361CFD-619A-4431-894E-7A06B2DABA98}" srcOrd="0" destOrd="0" parTransId="{8D4063D4-09D5-46D9-9E01-80B82F95106B}" sibTransId="{EFD7149C-1D81-4B90-BB51-CB63F4B42B29}"/>
    <dgm:cxn modelId="{D3F0EF3B-EA85-452E-911C-422CB9F67CF2}" type="presOf" srcId="{EFD7149C-1D81-4B90-BB51-CB63F4B42B29}" destId="{AAC81FD7-1CD2-40A3-AABA-E2D7CE73D77D}" srcOrd="1" destOrd="0" presId="urn:microsoft.com/office/officeart/2005/8/layout/process1"/>
    <dgm:cxn modelId="{ACA5FD23-C37B-4741-8CD1-54FD25E86208}" type="presOf" srcId="{EB361CFD-619A-4431-894E-7A06B2DABA98}" destId="{0CD0B9D2-2958-43DD-B919-5C212210D912}" srcOrd="0" destOrd="0" presId="urn:microsoft.com/office/officeart/2005/8/layout/process1"/>
    <dgm:cxn modelId="{3AD28753-AC94-4F52-977B-320C76FAC730}" type="presOf" srcId="{0C0D89F1-0225-48EE-9AB8-6EE968DC6483}" destId="{FB409A43-6372-4E94-B0B7-6D8E27AE09D5}" srcOrd="0" destOrd="0" presId="urn:microsoft.com/office/officeart/2005/8/layout/process1"/>
    <dgm:cxn modelId="{ECFA6F62-F403-412F-AE35-9A1D9DBBF240}" type="presOf" srcId="{505E8540-9393-42D5-B703-CCC211D2B59C}" destId="{DD3FE1D9-7FE1-4F14-BAD5-1CF58D9C5C80}" srcOrd="0" destOrd="0" presId="urn:microsoft.com/office/officeart/2005/8/layout/process1"/>
    <dgm:cxn modelId="{115698CB-1277-4479-BB01-C98F8E724FFB}" type="presOf" srcId="{0C0D89F1-0225-48EE-9AB8-6EE968DC6483}" destId="{3BD5418F-36F7-4F54-97DB-C9B80A16E05F}" srcOrd="1" destOrd="0" presId="urn:microsoft.com/office/officeart/2005/8/layout/process1"/>
    <dgm:cxn modelId="{69617DFB-6BCD-45AE-9FF7-9A3CE633444B}" type="presOf" srcId="{393CF598-B7F7-4F45-B017-F408117DBB67}" destId="{27F2F17F-6DB3-4A2F-BE4A-4276B5D95ED8}" srcOrd="0" destOrd="0" presId="urn:microsoft.com/office/officeart/2005/8/layout/process1"/>
    <dgm:cxn modelId="{AE400289-3244-49E6-B777-FD5DDAD21D0E}" srcId="{7C13EB8E-71DB-432D-8F5D-B7C7DBC8C8DF}" destId="{393CF598-B7F7-4F45-B017-F408117DBB67}" srcOrd="1" destOrd="0" parTransId="{7FC5DEF7-AEE6-45B2-BF22-7423909802E9}" sibTransId="{0C0D89F1-0225-48EE-9AB8-6EE968DC6483}"/>
    <dgm:cxn modelId="{BBED7FBA-B8A1-4C0F-9FD3-4DB550743690}" type="presOf" srcId="{A3739703-1FF1-4899-9C9B-57AE157BC0F7}" destId="{812F39C9-9D45-4BDD-AFE0-7CABA9752CB1}" srcOrd="0" destOrd="0" presId="urn:microsoft.com/office/officeart/2005/8/layout/process1"/>
    <dgm:cxn modelId="{57CE6162-09C5-482E-932A-20A03B2DC47D}" type="presOf" srcId="{EFD7149C-1D81-4B90-BB51-CB63F4B42B29}" destId="{60FCC575-7DAB-4FD1-AD06-9BF30CC4E911}" srcOrd="0" destOrd="0" presId="urn:microsoft.com/office/officeart/2005/8/layout/process1"/>
    <dgm:cxn modelId="{A2C24151-A131-482A-A1D6-315F3EB8FFE8}" type="presOf" srcId="{505E8540-9393-42D5-B703-CCC211D2B59C}" destId="{B62555B8-506A-4869-ACDE-C4A1D4B9CFEC}" srcOrd="1" destOrd="0" presId="urn:microsoft.com/office/officeart/2005/8/layout/process1"/>
    <dgm:cxn modelId="{D5E525FC-452A-4E06-B81B-B1406640F32F}" type="presOf" srcId="{ED2F6EDC-5CAF-44EE-B72E-BF6B4F85FFC0}" destId="{F577BD0E-EAFD-47F0-BC5F-7EECE6809A34}" srcOrd="0" destOrd="0" presId="urn:microsoft.com/office/officeart/2005/8/layout/process1"/>
    <dgm:cxn modelId="{B6174D56-E040-40F2-AF7F-C13A70870DC7}" type="presParOf" srcId="{1305BC49-C760-4E87-B1FB-EFE96753B21F}" destId="{0CD0B9D2-2958-43DD-B919-5C212210D912}" srcOrd="0" destOrd="0" presId="urn:microsoft.com/office/officeart/2005/8/layout/process1"/>
    <dgm:cxn modelId="{238E3197-B116-4DDE-9B72-AE14722E2748}" type="presParOf" srcId="{1305BC49-C760-4E87-B1FB-EFE96753B21F}" destId="{60FCC575-7DAB-4FD1-AD06-9BF30CC4E911}" srcOrd="1" destOrd="0" presId="urn:microsoft.com/office/officeart/2005/8/layout/process1"/>
    <dgm:cxn modelId="{5A502B2E-03C1-44D2-B5BE-971CFE87B704}" type="presParOf" srcId="{60FCC575-7DAB-4FD1-AD06-9BF30CC4E911}" destId="{AAC81FD7-1CD2-40A3-AABA-E2D7CE73D77D}" srcOrd="0" destOrd="0" presId="urn:microsoft.com/office/officeart/2005/8/layout/process1"/>
    <dgm:cxn modelId="{05C0F4B4-F406-481E-99D0-647F9DA1E624}" type="presParOf" srcId="{1305BC49-C760-4E87-B1FB-EFE96753B21F}" destId="{27F2F17F-6DB3-4A2F-BE4A-4276B5D95ED8}" srcOrd="2" destOrd="0" presId="urn:microsoft.com/office/officeart/2005/8/layout/process1"/>
    <dgm:cxn modelId="{295FE597-2FE4-44E2-A6AA-0F2BB4607613}" type="presParOf" srcId="{1305BC49-C760-4E87-B1FB-EFE96753B21F}" destId="{FB409A43-6372-4E94-B0B7-6D8E27AE09D5}" srcOrd="3" destOrd="0" presId="urn:microsoft.com/office/officeart/2005/8/layout/process1"/>
    <dgm:cxn modelId="{0365B17B-F565-463A-8C0E-8D0DF29D9A34}" type="presParOf" srcId="{FB409A43-6372-4E94-B0B7-6D8E27AE09D5}" destId="{3BD5418F-36F7-4F54-97DB-C9B80A16E05F}" srcOrd="0" destOrd="0" presId="urn:microsoft.com/office/officeart/2005/8/layout/process1"/>
    <dgm:cxn modelId="{A5108318-BA94-4FDD-A202-403AE22FFCBC}" type="presParOf" srcId="{1305BC49-C760-4E87-B1FB-EFE96753B21F}" destId="{812F39C9-9D45-4BDD-AFE0-7CABA9752CB1}" srcOrd="4" destOrd="0" presId="urn:microsoft.com/office/officeart/2005/8/layout/process1"/>
    <dgm:cxn modelId="{13FEBBC1-0ABB-43C8-BD3E-4CEA5D912A38}" type="presParOf" srcId="{1305BC49-C760-4E87-B1FB-EFE96753B21F}" destId="{DD3FE1D9-7FE1-4F14-BAD5-1CF58D9C5C80}" srcOrd="5" destOrd="0" presId="urn:microsoft.com/office/officeart/2005/8/layout/process1"/>
    <dgm:cxn modelId="{4579E313-60AC-4B00-BAEC-17548229A81B}" type="presParOf" srcId="{DD3FE1D9-7FE1-4F14-BAD5-1CF58D9C5C80}" destId="{B62555B8-506A-4869-ACDE-C4A1D4B9CFEC}" srcOrd="0" destOrd="0" presId="urn:microsoft.com/office/officeart/2005/8/layout/process1"/>
    <dgm:cxn modelId="{934596A5-343D-433D-9ECA-18E69AE924E1}" type="presParOf" srcId="{1305BC49-C760-4E87-B1FB-EFE96753B21F}" destId="{F577BD0E-EAFD-47F0-BC5F-7EECE6809A3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0B9D2-2958-43DD-B919-5C212210D912}">
      <dsp:nvSpPr>
        <dsp:cNvPr id="0" name=""/>
        <dsp:cNvSpPr/>
      </dsp:nvSpPr>
      <dsp:spPr>
        <a:xfrm>
          <a:off x="443" y="322986"/>
          <a:ext cx="1493656" cy="93820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solidFill>
                <a:srgbClr val="003F82"/>
              </a:solidFill>
              <a:latin typeface="Arial" pitchFamily="34" charset="0"/>
              <a:cs typeface="Arial" pitchFamily="34" charset="0"/>
            </a:rPr>
            <a:t>Введение порога доходности</a:t>
          </a:r>
          <a:endParaRPr lang="ru-RU" sz="1800" b="0" kern="1200" dirty="0">
            <a:solidFill>
              <a:srgbClr val="003F82"/>
            </a:solidFill>
            <a:latin typeface="Arial" pitchFamily="34" charset="0"/>
            <a:cs typeface="Arial" pitchFamily="34" charset="0"/>
          </a:endParaRPr>
        </a:p>
      </dsp:txBody>
      <dsp:txXfrm>
        <a:off x="27922" y="350465"/>
        <a:ext cx="1438698" cy="883244"/>
      </dsp:txXfrm>
    </dsp:sp>
    <dsp:sp modelId="{60FCC575-7DAB-4FD1-AD06-9BF30CC4E911}">
      <dsp:nvSpPr>
        <dsp:cNvPr id="0" name=""/>
        <dsp:cNvSpPr/>
      </dsp:nvSpPr>
      <dsp:spPr>
        <a:xfrm>
          <a:off x="1643465" y="606874"/>
          <a:ext cx="316655" cy="37042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b="0" kern="1200"/>
        </a:p>
      </dsp:txBody>
      <dsp:txXfrm>
        <a:off x="1643465" y="680959"/>
        <a:ext cx="221659" cy="222256"/>
      </dsp:txXfrm>
    </dsp:sp>
    <dsp:sp modelId="{27F2F17F-6DB3-4A2F-BE4A-4276B5D95ED8}">
      <dsp:nvSpPr>
        <dsp:cNvPr id="0" name=""/>
        <dsp:cNvSpPr/>
      </dsp:nvSpPr>
      <dsp:spPr>
        <a:xfrm>
          <a:off x="2091562" y="322986"/>
          <a:ext cx="1691924" cy="93820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solidFill>
                <a:srgbClr val="003F82"/>
              </a:solidFill>
              <a:latin typeface="Arial" pitchFamily="34" charset="0"/>
              <a:cs typeface="Arial" pitchFamily="34" charset="0"/>
            </a:rPr>
            <a:t>Увеличение длины продукта</a:t>
          </a:r>
          <a:endParaRPr lang="ru-RU" sz="1800" b="0" kern="1200" dirty="0">
            <a:solidFill>
              <a:srgbClr val="003F82"/>
            </a:solidFill>
            <a:latin typeface="Arial" pitchFamily="34" charset="0"/>
            <a:cs typeface="Arial" pitchFamily="34" charset="0"/>
          </a:endParaRPr>
        </a:p>
      </dsp:txBody>
      <dsp:txXfrm>
        <a:off x="2119041" y="350465"/>
        <a:ext cx="1636966" cy="883244"/>
      </dsp:txXfrm>
    </dsp:sp>
    <dsp:sp modelId="{FB409A43-6372-4E94-B0B7-6D8E27AE09D5}">
      <dsp:nvSpPr>
        <dsp:cNvPr id="0" name=""/>
        <dsp:cNvSpPr/>
      </dsp:nvSpPr>
      <dsp:spPr>
        <a:xfrm>
          <a:off x="3932852" y="606874"/>
          <a:ext cx="316655" cy="37042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b="0" kern="1200"/>
        </a:p>
      </dsp:txBody>
      <dsp:txXfrm>
        <a:off x="3932852" y="680959"/>
        <a:ext cx="221659" cy="222256"/>
      </dsp:txXfrm>
    </dsp:sp>
    <dsp:sp modelId="{812F39C9-9D45-4BDD-AFE0-7CABA9752CB1}">
      <dsp:nvSpPr>
        <dsp:cNvPr id="0" name=""/>
        <dsp:cNvSpPr/>
      </dsp:nvSpPr>
      <dsp:spPr>
        <a:xfrm>
          <a:off x="4380949" y="322986"/>
          <a:ext cx="1493656" cy="93820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solidFill>
                <a:srgbClr val="003F82"/>
              </a:solidFill>
              <a:latin typeface="Arial" pitchFamily="34" charset="0"/>
              <a:cs typeface="Arial" pitchFamily="34" charset="0"/>
            </a:rPr>
            <a:t>Увеличение риска</a:t>
          </a:r>
          <a:endParaRPr lang="ru-RU" sz="1800" b="0" kern="1200" dirty="0">
            <a:solidFill>
              <a:srgbClr val="003F82"/>
            </a:solidFill>
            <a:latin typeface="Arial" pitchFamily="34" charset="0"/>
            <a:cs typeface="Arial" pitchFamily="34" charset="0"/>
          </a:endParaRPr>
        </a:p>
      </dsp:txBody>
      <dsp:txXfrm>
        <a:off x="4408428" y="350465"/>
        <a:ext cx="1438698" cy="883244"/>
      </dsp:txXfrm>
    </dsp:sp>
    <dsp:sp modelId="{DD3FE1D9-7FE1-4F14-BAD5-1CF58D9C5C80}">
      <dsp:nvSpPr>
        <dsp:cNvPr id="0" name=""/>
        <dsp:cNvSpPr/>
      </dsp:nvSpPr>
      <dsp:spPr>
        <a:xfrm>
          <a:off x="6023971" y="606874"/>
          <a:ext cx="316655" cy="37042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b="0" kern="1200"/>
        </a:p>
      </dsp:txBody>
      <dsp:txXfrm>
        <a:off x="6023971" y="680959"/>
        <a:ext cx="221659" cy="222256"/>
      </dsp:txXfrm>
    </dsp:sp>
    <dsp:sp modelId="{F577BD0E-EAFD-47F0-BC5F-7EECE6809A34}">
      <dsp:nvSpPr>
        <dsp:cNvPr id="0" name=""/>
        <dsp:cNvSpPr/>
      </dsp:nvSpPr>
      <dsp:spPr>
        <a:xfrm>
          <a:off x="6472068" y="322986"/>
          <a:ext cx="1493656" cy="93820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solidFill>
                <a:srgbClr val="003F82"/>
              </a:solidFill>
              <a:latin typeface="Arial" pitchFamily="34" charset="0"/>
              <a:cs typeface="Arial" pitchFamily="34" charset="0"/>
            </a:rPr>
            <a:t>Смещение цены входа</a:t>
          </a:r>
          <a:endParaRPr lang="ru-RU" sz="1800" b="0" kern="1200" dirty="0">
            <a:solidFill>
              <a:srgbClr val="003F82"/>
            </a:solidFill>
            <a:latin typeface="Arial" pitchFamily="34" charset="0"/>
            <a:cs typeface="Arial" pitchFamily="34" charset="0"/>
          </a:endParaRPr>
        </a:p>
      </dsp:txBody>
      <dsp:txXfrm>
        <a:off x="6499547" y="350465"/>
        <a:ext cx="1438698" cy="883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Конструирование и оценка эффективности структурных продуктов</a:t>
            </a:r>
            <a:endParaRPr lang="en-US" sz="2900" smtClean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pPr eaLnBrk="1" hangingPunct="1"/>
            <a:r>
              <a:rPr lang="ru-RU" sz="200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Антонов А.В.</a:t>
            </a:r>
          </a:p>
          <a:p>
            <a:pPr eaLnBrk="1" hangingPunct="1"/>
            <a:r>
              <a:rPr kumimoji="1" lang="ru-RU" sz="140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Группа 71Ф</a:t>
            </a: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</a:p>
          <a:p>
            <a:pPr algn="ctr">
              <a:spcBef>
                <a:spcPct val="20000"/>
              </a:spcBef>
            </a:pPr>
            <a:r>
              <a:rPr lang="en-US" sz="800">
                <a:solidFill>
                  <a:schemeClr val="bg1"/>
                </a:solidFill>
              </a:rPr>
              <a:t>www.hse.ru</a:t>
            </a:r>
            <a:r>
              <a:rPr lang="ru-RU" sz="800">
                <a:solidFill>
                  <a:schemeClr val="bg1"/>
                </a:solidFill>
              </a:rPr>
              <a:t> 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98895" y="4068057"/>
            <a:ext cx="817923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>
                <a:solidFill>
                  <a:srgbClr val="003F82"/>
                </a:solidFill>
              </a:rPr>
              <a:t>Структурный продукт позволяет получить высокую потенциальную доходность на относительно коротком периоде времени. </a:t>
            </a:r>
          </a:p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>
                <a:solidFill>
                  <a:srgbClr val="003F82"/>
                </a:solidFill>
              </a:rPr>
              <a:t>Подходит для инвесторов, которые готовы отказаться от бесконечного потенциала, ради большей вероятности положительного результата. На небольших периодах времени обычно показывает более высокую доходность, чем предыдущие виды.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739639" y="278426"/>
            <a:ext cx="5875808" cy="3513932"/>
            <a:chOff x="1739639" y="278425"/>
            <a:chExt cx="5875808" cy="4152829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739639" y="278425"/>
              <a:ext cx="5875808" cy="4152829"/>
              <a:chOff x="611560" y="3429000"/>
              <a:chExt cx="4752528" cy="2808312"/>
            </a:xfrm>
          </p:grpSpPr>
          <p:sp>
            <p:nvSpPr>
              <p:cNvPr id="5" name="TextBox 4"/>
              <p:cNvSpPr txBox="1"/>
              <p:nvPr/>
            </p:nvSpPr>
            <p:spPr>
              <a:xfrm rot="16200000">
                <a:off x="852845" y="3868147"/>
                <a:ext cx="1152128" cy="273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i="1" dirty="0" smtClean="0"/>
                  <a:t>Доход</a:t>
                </a:r>
                <a:endParaRPr lang="ru-RU" sz="1600" i="1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3779912" y="4437112"/>
                <a:ext cx="1008112" cy="136815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611560" y="5805264"/>
                <a:ext cx="936104" cy="144016"/>
              </a:xfrm>
              <a:prstGeom prst="rect">
                <a:avLst/>
              </a:prstGeom>
              <a:gradFill flip="none" rotWithShape="1"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ый треугольник 7"/>
              <p:cNvSpPr/>
              <p:nvPr/>
            </p:nvSpPr>
            <p:spPr>
              <a:xfrm flipH="1">
                <a:off x="1835696" y="4437112"/>
                <a:ext cx="1944216" cy="1368152"/>
              </a:xfrm>
              <a:prstGeom prst="rtTriangle">
                <a:avLst/>
              </a:prstGeom>
              <a:gradFill flip="none" rotWithShape="1"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" name="Прямая соединительная линия 8"/>
              <p:cNvCxnSpPr/>
              <p:nvPr/>
            </p:nvCxnSpPr>
            <p:spPr>
              <a:xfrm flipH="1">
                <a:off x="611560" y="5949280"/>
                <a:ext cx="936104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flipV="1">
                <a:off x="971600" y="3789040"/>
                <a:ext cx="3384376" cy="2448272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 rot="19421029">
                <a:off x="1911359" y="4567202"/>
                <a:ext cx="18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Базовый актив</a:t>
                </a:r>
                <a:endParaRPr lang="ru-RU" sz="16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11459" y="5095661"/>
                <a:ext cx="11521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Доход клиента</a:t>
                </a:r>
                <a:endParaRPr lang="ru-RU" sz="16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347864" y="5805264"/>
                <a:ext cx="2016224" cy="22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i="1" dirty="0" smtClean="0"/>
                  <a:t>Цена базового актива</a:t>
                </a:r>
                <a:endParaRPr lang="ru-RU" sz="1600" i="1" dirty="0"/>
              </a:p>
            </p:txBody>
          </p:sp>
          <p:sp>
            <p:nvSpPr>
              <p:cNvPr id="14" name="Прямоугольный треугольник 13"/>
              <p:cNvSpPr/>
              <p:nvPr/>
            </p:nvSpPr>
            <p:spPr>
              <a:xfrm flipV="1">
                <a:off x="1547665" y="5805262"/>
                <a:ext cx="216023" cy="144018"/>
              </a:xfrm>
              <a:prstGeom prst="rtTriangle">
                <a:avLst/>
              </a:prstGeom>
              <a:gradFill flip="none" rotWithShape="1">
                <a:lin ang="5400000" scaled="1"/>
                <a:tileRect/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" name="Прямая со стрелкой 14"/>
              <p:cNvCxnSpPr/>
              <p:nvPr/>
            </p:nvCxnSpPr>
            <p:spPr>
              <a:xfrm>
                <a:off x="611560" y="5805264"/>
                <a:ext cx="46085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/>
              <p:nvPr/>
            </p:nvCxnSpPr>
            <p:spPr>
              <a:xfrm flipV="1">
                <a:off x="1547664" y="3789040"/>
                <a:ext cx="0" cy="2448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>
                <a:stCxn id="14" idx="0"/>
              </p:cNvCxnSpPr>
              <p:nvPr/>
            </p:nvCxnSpPr>
            <p:spPr>
              <a:xfrm flipV="1">
                <a:off x="1547665" y="4437114"/>
                <a:ext cx="2232247" cy="1512166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flipH="1">
                <a:off x="3779912" y="4437112"/>
                <a:ext cx="1008112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>
                <a:off x="1547664" y="4293096"/>
                <a:ext cx="22322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>
                <a:endCxn id="8" idx="2"/>
              </p:cNvCxnSpPr>
              <p:nvPr/>
            </p:nvCxnSpPr>
            <p:spPr>
              <a:xfrm>
                <a:off x="3779912" y="4077072"/>
                <a:ext cx="0" cy="17281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195736" y="4043164"/>
                <a:ext cx="1152128" cy="22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Интервал</a:t>
                </a:r>
                <a:endParaRPr lang="ru-RU" sz="16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3213722" y="4948266"/>
                <a:ext cx="1440160" cy="273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Пороговая цена</a:t>
                </a:r>
                <a:endParaRPr lang="ru-RU" sz="16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919637" y="3730553"/>
              <a:ext cx="1061600" cy="462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Риск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23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88515" y="280988"/>
            <a:ext cx="81792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3F82"/>
                </a:solidFill>
              </a:rPr>
              <a:t>Сумма, которую получит </a:t>
            </a:r>
            <a:r>
              <a:rPr lang="ru-RU" sz="2000" dirty="0" smtClean="0">
                <a:solidFill>
                  <a:srgbClr val="003F82"/>
                </a:solidFill>
              </a:rPr>
              <a:t>клиент = КЗК ∗ СИ + </a:t>
            </a:r>
            <a:r>
              <a:rPr lang="ru-RU" sz="2000" dirty="0">
                <a:solidFill>
                  <a:srgbClr val="003F82"/>
                </a:solidFill>
              </a:rPr>
              <a:t>Рост </a:t>
            </a:r>
            <a:r>
              <a:rPr lang="ru-RU" sz="2000" dirty="0" smtClean="0">
                <a:solidFill>
                  <a:srgbClr val="003F82"/>
                </a:solidFill>
              </a:rPr>
              <a:t>БА ∗ КУ</a:t>
            </a:r>
            <a:endParaRPr lang="ru-RU" sz="2000" dirty="0">
              <a:solidFill>
                <a:srgbClr val="003F82"/>
              </a:solidFill>
            </a:endParaRPr>
          </a:p>
        </p:txBody>
      </p:sp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2827054073"/>
              </p:ext>
            </p:extLst>
          </p:nvPr>
        </p:nvGraphicFramePr>
        <p:xfrm>
          <a:off x="595047" y="4293096"/>
          <a:ext cx="7966168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854275" y="884169"/>
            <a:ext cx="47127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003F82"/>
                </a:solidFill>
              </a:rPr>
              <a:t>КЗК – </a:t>
            </a:r>
            <a:r>
              <a:rPr lang="ru-RU" sz="2000" dirty="0">
                <a:solidFill>
                  <a:srgbClr val="003F82"/>
                </a:solidFill>
              </a:rPr>
              <a:t>коэффициент защиты капитала</a:t>
            </a:r>
          </a:p>
          <a:p>
            <a:r>
              <a:rPr lang="ru-RU" sz="2000" dirty="0">
                <a:solidFill>
                  <a:srgbClr val="003F82"/>
                </a:solidFill>
              </a:rPr>
              <a:t>СИ – сумма инвестирования</a:t>
            </a:r>
          </a:p>
          <a:p>
            <a:r>
              <a:rPr lang="ru-RU" sz="2000" dirty="0">
                <a:solidFill>
                  <a:srgbClr val="003F82"/>
                </a:solidFill>
              </a:rPr>
              <a:t>КУ – коэффициент </a:t>
            </a:r>
            <a:r>
              <a:rPr lang="ru-RU" sz="2000" dirty="0" smtClean="0">
                <a:solidFill>
                  <a:srgbClr val="003F82"/>
                </a:solidFill>
              </a:rPr>
              <a:t>участия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691680" y="3692931"/>
            <a:ext cx="6408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3F82"/>
                </a:solidFill>
              </a:rPr>
              <a:t>Факторы, увеличивающие коэффициент участия: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8514" y="2203716"/>
            <a:ext cx="8179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003F82"/>
                </a:solidFill>
              </a:rPr>
              <a:t>Доходность структурного </a:t>
            </a:r>
            <a:r>
              <a:rPr lang="ru-RU" sz="2000" dirty="0" smtClean="0">
                <a:solidFill>
                  <a:srgbClr val="003F82"/>
                </a:solidFill>
              </a:rPr>
              <a:t>продукта = % </a:t>
            </a:r>
            <a:r>
              <a:rPr lang="ru-RU" sz="2000" dirty="0">
                <a:solidFill>
                  <a:srgbClr val="003F82"/>
                </a:solidFill>
              </a:rPr>
              <a:t>роста базового </a:t>
            </a:r>
            <a:r>
              <a:rPr lang="ru-RU" sz="2000" dirty="0" smtClean="0">
                <a:solidFill>
                  <a:srgbClr val="003F82"/>
                </a:solidFill>
              </a:rPr>
              <a:t>актива ∗ </a:t>
            </a:r>
            <a:r>
              <a:rPr lang="ru-RU" sz="2000" b="1" dirty="0" smtClean="0">
                <a:solidFill>
                  <a:srgbClr val="003F82"/>
                </a:solidFill>
              </a:rPr>
              <a:t>коэффициент </a:t>
            </a:r>
            <a:r>
              <a:rPr lang="ru-RU" sz="2000" b="1" dirty="0">
                <a:solidFill>
                  <a:srgbClr val="003F82"/>
                </a:solidFill>
              </a:rPr>
              <a:t>участия</a:t>
            </a:r>
          </a:p>
        </p:txBody>
      </p:sp>
    </p:spTree>
    <p:extLst>
      <p:ext uri="{BB962C8B-B14F-4D97-AF65-F5344CB8AC3E}">
        <p14:creationId xmlns:p14="http://schemas.microsoft.com/office/powerpoint/2010/main" val="33264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523704" y="684824"/>
                <a:ext cx="6260175" cy="120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1C2A55"/>
                          </a:solidFill>
                          <a:latin typeface="Cambria Math"/>
                        </a:rPr>
                        <m:t>КУ=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1C2A55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1C2A55"/>
                              </a:solidFill>
                              <a:latin typeface="Cambria Math"/>
                            </a:rPr>
                            <m:t>(1− 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  <m:t>КЗК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  <m:t>(1+</m:t>
                              </m:r>
                              <m:r>
                                <a:rPr lang="ru-RU" sz="24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  <m:t>𝑟𝑇</m:t>
                              </m:r>
                              <m:r>
                                <a:rPr lang="ru-RU" sz="24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  <m:t>/365)</m:t>
                              </m:r>
                            </m:den>
                          </m:f>
                          <m:r>
                            <a:rPr lang="ru-RU" sz="2400" i="1">
                              <a:solidFill>
                                <a:srgbClr val="1C2A55"/>
                              </a:solidFill>
                              <a:latin typeface="Cambria Math"/>
                            </a:rPr>
                            <m:t>)∙</m:t>
                          </m:r>
                          <m:r>
                            <a:rPr lang="ru-RU" sz="2400" i="1">
                              <a:solidFill>
                                <a:srgbClr val="1C2A55"/>
                              </a:solidFill>
                              <a:latin typeface="Cambria Math"/>
                            </a:rPr>
                            <m:t>𝑆𝑡𝑟𝑖𝑘𝑒</m:t>
                          </m:r>
                          <m:r>
                            <a:rPr lang="ru-RU" sz="2400" i="1">
                              <a:solidFill>
                                <a:srgbClr val="1C2A55"/>
                              </a:solidFill>
                              <a:latin typeface="Cambria Math"/>
                            </a:rPr>
                            <m:t>∙лотность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1C2A55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704" y="684824"/>
                <a:ext cx="6260175" cy="1205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255588" y="2262803"/>
            <a:ext cx="8521243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003F82"/>
                </a:solidFill>
              </a:rPr>
              <a:t>КУ </a:t>
            </a:r>
            <a:r>
              <a:rPr lang="ru-RU" sz="2000" dirty="0">
                <a:solidFill>
                  <a:srgbClr val="003F82"/>
                </a:solidFill>
              </a:rPr>
              <a:t>– коэффициент </a:t>
            </a:r>
            <a:r>
              <a:rPr lang="ru-RU" sz="2000" dirty="0" smtClean="0">
                <a:solidFill>
                  <a:srgbClr val="003F82"/>
                </a:solidFill>
              </a:rPr>
              <a:t>участия;</a:t>
            </a:r>
            <a:endParaRPr lang="en-US" sz="2000" dirty="0" smtClean="0">
              <a:solidFill>
                <a:srgbClr val="003F82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003F82"/>
                </a:solidFill>
              </a:rPr>
              <a:t>КЗК – коэффициент защиты </a:t>
            </a:r>
            <a:r>
              <a:rPr lang="ru-RU" sz="2000" dirty="0" smtClean="0">
                <a:solidFill>
                  <a:srgbClr val="003F82"/>
                </a:solidFill>
              </a:rPr>
              <a:t>капитала;</a:t>
            </a:r>
            <a:endParaRPr lang="ru-RU" sz="2000" dirty="0">
              <a:solidFill>
                <a:srgbClr val="003F8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003F82"/>
                </a:solidFill>
              </a:rPr>
              <a:t>Strike</a:t>
            </a:r>
            <a:r>
              <a:rPr lang="en-US" sz="2000" dirty="0" smtClean="0">
                <a:solidFill>
                  <a:srgbClr val="003F82"/>
                </a:solidFill>
              </a:rPr>
              <a:t> – </a:t>
            </a:r>
            <a:r>
              <a:rPr lang="ru-RU" sz="2000" dirty="0" smtClean="0">
                <a:solidFill>
                  <a:srgbClr val="003F82"/>
                </a:solidFill>
              </a:rPr>
              <a:t>цена исполнения опциона;</a:t>
            </a:r>
          </a:p>
          <a:p>
            <a:pPr>
              <a:lnSpc>
                <a:spcPct val="150000"/>
              </a:lnSpc>
            </a:pPr>
            <a:r>
              <a:rPr lang="ru-RU" sz="2000" dirty="0" err="1" smtClean="0">
                <a:solidFill>
                  <a:srgbClr val="003F82"/>
                </a:solidFill>
              </a:rPr>
              <a:t>Лотность</a:t>
            </a:r>
            <a:r>
              <a:rPr lang="ru-RU" sz="2000" dirty="0" smtClean="0">
                <a:solidFill>
                  <a:srgbClr val="003F82"/>
                </a:solidFill>
              </a:rPr>
              <a:t> – число базовых активов в одном опционе;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003F82"/>
                </a:solidFill>
              </a:rPr>
              <a:t>r</a:t>
            </a:r>
            <a:r>
              <a:rPr lang="en-US" sz="2000" dirty="0" smtClean="0">
                <a:solidFill>
                  <a:srgbClr val="003F82"/>
                </a:solidFill>
              </a:rPr>
              <a:t> – </a:t>
            </a:r>
            <a:r>
              <a:rPr lang="ru-RU" sz="2000" dirty="0" smtClean="0">
                <a:solidFill>
                  <a:srgbClr val="003F82"/>
                </a:solidFill>
              </a:rPr>
              <a:t>ставка размещения в инструменте с фиксированной доходностью;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003F82"/>
                </a:solidFill>
              </a:rPr>
              <a:t>T</a:t>
            </a:r>
            <a:r>
              <a:rPr lang="en-US" sz="2000" dirty="0" smtClean="0">
                <a:solidFill>
                  <a:srgbClr val="003F82"/>
                </a:solidFill>
              </a:rPr>
              <a:t> – </a:t>
            </a:r>
            <a:r>
              <a:rPr lang="ru-RU" sz="2000" dirty="0" smtClean="0">
                <a:solidFill>
                  <a:srgbClr val="003F82"/>
                </a:solidFill>
              </a:rPr>
              <a:t>длина продукта;</a:t>
            </a:r>
          </a:p>
          <a:p>
            <a:pPr>
              <a:lnSpc>
                <a:spcPct val="150000"/>
              </a:lnSpc>
            </a:pPr>
            <a:r>
              <a:rPr lang="en-US" sz="2000" i="1" dirty="0" err="1" smtClean="0">
                <a:solidFill>
                  <a:srgbClr val="003F82"/>
                </a:solidFill>
              </a:rPr>
              <a:t>P</a:t>
            </a:r>
            <a:r>
              <a:rPr lang="en-US" sz="1600" i="1" dirty="0" err="1" smtClean="0">
                <a:solidFill>
                  <a:srgbClr val="003F82"/>
                </a:solidFill>
              </a:rPr>
              <a:t>opt</a:t>
            </a:r>
            <a:r>
              <a:rPr lang="en-US" sz="2000" dirty="0" smtClean="0">
                <a:solidFill>
                  <a:srgbClr val="003F82"/>
                </a:solidFill>
              </a:rPr>
              <a:t> – </a:t>
            </a:r>
            <a:r>
              <a:rPr lang="ru-RU" sz="2000" dirty="0" smtClean="0">
                <a:solidFill>
                  <a:srgbClr val="003F82"/>
                </a:solidFill>
              </a:rPr>
              <a:t>премия опциона или его стоимость.</a:t>
            </a:r>
          </a:p>
        </p:txBody>
      </p:sp>
    </p:spTree>
    <p:extLst>
      <p:ext uri="{BB962C8B-B14F-4D97-AF65-F5344CB8AC3E}">
        <p14:creationId xmlns:p14="http://schemas.microsoft.com/office/powerpoint/2010/main" val="270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88515" y="280988"/>
            <a:ext cx="8179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Встраивание комиссии в структурный </a:t>
            </a:r>
            <a:r>
              <a:rPr lang="ru-RU" sz="1600" b="1" dirty="0" smtClean="0">
                <a:solidFill>
                  <a:srgbClr val="003F82"/>
                </a:solidFill>
              </a:rPr>
              <a:t>продукт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082184" y="755013"/>
            <a:ext cx="4917840" cy="3210055"/>
            <a:chOff x="1529589" y="1672140"/>
            <a:chExt cx="4917840" cy="3210055"/>
          </a:xfrm>
        </p:grpSpPr>
        <p:sp>
          <p:nvSpPr>
            <p:cNvPr id="5" name="Параллелограмм 4"/>
            <p:cNvSpPr/>
            <p:nvPr/>
          </p:nvSpPr>
          <p:spPr>
            <a:xfrm rot="19578764">
              <a:off x="2307952" y="3539590"/>
              <a:ext cx="2499923" cy="332744"/>
            </a:xfrm>
            <a:prstGeom prst="parallelogram">
              <a:avLst>
                <a:gd name="adj" fmla="val 579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90483" y="2856437"/>
              <a:ext cx="1143462" cy="4180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529589" y="4129392"/>
              <a:ext cx="1082350" cy="3924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1825886" y="2148944"/>
              <a:ext cx="1302707" cy="34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i="1" dirty="0" smtClean="0"/>
                <a:t>Доход</a:t>
              </a:r>
              <a:endParaRPr lang="ru-RU" sz="1400" i="1" dirty="0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 flipH="1">
              <a:off x="1550152" y="4521813"/>
              <a:ext cx="106178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1958532" y="2079237"/>
              <a:ext cx="3838768" cy="2768254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07934" y="2079237"/>
              <a:ext cx="1460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Базовый актив</a:t>
              </a:r>
              <a:endParaRPr lang="ru-RU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64580" y="3708917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Профиль клиента</a:t>
              </a:r>
              <a:endParaRPr lang="ru-RU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0462" y="4358975"/>
              <a:ext cx="16269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i="1" dirty="0" smtClean="0"/>
                <a:t>Цена базового актива</a:t>
              </a:r>
              <a:endParaRPr lang="ru-RU" sz="1400" i="1" dirty="0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1550152" y="4358975"/>
              <a:ext cx="44620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flipV="1">
              <a:off x="2611939" y="2079237"/>
              <a:ext cx="0" cy="27682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2611939" y="3274490"/>
              <a:ext cx="1888053" cy="124732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H="1">
              <a:off x="4499992" y="3274490"/>
              <a:ext cx="114346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1529589" y="4129392"/>
              <a:ext cx="106178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2591376" y="2852936"/>
              <a:ext cx="1908616" cy="127645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4490483" y="2852936"/>
              <a:ext cx="114346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3407934" y="2376920"/>
              <a:ext cx="14213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4829302" y="2376920"/>
              <a:ext cx="296889" cy="187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4264580" y="2974848"/>
              <a:ext cx="0" cy="423345"/>
            </a:xfrm>
            <a:prstGeom prst="line">
              <a:avLst/>
            </a:prstGeom>
            <a:noFill/>
            <a:ln w="9525" cap="rnd" cmpd="sng" algn="ctr">
              <a:solidFill>
                <a:schemeClr val="tx1"/>
              </a:solidFill>
              <a:prstDash val="lgDash"/>
              <a:headEnd type="stealth" w="med" len="lg"/>
              <a:tailEnd type="stealth" w="med" len="lg"/>
            </a:ln>
            <a:effectLst/>
          </p:spPr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>
              <a:off x="4312230" y="4005064"/>
              <a:ext cx="1627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H="1" flipV="1">
              <a:off x="3933708" y="3645026"/>
              <a:ext cx="401471" cy="36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778412" y="2540275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Доход компании</a:t>
              </a:r>
              <a:endParaRPr lang="ru-RU" sz="1600" dirty="0"/>
            </a:p>
          </p:txBody>
        </p:sp>
        <p:cxnSp>
          <p:nvCxnSpPr>
            <p:cNvPr id="27" name="Прямая соединительная линия 26"/>
            <p:cNvCxnSpPr/>
            <p:nvPr/>
          </p:nvCxnSpPr>
          <p:spPr>
            <a:xfrm flipH="1">
              <a:off x="2757987" y="2856437"/>
              <a:ext cx="100274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3760731" y="2852936"/>
              <a:ext cx="503849" cy="333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Прямоугольник 28"/>
          <p:cNvSpPr/>
          <p:nvPr/>
        </p:nvSpPr>
        <p:spPr>
          <a:xfrm>
            <a:off x="428068" y="4393640"/>
            <a:ext cx="82396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Комиссия с = фактическая ставка размещения </a:t>
            </a:r>
            <a:r>
              <a:rPr lang="en-US" sz="2400" i="1" dirty="0" err="1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i="1" dirty="0" err="1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fact</a:t>
            </a:r>
            <a:r>
              <a:rPr lang="en-US" sz="2400" i="1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i="1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ставка для клиента </a:t>
            </a:r>
            <a:r>
              <a:rPr lang="en-US" sz="2400" i="1" dirty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5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88515" y="280988"/>
            <a:ext cx="8179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Оценка размера </a:t>
            </a:r>
            <a:r>
              <a:rPr lang="ru-RU" sz="1600" b="1" dirty="0">
                <a:solidFill>
                  <a:srgbClr val="003F82"/>
                </a:solidFill>
              </a:rPr>
              <a:t>комиссии в защитном структурном продукте двух </a:t>
            </a:r>
            <a:r>
              <a:rPr lang="ru-RU" sz="1600" b="1" dirty="0" smtClean="0">
                <a:solidFill>
                  <a:srgbClr val="003F82"/>
                </a:solidFill>
              </a:rPr>
              <a:t>брокеров</a:t>
            </a:r>
            <a:endParaRPr lang="ru-RU" sz="1200" dirty="0" smtClean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52109"/>
              </p:ext>
            </p:extLst>
          </p:nvPr>
        </p:nvGraphicFramePr>
        <p:xfrm>
          <a:off x="384271" y="804208"/>
          <a:ext cx="8283478" cy="2610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898"/>
                <a:gridCol w="1215540"/>
                <a:gridCol w="1026208"/>
                <a:gridCol w="1026208"/>
                <a:gridCol w="1026208"/>
                <a:gridCol w="1026208"/>
                <a:gridCol w="1026208"/>
              </a:tblGrid>
              <a:tr h="7174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БКС-Брокер</a:t>
                      </a:r>
                      <a:endParaRPr lang="ru-RU" sz="12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БД Открытие</a:t>
                      </a:r>
                      <a:endParaRPr lang="ru-RU" sz="12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БКС-Брокер</a:t>
                      </a:r>
                      <a:endParaRPr lang="ru-RU" sz="12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БД Открытие</a:t>
                      </a:r>
                      <a:endParaRPr lang="ru-RU" sz="12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БКС-Брокер</a:t>
                      </a:r>
                      <a:endParaRPr lang="ru-RU" sz="12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БД Открытие</a:t>
                      </a:r>
                      <a:endParaRPr lang="ru-RU" sz="12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05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Базовый актив</a:t>
                      </a:r>
                      <a:endParaRPr lang="ru-RU" sz="16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Газпром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Сбербанк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Индекс РТС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93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Коэффициент участия</a:t>
                      </a:r>
                      <a:endParaRPr lang="ru-RU" sz="16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15%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35%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14%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30%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20%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45%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05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Ставка клиенту r</a:t>
                      </a:r>
                      <a:endParaRPr lang="ru-RU" sz="1600" b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3,2%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5,7%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2,8%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5,5%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2,9%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5,9%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548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Размер комиссии c</a:t>
                      </a:r>
                      <a:endParaRPr lang="ru-RU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5,8%</a:t>
                      </a:r>
                      <a:endParaRPr lang="ru-RU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3,3%</a:t>
                      </a:r>
                      <a:endParaRPr lang="ru-RU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6,2%</a:t>
                      </a:r>
                      <a:endParaRPr lang="ru-RU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3,5%</a:t>
                      </a:r>
                      <a:endParaRPr lang="ru-RU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6,1%</a:t>
                      </a:r>
                      <a:endParaRPr lang="ru-RU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3,1%</a:t>
                      </a:r>
                      <a:endParaRPr lang="ru-RU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91661" y="5486252"/>
            <a:ext cx="7814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Фактическая </a:t>
            </a:r>
            <a:r>
              <a:rPr lang="ru-RU" sz="2000" i="1" dirty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ставка </a:t>
            </a:r>
            <a:r>
              <a:rPr lang="ru-RU" sz="2000" i="1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размещения </a:t>
            </a:r>
            <a:r>
              <a:rPr lang="en-US" sz="2000" i="1" dirty="0" err="1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i="1" dirty="0" err="1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fact</a:t>
            </a:r>
            <a:r>
              <a:rPr lang="ru-RU" sz="2000" i="1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 = 8% - 10%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84290" y="4234666"/>
                <a:ext cx="6130730" cy="1019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solidFill>
                            <a:srgbClr val="1C2A55"/>
                          </a:solidFill>
                          <a:latin typeface="Cambria Math"/>
                        </a:rPr>
                        <m:t>КУ=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1C2A55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1C2A55"/>
                              </a:solidFill>
                              <a:latin typeface="Cambria Math"/>
                            </a:rPr>
                            <m:t>(1− </m:t>
                          </m:r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  <m:t>КЗК</m:t>
                              </m:r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  <m:t>(1+</m:t>
                              </m:r>
                              <m:r>
                                <a:rPr lang="ru-RU" sz="20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  <m:t>𝑟𝑇</m:t>
                              </m:r>
                              <m:r>
                                <a:rPr lang="ru-RU" sz="20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  <m:t>/365)</m:t>
                              </m:r>
                            </m:den>
                          </m:f>
                          <m:r>
                            <a:rPr lang="ru-RU" sz="2000" i="1">
                              <a:solidFill>
                                <a:srgbClr val="1C2A55"/>
                              </a:solidFill>
                              <a:latin typeface="Cambria Math"/>
                            </a:rPr>
                            <m:t>)∙</m:t>
                          </m:r>
                          <m:r>
                            <a:rPr lang="ru-RU" sz="2000" i="1">
                              <a:solidFill>
                                <a:srgbClr val="1C2A55"/>
                              </a:solidFill>
                              <a:latin typeface="Cambria Math"/>
                            </a:rPr>
                            <m:t>𝑆𝑡𝑟𝑖𝑘𝑒</m:t>
                          </m:r>
                          <m:r>
                            <a:rPr lang="ru-RU" sz="2000" i="1">
                              <a:solidFill>
                                <a:srgbClr val="1C2A55"/>
                              </a:solidFill>
                              <a:latin typeface="Cambria Math"/>
                            </a:rPr>
                            <m:t>∙лотность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1C2A55"/>
                                  </a:solidFill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000" dirty="0">
                  <a:solidFill>
                    <a:srgbClr val="1C2A55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0" y="4234666"/>
                <a:ext cx="6130730" cy="10198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91661" y="3761049"/>
                <a:ext cx="2527741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C2A55"/>
                          </a:solidFill>
                          <a:latin typeface="Cambria Math"/>
                        </a:rPr>
                        <m:t>𝑐</m:t>
                      </m:r>
                      <m:r>
                        <a:rPr lang="ru-RU" sz="2000" i="1" smtClean="0">
                          <a:solidFill>
                            <a:srgbClr val="1C2A55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000" i="1" smtClean="0">
                              <a:solidFill>
                                <a:srgbClr val="1C2A55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C2A55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C2A55"/>
                              </a:solidFill>
                              <a:latin typeface="Cambria Math"/>
                            </a:rPr>
                            <m:t>𝑓𝑎𝑐𝑡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C2A55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1C2A55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2000" dirty="0">
                  <a:solidFill>
                    <a:srgbClr val="1C2A55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1" y="3761049"/>
                <a:ext cx="2527741" cy="424732"/>
              </a:xfrm>
              <a:prstGeom prst="rect">
                <a:avLst/>
              </a:prstGeom>
              <a:blipFill rotWithShape="1"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3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88515" y="280988"/>
            <a:ext cx="8179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Дополнительная скрытая комиссия при досрочном исполнении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55588" y="871233"/>
                <a:ext cx="7959944" cy="1555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solidFill>
                            <a:srgbClr val="0070C0"/>
                          </a:solidFill>
                          <a:latin typeface="Cambria Math"/>
                          <a:ea typeface="Times New Roman"/>
                          <a:cs typeface="Times New Roman"/>
                        </a:rPr>
                        <m:t>Сумма выплаты клиенту=</m:t>
                      </m:r>
                      <m:r>
                        <a:rPr lang="ru-RU" sz="2000" i="1" smtClean="0">
                          <a:solidFill>
                            <a:srgbClr val="0070C0"/>
                          </a:solidFill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ru-RU" sz="2000" b="0" i="1" smtClean="0">
                          <a:solidFill>
                            <a:srgbClr val="0070C0"/>
                          </a:solidFill>
                          <a:latin typeface="Cambria Math"/>
                          <a:ea typeface="Times New Roman"/>
                          <a:cs typeface="Times New Roman"/>
                        </a:rPr>
                        <m:t>СИ</m:t>
                      </m:r>
                      <m:r>
                        <a:rPr lang="ru-RU" sz="2000" i="1">
                          <a:solidFill>
                            <a:srgbClr val="0070C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∙КЗК−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Times New Roman"/>
                          <a:cs typeface="Times New Roman"/>
                        </a:rPr>
                        <m:t>6%∙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cs typeface="Times New Roman"/>
                        </a:rPr>
                        <m:t>СИ</m:t>
                      </m:r>
                      <m:r>
                        <a:rPr lang="ru-RU" sz="2000" b="0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Times New Roman"/>
                          <a:cs typeface="Times New Roman"/>
                        </a:rPr>
                        <m:t>∙КЗК∙</m:t>
                      </m:r>
                      <m:f>
                        <m:f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sz="2000" b="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дн</m:t>
                              </m:r>
                            </m:sub>
                          </m:sSub>
                        </m:num>
                        <m:den>
                          <m:r>
                            <a:rPr lang="ru-RU" sz="2000" b="0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Times New Roman"/>
                              <a:cs typeface="Times New Roman"/>
                            </a:rPr>
                            <m:t>365</m:t>
                          </m:r>
                        </m:den>
                      </m:f>
                      <m:r>
                        <a:rPr lang="ru-RU" sz="2000" i="1">
                          <a:solidFill>
                            <a:srgbClr val="0070C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−3%∙</m:t>
                      </m:r>
                      <m:r>
                        <a:rPr lang="ru-RU" sz="2000" b="0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  <a:cs typeface="Times New Roman"/>
                        </a:rPr>
                        <m:t>СИ</m:t>
                      </m:r>
                      <m:r>
                        <a:rPr lang="ru-RU" sz="2000" i="1">
                          <a:solidFill>
                            <a:srgbClr val="0070C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дн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365</m:t>
                          </m:r>
                        </m:den>
                      </m:f>
                      <m:r>
                        <a:rPr lang="ru-RU" sz="2000" i="1">
                          <a:solidFill>
                            <a:srgbClr val="0070C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70C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max</m:t>
                      </m:r>
                      <m:r>
                        <a:rPr lang="en-US" sz="2000">
                          <a:solidFill>
                            <a:srgbClr val="0070C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⁡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(0;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РЦБА−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𝑆𝑡𝑟𝑖𝑘𝑒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𝑆𝑡𝑟𝑖𝑘𝑒</m:t>
                          </m:r>
                        </m:den>
                      </m:f>
                      <m:r>
                        <a:rPr lang="en-US" sz="2000" i="1">
                          <a:solidFill>
                            <a:srgbClr val="0070C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∙</m:t>
                      </m:r>
                      <m:r>
                        <a:rPr lang="ru-RU" sz="2000" b="0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  <a:cs typeface="Times New Roman"/>
                        </a:rPr>
                        <m:t>СИ</m:t>
                      </m:r>
                      <m:r>
                        <a:rPr lang="ru-RU" sz="2000" i="1">
                          <a:solidFill>
                            <a:srgbClr val="0070C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∙КУ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8" y="871233"/>
                <a:ext cx="7959944" cy="15558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488515" y="2905345"/>
            <a:ext cx="8179235" cy="305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003F82"/>
                </a:solidFill>
              </a:rPr>
              <a:t>СИ – инвестированная в продукт сумма;</a:t>
            </a:r>
          </a:p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003F82"/>
                </a:solidFill>
              </a:rPr>
              <a:t>КЗК – коэффициент защиты капитала;</a:t>
            </a:r>
          </a:p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003F82"/>
                </a:solidFill>
              </a:rPr>
              <a:t>КУ – коэффициент участия;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3F82"/>
                </a:solidFill>
              </a:rPr>
              <a:t>N</a:t>
            </a:r>
            <a:r>
              <a:rPr lang="ru-RU" b="1" dirty="0" err="1">
                <a:solidFill>
                  <a:srgbClr val="003F82"/>
                </a:solidFill>
              </a:rPr>
              <a:t>дн</a:t>
            </a:r>
            <a:r>
              <a:rPr lang="ru-RU" b="1" dirty="0">
                <a:solidFill>
                  <a:srgbClr val="003F82"/>
                </a:solidFill>
              </a:rPr>
              <a:t> – количество дней между плановой датой исполнения продукта и датой подачи поручения на досрочное исполнение;</a:t>
            </a:r>
          </a:p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003F82"/>
                </a:solidFill>
              </a:rPr>
              <a:t>РЦБА – </a:t>
            </a:r>
            <a:r>
              <a:rPr lang="ru-RU" b="1" dirty="0">
                <a:solidFill>
                  <a:srgbClr val="003F82"/>
                </a:solidFill>
              </a:rPr>
              <a:t>рыночная цена базового актива на день подачи поручения на досрочное исполнение;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3F82"/>
                </a:solidFill>
              </a:rPr>
              <a:t>Strike </a:t>
            </a:r>
            <a:r>
              <a:rPr lang="ru-RU" b="1" dirty="0">
                <a:solidFill>
                  <a:srgbClr val="003F82"/>
                </a:solidFill>
              </a:rPr>
              <a:t>– цена исполнения, или пороговая цена – цена входа в структурный продукт;</a:t>
            </a:r>
          </a:p>
        </p:txBody>
      </p:sp>
    </p:spTree>
    <p:extLst>
      <p:ext uri="{BB962C8B-B14F-4D97-AF65-F5344CB8AC3E}">
        <p14:creationId xmlns:p14="http://schemas.microsoft.com/office/powerpoint/2010/main" val="42669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prstClr val="white"/>
                </a:solidFill>
              </a:rPr>
              <a:t>201</a:t>
            </a:r>
            <a:r>
              <a:rPr lang="ru-RU" sz="800">
                <a:solidFill>
                  <a:prstClr val="white"/>
                </a:solidFill>
              </a:rPr>
              <a:t>4</a:t>
            </a:r>
            <a:endParaRPr kumimoji="1" lang="ru-RU" sz="80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solidFill>
                  <a:prstClr val="white"/>
                </a:solidFill>
                <a:latin typeface="Myriad Pro"/>
              </a:rPr>
              <a:t>Reverse Convertible</a:t>
            </a:r>
            <a:endParaRPr lang="en-US" sz="16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365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sz="1600" b="1" dirty="0" smtClean="0">
                <a:solidFill>
                  <a:srgbClr val="003F82"/>
                </a:solidFill>
              </a:rPr>
              <a:t>Структурный </a:t>
            </a:r>
            <a:r>
              <a:rPr lang="ru-RU" sz="1600" b="1" dirty="0">
                <a:solidFill>
                  <a:srgbClr val="003F82"/>
                </a:solidFill>
              </a:rPr>
              <a:t>продукт «Фиксированный купон» позволяет гарантировано получать фиксированную выплату, существенно превышающую ставку банковского депозита.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sz="1600" b="1" dirty="0">
                <a:solidFill>
                  <a:srgbClr val="003F82"/>
                </a:solidFill>
              </a:rPr>
              <a:t>Подходит для инвесторов, которые желают получить высокую доходность на коротком промежутке времени и потенциально готовы к покупке выбранной бумаги.</a:t>
            </a:r>
            <a:endParaRPr lang="ru-RU" sz="1600" b="1" dirty="0" smtClean="0">
              <a:solidFill>
                <a:srgbClr val="003F82"/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725907" y="3031160"/>
            <a:ext cx="6092087" cy="3417768"/>
            <a:chOff x="1360147" y="1767266"/>
            <a:chExt cx="6092087" cy="3417768"/>
          </a:xfrm>
        </p:grpSpPr>
        <p:graphicFrame>
          <p:nvGraphicFramePr>
            <p:cNvPr id="6" name="Диаграмма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50526173"/>
                </p:ext>
              </p:extLst>
            </p:nvPr>
          </p:nvGraphicFramePr>
          <p:xfrm>
            <a:off x="2021246" y="2496349"/>
            <a:ext cx="4896544" cy="26886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Стрелка вправо 6"/>
            <p:cNvSpPr/>
            <p:nvPr/>
          </p:nvSpPr>
          <p:spPr>
            <a:xfrm rot="10800000">
              <a:off x="3598686" y="3590838"/>
              <a:ext cx="378041" cy="396044"/>
            </a:xfrm>
            <a:prstGeom prst="rightArrow">
              <a:avLst/>
            </a:prstGeom>
            <a:noFill/>
            <a:ln w="19050" cap="flat" cmpd="sng" algn="ctr">
              <a:solidFill>
                <a:srgbClr val="00BCE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58305" y="2134584"/>
              <a:ext cx="173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>
                  <a:solidFill>
                    <a:srgbClr val="00BCE4"/>
                  </a:solidFill>
                  <a:latin typeface="Georgia"/>
                </a:rPr>
                <a:t>Выше 130 </a:t>
              </a:r>
              <a:r>
                <a:rPr lang="en-US" sz="1400" b="1" dirty="0" smtClean="0">
                  <a:solidFill>
                    <a:srgbClr val="00BCE4"/>
                  </a:solidFill>
                  <a:latin typeface="Georgia"/>
                </a:rPr>
                <a:t>RUB</a:t>
              </a:r>
              <a:endParaRPr lang="ru-RU" sz="1400" b="1" dirty="0">
                <a:solidFill>
                  <a:srgbClr val="00BCE4"/>
                </a:solidFill>
                <a:latin typeface="Georgi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6061" y="1767266"/>
              <a:ext cx="4752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00BCE4"/>
                  </a:solidFill>
                  <a:latin typeface="Georgia"/>
                </a:rPr>
                <a:t>Если цена акции Газпрома  на 16.06.2014</a:t>
              </a:r>
              <a:endParaRPr lang="ru-RU" sz="1400" b="1" dirty="0">
                <a:solidFill>
                  <a:srgbClr val="00BCE4"/>
                </a:solidFill>
                <a:latin typeface="Georgi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2134585"/>
              <a:ext cx="1598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>
                  <a:solidFill>
                    <a:srgbClr val="0070C0"/>
                  </a:solidFill>
                  <a:latin typeface="Georgia"/>
                </a:rPr>
                <a:t>ниже 130</a:t>
              </a:r>
              <a:r>
                <a:rPr lang="en-US" sz="1400" b="1" dirty="0" smtClean="0">
                  <a:solidFill>
                    <a:srgbClr val="0070C0"/>
                  </a:solidFill>
                  <a:latin typeface="Georgia"/>
                </a:rPr>
                <a:t> RUB</a:t>
              </a:r>
              <a:endParaRPr lang="ru-RU" sz="1400" b="1" dirty="0">
                <a:solidFill>
                  <a:srgbClr val="0070C0"/>
                </a:solidFill>
                <a:latin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5536" y="2852936"/>
              <a:ext cx="1156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i="1" dirty="0" smtClean="0">
                  <a:solidFill>
                    <a:prstClr val="black"/>
                  </a:solidFill>
                  <a:latin typeface="Georgia"/>
                </a:rPr>
                <a:t>Купон</a:t>
              </a:r>
              <a:r>
                <a:rPr lang="ru-RU" sz="1200" i="1" dirty="0" smtClean="0">
                  <a:solidFill>
                    <a:prstClr val="black"/>
                  </a:solidFill>
                  <a:latin typeface="Georgia"/>
                </a:rPr>
                <a:t> </a:t>
              </a:r>
              <a:r>
                <a:rPr lang="en-US" sz="1400" b="1" i="1" dirty="0" smtClean="0">
                  <a:solidFill>
                    <a:srgbClr val="00B050"/>
                  </a:solidFill>
                  <a:latin typeface="Georgia"/>
                </a:rPr>
                <a:t>23</a:t>
              </a:r>
              <a:r>
                <a:rPr lang="ru-RU" sz="1400" b="1" i="1" dirty="0" smtClean="0">
                  <a:solidFill>
                    <a:srgbClr val="00B050"/>
                  </a:solidFill>
                  <a:latin typeface="Georgia"/>
                </a:rPr>
                <a:t>%</a:t>
              </a:r>
              <a:endParaRPr lang="ru-RU" sz="1200" b="1" i="1" dirty="0" smtClean="0">
                <a:solidFill>
                  <a:srgbClr val="00B050"/>
                </a:solidFill>
                <a:latin typeface="Georgi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0147" y="2852935"/>
              <a:ext cx="1357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i="1" dirty="0" smtClean="0">
                  <a:solidFill>
                    <a:prstClr val="black"/>
                  </a:solidFill>
                  <a:latin typeface="Georgia"/>
                </a:rPr>
                <a:t>Купон</a:t>
              </a:r>
              <a:r>
                <a:rPr lang="ru-RU" sz="1200" i="1" dirty="0" smtClean="0">
                  <a:solidFill>
                    <a:prstClr val="black"/>
                  </a:solidFill>
                  <a:latin typeface="Georgia"/>
                </a:rPr>
                <a:t>  </a:t>
              </a:r>
              <a:r>
                <a:rPr lang="en-US" sz="1400" b="1" i="1" dirty="0" smtClean="0">
                  <a:solidFill>
                    <a:srgbClr val="00B050"/>
                  </a:solidFill>
                  <a:latin typeface="Georgia"/>
                </a:rPr>
                <a:t>23</a:t>
              </a:r>
              <a:r>
                <a:rPr lang="ru-RU" sz="1400" b="1" i="1" dirty="0" smtClean="0">
                  <a:solidFill>
                    <a:srgbClr val="00B050"/>
                  </a:solidFill>
                  <a:latin typeface="Georgia"/>
                </a:rPr>
                <a:t>%</a:t>
              </a:r>
              <a:endParaRPr lang="ru-RU" sz="1200" b="1" i="1" dirty="0" smtClean="0">
                <a:solidFill>
                  <a:srgbClr val="00B050"/>
                </a:solidFill>
                <a:latin typeface="Georgi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92245" y="4621369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i="1" dirty="0" smtClean="0">
                  <a:solidFill>
                    <a:prstClr val="black"/>
                  </a:solidFill>
                  <a:latin typeface="Georgia"/>
                </a:rPr>
                <a:t>Сумма инвестирования</a:t>
              </a:r>
              <a:endParaRPr lang="ru-RU" sz="1200" i="1" dirty="0">
                <a:solidFill>
                  <a:prstClr val="black"/>
                </a:solidFill>
                <a:latin typeface="Georgia"/>
              </a:endParaRPr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4980264" y="3588928"/>
              <a:ext cx="378041" cy="396044"/>
            </a:xfrm>
            <a:prstGeom prst="rightArrow">
              <a:avLst/>
            </a:prstGeom>
            <a:noFill/>
            <a:ln w="19050" cap="flat" cmpd="sng" algn="ctr">
              <a:solidFill>
                <a:srgbClr val="00BCE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95184" y="3527250"/>
              <a:ext cx="10874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>
                  <a:solidFill>
                    <a:srgbClr val="0070C0"/>
                  </a:solidFill>
                  <a:latin typeface="Georgia"/>
                </a:rPr>
                <a:t>Поставка акций</a:t>
              </a:r>
              <a:endParaRPr lang="ru-RU" sz="1400" b="1" dirty="0">
                <a:solidFill>
                  <a:srgbClr val="0070C0"/>
                </a:solidFill>
                <a:latin typeface="Georgia"/>
              </a:endParaRPr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6320935" y="3525340"/>
              <a:ext cx="9664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400" b="1" dirty="0" smtClean="0">
                  <a:solidFill>
                    <a:srgbClr val="00BCE4"/>
                  </a:solidFill>
                  <a:latin typeface="Georgia" pitchFamily="18" charset="0"/>
                </a:rPr>
                <a:t>Возврат денег</a:t>
              </a:r>
              <a:endParaRPr lang="ru-RU" sz="1400" b="1" dirty="0">
                <a:solidFill>
                  <a:srgbClr val="00BCE4"/>
                </a:solidFill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0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563822" y="3850868"/>
            <a:ext cx="817923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 smtClean="0">
                <a:solidFill>
                  <a:srgbClr val="003F82"/>
                </a:solidFill>
              </a:rPr>
              <a:t>Фиксированный </a:t>
            </a:r>
            <a:r>
              <a:rPr lang="ru-RU" sz="1600" b="1" dirty="0">
                <a:solidFill>
                  <a:srgbClr val="003F82"/>
                </a:solidFill>
              </a:rPr>
              <a:t>купон выплачивается в любом случае. </a:t>
            </a:r>
          </a:p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>
                <a:solidFill>
                  <a:srgbClr val="003F82"/>
                </a:solidFill>
              </a:rPr>
              <a:t>В случае падения базового актива ниже пороговой цены, инвестор приобретает выбранную бумагу по пороговой цене на всю инвестированную сумму плюс фиксированную выплату. </a:t>
            </a:r>
          </a:p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>
                <a:solidFill>
                  <a:srgbClr val="003F82"/>
                </a:solidFill>
              </a:rPr>
              <a:t>В любом другом случае инвестор получает обратно 100% инвестированных средств плюс фиксированную выплату</a:t>
            </a:r>
            <a:r>
              <a:rPr lang="ru-RU" sz="1600" b="1" dirty="0" smtClean="0">
                <a:solidFill>
                  <a:srgbClr val="003F82"/>
                </a:solidFill>
              </a:rPr>
              <a:t>.</a:t>
            </a:r>
            <a:endParaRPr lang="ru-RU" sz="1600" b="1" dirty="0">
              <a:solidFill>
                <a:srgbClr val="003F82"/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394549" y="515607"/>
            <a:ext cx="6098643" cy="3007438"/>
            <a:chOff x="5155729" y="1401621"/>
            <a:chExt cx="4030674" cy="1996662"/>
          </a:xfrm>
        </p:grpSpPr>
        <p:sp>
          <p:nvSpPr>
            <p:cNvPr id="6" name="Прямоугольный треугольник 5"/>
            <p:cNvSpPr/>
            <p:nvPr/>
          </p:nvSpPr>
          <p:spPr>
            <a:xfrm rot="16200000">
              <a:off x="5938883" y="1829039"/>
              <a:ext cx="888344" cy="1473668"/>
            </a:xfrm>
            <a:prstGeom prst="rtTriangle">
              <a:avLst/>
            </a:prstGeom>
            <a:solidFill>
              <a:srgbClr val="9DFD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114744" y="2121699"/>
              <a:ext cx="1716039" cy="888345"/>
            </a:xfrm>
            <a:prstGeom prst="rect">
              <a:avLst/>
            </a:prstGeom>
            <a:solidFill>
              <a:srgbClr val="9DFD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>
              <a:off x="5155729" y="3009408"/>
              <a:ext cx="3989589" cy="63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stealth" w="med" len="lg"/>
            </a:ln>
            <a:effectLst/>
          </p:spPr>
        </p:cxnSp>
        <p:cxnSp>
          <p:nvCxnSpPr>
            <p:cNvPr id="9" name="Прямая со стрелкой 8"/>
            <p:cNvCxnSpPr/>
            <p:nvPr/>
          </p:nvCxnSpPr>
          <p:spPr>
            <a:xfrm flipV="1">
              <a:off x="5646221" y="1473630"/>
              <a:ext cx="0" cy="179738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stealth" w="med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 rot="16200000">
              <a:off x="5157894" y="1667155"/>
              <a:ext cx="740796" cy="223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Доход</a:t>
              </a:r>
              <a:endParaRPr kumimoji="0" lang="ru-RU" sz="105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92033" y="3010046"/>
              <a:ext cx="1294370" cy="388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Цена базового актива</a:t>
              </a:r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 flipH="1">
              <a:off x="5302391" y="2121701"/>
              <a:ext cx="1817498" cy="1097562"/>
            </a:xfrm>
            <a:prstGeom prst="line">
              <a:avLst/>
            </a:prstGeom>
            <a:noFill/>
            <a:ln w="25400" cap="flat" cmpd="sng" algn="ctr">
              <a:solidFill>
                <a:srgbClr val="00BCE4"/>
              </a:solidFill>
              <a:prstDash val="solid"/>
            </a:ln>
            <a:effectLst/>
          </p:spPr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5860372" y="1401621"/>
              <a:ext cx="2898403" cy="1775334"/>
            </a:xfrm>
            <a:prstGeom prst="line">
              <a:avLst/>
            </a:prstGeom>
            <a:noFill/>
            <a:ln w="25400" cap="flat" cmpd="sng" algn="ctr">
              <a:solidFill>
                <a:srgbClr val="00BCE4">
                  <a:lumMod val="60000"/>
                  <a:lumOff val="40000"/>
                </a:srgbClr>
              </a:solidFill>
              <a:prstDash val="sysDash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 rot="19736956">
              <a:off x="7703473" y="1649277"/>
              <a:ext cx="1449631" cy="224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Базовый актив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11883" y="2442360"/>
              <a:ext cx="1705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Доход клиента</a:t>
              </a: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7114744" y="2121700"/>
              <a:ext cx="1976202" cy="0"/>
            </a:xfrm>
            <a:prstGeom prst="line">
              <a:avLst/>
            </a:prstGeom>
            <a:noFill/>
            <a:ln w="25400" cap="flat" cmpd="sng" algn="ctr">
              <a:solidFill>
                <a:srgbClr val="00BCE4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6543257" y="3071347"/>
              <a:ext cx="1153261" cy="224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</a:rPr>
                <a:t>Пороговая цена</a:t>
              </a:r>
            </a:p>
          </p:txBody>
        </p:sp>
        <p:cxnSp>
          <p:nvCxnSpPr>
            <p:cNvPr id="18" name="Прямая соединительная линия 17"/>
            <p:cNvCxnSpPr>
              <a:stCxn id="19" idx="3"/>
              <a:endCxn id="6" idx="2"/>
            </p:cNvCxnSpPr>
            <p:nvPr/>
          </p:nvCxnSpPr>
          <p:spPr>
            <a:xfrm>
              <a:off x="7117315" y="1612438"/>
              <a:ext cx="2574" cy="1397607"/>
            </a:xfrm>
            <a:prstGeom prst="line">
              <a:avLst/>
            </a:prstGeom>
            <a:noFill/>
            <a:ln w="9525" cap="rnd" cmpd="sng" algn="ctr">
              <a:solidFill>
                <a:sysClr val="window" lastClr="FFFFFF">
                  <a:lumMod val="50000"/>
                </a:sysClr>
              </a:solidFill>
              <a:prstDash val="lgDash"/>
              <a:headEnd type="none"/>
              <a:tailEnd type="oval" w="sm" len="sm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6077183" y="1500053"/>
              <a:ext cx="1040132" cy="224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Купон + акции</a:t>
              </a:r>
            </a:p>
          </p:txBody>
        </p: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5860372" y="1761661"/>
              <a:ext cx="1170211" cy="0"/>
            </a:xfrm>
            <a:prstGeom prst="line">
              <a:avLst/>
            </a:prstGeom>
            <a:noFill/>
            <a:ln w="9525" cap="rnd" cmpd="sng" algn="ctr">
              <a:solidFill>
                <a:sysClr val="window" lastClr="FFFFFF">
                  <a:lumMod val="50000"/>
                </a:sysClr>
              </a:solidFill>
              <a:prstDash val="lgDash"/>
              <a:headEnd type="none"/>
              <a:tailEnd type="stealth" w="med" len="lg"/>
            </a:ln>
            <a:effectLst/>
          </p:spPr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7211883" y="1761661"/>
              <a:ext cx="680150" cy="0"/>
            </a:xfrm>
            <a:prstGeom prst="line">
              <a:avLst/>
            </a:prstGeom>
            <a:noFill/>
            <a:ln w="9525" cap="rnd" cmpd="sng" algn="ctr">
              <a:solidFill>
                <a:sysClr val="window" lastClr="FFFFFF">
                  <a:lumMod val="50000"/>
                </a:sysClr>
              </a:solidFill>
              <a:prstDash val="lgDash"/>
              <a:headEnd type="none"/>
              <a:tailEnd type="stealth" w="med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7150523" y="1500052"/>
              <a:ext cx="1390680" cy="224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Купон + деньги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7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88515" y="280988"/>
            <a:ext cx="8179235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smtClean="0">
                <a:solidFill>
                  <a:srgbClr val="003F82"/>
                </a:solidFill>
              </a:rPr>
              <a:t>Расчет </a:t>
            </a:r>
            <a:r>
              <a:rPr lang="ru-RU" sz="1600" b="1" dirty="0">
                <a:solidFill>
                  <a:srgbClr val="003F82"/>
                </a:solidFill>
              </a:rPr>
              <a:t>ставок купона</a:t>
            </a:r>
          </a:p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>
                <a:solidFill>
                  <a:srgbClr val="003F82"/>
                </a:solidFill>
              </a:rPr>
              <a:t>Исходя из параметров продукта </a:t>
            </a:r>
            <a:r>
              <a:rPr lang="ru-RU" sz="1600" b="1" dirty="0" smtClean="0">
                <a:solidFill>
                  <a:srgbClr val="003F82"/>
                </a:solidFill>
              </a:rPr>
              <a:t>продаются </a:t>
            </a:r>
            <a:r>
              <a:rPr lang="ru-RU" sz="1600" b="1" i="1" dirty="0">
                <a:solidFill>
                  <a:srgbClr val="003F82"/>
                </a:solidFill>
              </a:rPr>
              <a:t>n</a:t>
            </a:r>
            <a:r>
              <a:rPr lang="ru-RU" sz="1600" b="1" dirty="0">
                <a:solidFill>
                  <a:srgbClr val="003F82"/>
                </a:solidFill>
              </a:rPr>
              <a:t> опционов </a:t>
            </a:r>
            <a:r>
              <a:rPr lang="ru-RU" sz="1600" b="1" dirty="0" err="1">
                <a:solidFill>
                  <a:srgbClr val="003F82"/>
                </a:solidFill>
              </a:rPr>
              <a:t>Put</a:t>
            </a:r>
            <a:r>
              <a:rPr lang="ru-RU" sz="1600" b="1" dirty="0">
                <a:solidFill>
                  <a:srgbClr val="003F82"/>
                </a:solidFill>
              </a:rPr>
              <a:t> по цене P.</a:t>
            </a:r>
          </a:p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>
                <a:solidFill>
                  <a:srgbClr val="003F82"/>
                </a:solidFill>
              </a:rPr>
              <a:t>Часть инвестированной суммы </a:t>
            </a:r>
            <a:r>
              <a:rPr lang="ru-RU" sz="1600" b="1" i="1" dirty="0">
                <a:solidFill>
                  <a:srgbClr val="003F82"/>
                </a:solidFill>
              </a:rPr>
              <a:t>СИ</a:t>
            </a:r>
            <a:r>
              <a:rPr lang="ru-RU" sz="1600" b="1" dirty="0">
                <a:solidFill>
                  <a:srgbClr val="003F82"/>
                </a:solidFill>
              </a:rPr>
              <a:t> направляется под </a:t>
            </a:r>
            <a:r>
              <a:rPr lang="ru-RU" sz="1600" b="1" i="1" dirty="0">
                <a:solidFill>
                  <a:srgbClr val="003F82"/>
                </a:solidFill>
              </a:rPr>
              <a:t>ГО</a:t>
            </a:r>
            <a:r>
              <a:rPr lang="ru-RU" sz="1600" b="1" dirty="0">
                <a:solidFill>
                  <a:srgbClr val="003F82"/>
                </a:solidFill>
              </a:rPr>
              <a:t> под проданные опционы. Консервативно считаем, что размер ГО = </a:t>
            </a:r>
            <a:r>
              <a:rPr lang="ru-RU" sz="1600" b="1" dirty="0" smtClean="0">
                <a:solidFill>
                  <a:srgbClr val="003F82"/>
                </a:solidFill>
              </a:rPr>
              <a:t>0,25*СИ</a:t>
            </a:r>
            <a:endParaRPr lang="ru-RU" sz="1600" b="1" dirty="0">
              <a:solidFill>
                <a:srgbClr val="003F82"/>
              </a:solidFill>
            </a:endParaRPr>
          </a:p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>
                <a:solidFill>
                  <a:srgbClr val="003F82"/>
                </a:solidFill>
              </a:rPr>
              <a:t>Оставшаяся часть свободных денег СИ – ГО = СИ - </a:t>
            </a:r>
            <a:r>
              <a:rPr lang="ru-RU" sz="1600" b="1" dirty="0" smtClean="0">
                <a:solidFill>
                  <a:srgbClr val="003F82"/>
                </a:solidFill>
              </a:rPr>
              <a:t>0,25*СИ </a:t>
            </a:r>
            <a:r>
              <a:rPr lang="ru-RU" sz="1600" b="1" dirty="0">
                <a:solidFill>
                  <a:srgbClr val="003F82"/>
                </a:solidFill>
              </a:rPr>
              <a:t>= </a:t>
            </a:r>
            <a:r>
              <a:rPr lang="ru-RU" sz="1600" b="1" dirty="0" smtClean="0">
                <a:solidFill>
                  <a:srgbClr val="003F82"/>
                </a:solidFill>
              </a:rPr>
              <a:t>0,75*СИ </a:t>
            </a:r>
            <a:r>
              <a:rPr lang="ru-RU" sz="1600" b="1" dirty="0">
                <a:solidFill>
                  <a:srgbClr val="003F82"/>
                </a:solidFill>
              </a:rPr>
              <a:t>размещается на срок продукта </a:t>
            </a:r>
            <a:r>
              <a:rPr lang="ru-RU" sz="1600" b="1" i="1" dirty="0">
                <a:solidFill>
                  <a:srgbClr val="003F82"/>
                </a:solidFill>
              </a:rPr>
              <a:t>T</a:t>
            </a:r>
            <a:r>
              <a:rPr lang="ru-RU" sz="1600" b="1" dirty="0">
                <a:solidFill>
                  <a:srgbClr val="003F82"/>
                </a:solidFill>
              </a:rPr>
              <a:t> под ставку </a:t>
            </a:r>
            <a:r>
              <a:rPr lang="ru-RU" sz="1600" b="1" i="1" dirty="0">
                <a:solidFill>
                  <a:srgbClr val="003F82"/>
                </a:solidFill>
              </a:rPr>
              <a:t>r</a:t>
            </a:r>
            <a:r>
              <a:rPr lang="ru-RU" sz="1600" b="1" dirty="0">
                <a:solidFill>
                  <a:srgbClr val="003F82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>
                <a:solidFill>
                  <a:srgbClr val="003F82"/>
                </a:solidFill>
              </a:rPr>
              <a:t>Полученная премия за продажу опционов в размере n*P и начисленные проценты образуют купон, выплачиваемый клиенту</a:t>
            </a:r>
            <a:r>
              <a:rPr lang="ru-RU" sz="1600" b="1" dirty="0" smtClean="0">
                <a:solidFill>
                  <a:srgbClr val="003F82"/>
                </a:solidFill>
              </a:rPr>
              <a:t>.</a:t>
            </a:r>
            <a:endParaRPr lang="ru-RU" sz="1600" b="1" dirty="0">
              <a:solidFill>
                <a:srgbClr val="003F82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07481"/>
              </p:ext>
            </p:extLst>
          </p:nvPr>
        </p:nvGraphicFramePr>
        <p:xfrm>
          <a:off x="625084" y="3840480"/>
          <a:ext cx="4609632" cy="229774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27281"/>
                <a:gridCol w="1575581"/>
                <a:gridCol w="1406770"/>
              </a:tblGrid>
              <a:tr h="712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9pPr>
                    </a:lstStyle>
                    <a:p>
                      <a:pPr algn="ctr"/>
                      <a:r>
                        <a:rPr lang="ru-RU" sz="2000" dirty="0" smtClean="0"/>
                        <a:t>Базовый актив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9pPr>
                    </a:lstStyle>
                    <a:p>
                      <a:pPr algn="ctr"/>
                      <a:r>
                        <a:rPr lang="ru-RU" sz="2000" dirty="0" smtClean="0"/>
                        <a:t>Пороговая цена, руб.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eorgia"/>
                        </a:defRPr>
                      </a:lvl9pPr>
                    </a:lstStyle>
                    <a:p>
                      <a:pPr algn="ctr"/>
                      <a:r>
                        <a:rPr lang="ru-RU" sz="2000" dirty="0" smtClean="0"/>
                        <a:t>Ставка купона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48135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pPr algn="ctr"/>
                      <a:r>
                        <a:rPr lang="ru-RU" sz="2000" dirty="0" smtClean="0"/>
                        <a:t>Газпром (июнь </a:t>
                      </a:r>
                      <a:r>
                        <a:rPr lang="ru-RU" sz="2000" dirty="0" smtClean="0"/>
                        <a:t>201</a:t>
                      </a:r>
                      <a:r>
                        <a:rPr lang="en-US" sz="2000" dirty="0" smtClean="0"/>
                        <a:t>4</a:t>
                      </a:r>
                      <a:r>
                        <a:rPr lang="ru-RU" sz="2000" dirty="0" smtClean="0"/>
                        <a:t>)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135</a:t>
                      </a:r>
                      <a:endParaRPr lang="ru-RU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pPr algn="ctr"/>
                      <a:r>
                        <a:rPr lang="ru-RU" sz="2000" dirty="0" smtClean="0"/>
                        <a:t>30</a:t>
                      </a:r>
                      <a:r>
                        <a:rPr lang="en-US" sz="2000" dirty="0" smtClean="0"/>
                        <a:t>%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481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pPr algn="ctr"/>
                      <a:r>
                        <a:rPr lang="ru-RU" sz="2000" dirty="0" smtClean="0"/>
                        <a:t>130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pPr algn="ctr"/>
                      <a:r>
                        <a:rPr lang="ru-RU" sz="2000" dirty="0" smtClean="0"/>
                        <a:t>23%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48135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pPr algn="ctr"/>
                      <a:r>
                        <a:rPr lang="ru-RU" sz="2000" dirty="0" smtClean="0"/>
                        <a:t>Сбербанк (июнь </a:t>
                      </a:r>
                      <a:r>
                        <a:rPr lang="ru-RU" sz="2000" dirty="0" smtClean="0"/>
                        <a:t>201</a:t>
                      </a:r>
                      <a:r>
                        <a:rPr lang="en-US" sz="2000" dirty="0" smtClean="0"/>
                        <a:t>4</a:t>
                      </a:r>
                      <a:r>
                        <a:rPr lang="ru-RU" sz="2000" dirty="0" smtClean="0"/>
                        <a:t>)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77,5</a:t>
                      </a:r>
                      <a:endParaRPr lang="ru-RU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pPr algn="ctr"/>
                      <a:r>
                        <a:rPr lang="ru-RU" sz="2000" dirty="0" smtClean="0"/>
                        <a:t>34%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481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pPr algn="ctr"/>
                      <a:r>
                        <a:rPr lang="ru-RU" sz="2000" dirty="0" smtClean="0"/>
                        <a:t>75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eorgia"/>
                        </a:defRPr>
                      </a:lvl9pPr>
                    </a:lstStyle>
                    <a:p>
                      <a:pPr algn="ctr"/>
                      <a:r>
                        <a:rPr lang="ru-RU" sz="2000" dirty="0" smtClean="0"/>
                        <a:t>28</a:t>
                      </a:r>
                      <a:r>
                        <a:rPr lang="en-US" sz="2000" dirty="0" smtClean="0"/>
                        <a:t>%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55588" y="3047255"/>
            <a:ext cx="8353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Bef>
                <a:spcPts val="300"/>
              </a:spcBef>
            </a:pPr>
            <a:r>
              <a:rPr lang="en-US" sz="2400" i="1" dirty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Coupon</a:t>
            </a:r>
            <a:r>
              <a:rPr lang="en-US" sz="2400" dirty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0,</a:t>
            </a:r>
            <a:r>
              <a:rPr lang="ru-RU" sz="2400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2400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5*</a:t>
            </a:r>
            <a:r>
              <a:rPr lang="en-US" sz="2400" i="1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i="1" dirty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 * </a:t>
            </a:r>
            <a:r>
              <a:rPr lang="en-US" sz="2400" i="1" dirty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ru-RU" sz="2400" i="1" dirty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СИ</a:t>
            </a:r>
            <a:r>
              <a:rPr lang="ru-RU" sz="2400" dirty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 * 365 / </a:t>
            </a:r>
            <a:r>
              <a:rPr lang="en-US" sz="2400" i="1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T, </a:t>
            </a:r>
            <a:r>
              <a:rPr lang="ru-RU" sz="2400" i="1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 в % годовых</a:t>
            </a:r>
            <a:endParaRPr lang="ru-RU" sz="2400" i="1" dirty="0">
              <a:solidFill>
                <a:srgbClr val="003F8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88515" y="280988"/>
            <a:ext cx="8179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Встраивание комиссии в структурный продукт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713180" y="1317185"/>
            <a:ext cx="5718172" cy="2980079"/>
            <a:chOff x="1143998" y="1186101"/>
            <a:chExt cx="5718172" cy="2980079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1143998" y="1328759"/>
              <a:ext cx="5718172" cy="2837421"/>
              <a:chOff x="1143998" y="1328759"/>
              <a:chExt cx="5718172" cy="2837421"/>
            </a:xfrm>
          </p:grpSpPr>
          <p:sp>
            <p:nvSpPr>
              <p:cNvPr id="12" name="Параллелограмм 11"/>
              <p:cNvSpPr/>
              <p:nvPr/>
            </p:nvSpPr>
            <p:spPr>
              <a:xfrm rot="19716858">
                <a:off x="1143998" y="2510611"/>
                <a:ext cx="3541386" cy="565150"/>
              </a:xfrm>
              <a:prstGeom prst="parallelogram">
                <a:avLst>
                  <a:gd name="adj" fmla="val 60936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4274202" y="1621042"/>
                <a:ext cx="1982730" cy="68386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ый треугольник 13"/>
              <p:cNvSpPr/>
              <p:nvPr/>
            </p:nvSpPr>
            <p:spPr>
              <a:xfrm rot="16200000">
                <a:off x="2839990" y="1948682"/>
                <a:ext cx="1077990" cy="1790435"/>
              </a:xfrm>
              <a:prstGeom prst="rtTriangle">
                <a:avLst/>
              </a:prstGeom>
              <a:solidFill>
                <a:srgbClr val="9DFD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4266416" y="2304902"/>
                <a:ext cx="1990516" cy="1077993"/>
              </a:xfrm>
              <a:prstGeom prst="rect">
                <a:avLst/>
              </a:prstGeom>
              <a:solidFill>
                <a:srgbClr val="9DFD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6" name="Прямая со стрелкой 15"/>
              <p:cNvCxnSpPr/>
              <p:nvPr/>
            </p:nvCxnSpPr>
            <p:spPr>
              <a:xfrm>
                <a:off x="1312578" y="3382895"/>
                <a:ext cx="5275646" cy="961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stealth" w="med" len="lg"/>
              </a:ln>
              <a:effectLst/>
            </p:spPr>
          </p:cxnSp>
          <p:cxnSp>
            <p:nvCxnSpPr>
              <p:cNvPr id="17" name="Прямая со стрелкой 16"/>
              <p:cNvCxnSpPr/>
              <p:nvPr/>
            </p:nvCxnSpPr>
            <p:spPr>
              <a:xfrm flipV="1">
                <a:off x="2044456" y="1328759"/>
                <a:ext cx="0" cy="270728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stealth" w="med" len="lg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 rot="16200000">
                <a:off x="1467944" y="1719531"/>
                <a:ext cx="8795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Доход</a:t>
                </a:r>
                <a:endParaRPr kumimoji="0" lang="ru-RU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64088" y="3383856"/>
                <a:ext cx="149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Цена базового актива</a:t>
                </a:r>
              </a:p>
            </p:txBody>
          </p:sp>
          <p:cxnSp>
            <p:nvCxnSpPr>
              <p:cNvPr id="20" name="Прямая соединительная линия 19"/>
              <p:cNvCxnSpPr/>
              <p:nvPr/>
            </p:nvCxnSpPr>
            <p:spPr>
              <a:xfrm flipH="1">
                <a:off x="1524221" y="2304905"/>
                <a:ext cx="2749980" cy="1653184"/>
              </a:xfrm>
              <a:prstGeom prst="line">
                <a:avLst/>
              </a:prstGeom>
              <a:noFill/>
              <a:ln w="25400" cap="flat" cmpd="sng" algn="ctr">
                <a:solidFill>
                  <a:srgbClr val="00BCE4"/>
                </a:solidFill>
                <a:prstDash val="solid"/>
              </a:ln>
              <a:effectLst/>
            </p:spPr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 flipH="1">
                <a:off x="1907704" y="1328759"/>
                <a:ext cx="4608512" cy="2837421"/>
              </a:xfrm>
              <a:prstGeom prst="line">
                <a:avLst/>
              </a:prstGeom>
              <a:noFill/>
              <a:ln w="25400" cap="flat" cmpd="sng" algn="ctr">
                <a:solidFill>
                  <a:srgbClr val="00BCE4">
                    <a:lumMod val="60000"/>
                    <a:lumOff val="40000"/>
                  </a:srgbClr>
                </a:solidFill>
                <a:prstDash val="sysDash"/>
              </a:ln>
              <a:effectLst/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3468165" y="3666191"/>
                <a:ext cx="21933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Базовый актив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16016" y="2682401"/>
                <a:ext cx="15409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Доход клиента</a:t>
                </a:r>
              </a:p>
            </p:txBody>
          </p:sp>
          <p:cxnSp>
            <p:nvCxnSpPr>
              <p:cNvPr id="24" name="Прямая соединительная линия 23"/>
              <p:cNvCxnSpPr/>
              <p:nvPr/>
            </p:nvCxnSpPr>
            <p:spPr>
              <a:xfrm flipV="1">
                <a:off x="4266416" y="2304902"/>
                <a:ext cx="1990516" cy="2"/>
              </a:xfrm>
              <a:prstGeom prst="line">
                <a:avLst/>
              </a:prstGeom>
              <a:noFill/>
              <a:ln w="25400" cap="flat" cmpd="sng" algn="ctr">
                <a:solidFill>
                  <a:srgbClr val="00BCE4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 flipH="1">
                <a:off x="1530036" y="1621043"/>
                <a:ext cx="2744167" cy="1674418"/>
              </a:xfrm>
              <a:prstGeom prst="lin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</p:cxn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4266416" y="1621042"/>
                <a:ext cx="199051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</p:cxnSp>
          <p:sp>
            <p:nvSpPr>
              <p:cNvPr id="27" name="TextBox 26"/>
              <p:cNvSpPr txBox="1"/>
              <p:nvPr/>
            </p:nvSpPr>
            <p:spPr>
              <a:xfrm rot="19681562">
                <a:off x="2141732" y="2430221"/>
                <a:ext cx="21933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Доход компании</a:t>
                </a:r>
              </a:p>
            </p:txBody>
          </p:sp>
          <p:cxnSp>
            <p:nvCxnSpPr>
              <p:cNvPr id="28" name="Прямая соединительная линия 27"/>
              <p:cNvCxnSpPr/>
              <p:nvPr/>
            </p:nvCxnSpPr>
            <p:spPr>
              <a:xfrm flipV="1">
                <a:off x="4000949" y="1772816"/>
                <a:ext cx="0" cy="680198"/>
              </a:xfrm>
              <a:prstGeom prst="line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lgDash"/>
                <a:headEnd type="stealth" w="med" len="lg"/>
                <a:tailEnd type="stealth" w="med" len="lg"/>
              </a:ln>
              <a:effectLst/>
            </p:spPr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flipV="1">
                <a:off x="4716016" y="2304902"/>
                <a:ext cx="0" cy="1077989"/>
              </a:xfrm>
              <a:prstGeom prst="line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lgDash"/>
                <a:headEnd type="stealth" w="med" len="lg"/>
                <a:tailEnd type="stealth" w="med" len="lg"/>
              </a:ln>
              <a:effectLst/>
            </p:spPr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 flipH="1" flipV="1">
                <a:off x="3889386" y="3936164"/>
                <a:ext cx="1368152" cy="15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 flipH="1" flipV="1">
                <a:off x="2987824" y="3501008"/>
                <a:ext cx="901564" cy="43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Прямая соединительная линия 6"/>
            <p:cNvCxnSpPr>
              <a:endCxn id="14" idx="2"/>
            </p:cNvCxnSpPr>
            <p:nvPr/>
          </p:nvCxnSpPr>
          <p:spPr>
            <a:xfrm>
              <a:off x="4274203" y="1186103"/>
              <a:ext cx="0" cy="2196791"/>
            </a:xfrm>
            <a:prstGeom prst="line">
              <a:avLst/>
            </a:prstGeom>
            <a:noFill/>
            <a:ln w="9525" cap="rnd" cmpd="sng" algn="ctr">
              <a:solidFill>
                <a:sysClr val="window" lastClr="FFFFFF">
                  <a:lumMod val="50000"/>
                </a:sysClr>
              </a:solidFill>
              <a:prstDash val="lgDash"/>
              <a:headEnd type="none"/>
              <a:tailEnd type="oval" w="sm" len="sm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827752" y="1186103"/>
              <a:ext cx="1366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Купон + акции</a:t>
              </a: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 flipH="1" flipV="1">
              <a:off x="2627784" y="1471412"/>
              <a:ext cx="1506265" cy="2"/>
            </a:xfrm>
            <a:prstGeom prst="line">
              <a:avLst/>
            </a:prstGeom>
            <a:noFill/>
            <a:ln w="9525" cap="rnd" cmpd="sng" algn="ctr">
              <a:solidFill>
                <a:sysClr val="window" lastClr="FFFFFF">
                  <a:lumMod val="50000"/>
                </a:sysClr>
              </a:solidFill>
              <a:prstDash val="lgDash"/>
              <a:headEnd type="none"/>
              <a:tailEnd type="stealth" w="med" len="lg"/>
            </a:ln>
            <a:effectLst/>
          </p:spPr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4408365" y="1471412"/>
              <a:ext cx="1315763" cy="2"/>
            </a:xfrm>
            <a:prstGeom prst="line">
              <a:avLst/>
            </a:prstGeom>
            <a:noFill/>
            <a:ln w="9525" cap="rnd" cmpd="sng" algn="ctr">
              <a:solidFill>
                <a:sysClr val="window" lastClr="FFFFFF">
                  <a:lumMod val="50000"/>
                </a:sysClr>
              </a:solidFill>
              <a:prstDash val="lgDash"/>
              <a:headEnd type="none"/>
              <a:tailEnd type="stealth" w="med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315524" y="1186101"/>
              <a:ext cx="2104179" cy="285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Купон + деньги</a:t>
              </a: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533449" y="780517"/>
            <a:ext cx="403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Комиссия с = 1/3 * </a:t>
            </a:r>
            <a:r>
              <a:rPr lang="en-US" sz="2400" i="1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Coupon</a:t>
            </a:r>
            <a:endParaRPr lang="ru-RU" sz="2400" i="1" dirty="0" smtClean="0">
              <a:solidFill>
                <a:srgbClr val="003F8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95095"/>
              </p:ext>
            </p:extLst>
          </p:nvPr>
        </p:nvGraphicFramePr>
        <p:xfrm>
          <a:off x="547586" y="4417254"/>
          <a:ext cx="7821963" cy="1603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8507"/>
                <a:gridCol w="1150200"/>
                <a:gridCol w="1150200"/>
                <a:gridCol w="1321528"/>
                <a:gridCol w="1321528"/>
              </a:tblGrid>
              <a:tr h="3207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Базовый актив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Газпром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Газпром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Сбербанк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Сбербанк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207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Пороговая </a:t>
                      </a:r>
                      <a:r>
                        <a:rPr lang="ru-RU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цена, руб.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130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135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72,50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75,00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207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Длина продукта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60 дней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60 дней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60 дней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60 дней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207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Купон, в % годовых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32,0%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44,1%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46,8%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57,6%</a:t>
                      </a:r>
                      <a:endParaRPr lang="ru-RU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207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rial" pitchFamily="34" charset="0"/>
                          <a:cs typeface="Arial" pitchFamily="34" charset="0"/>
                        </a:rPr>
                        <a:t>Комиссия, в % годовых</a:t>
                      </a:r>
                      <a:endParaRPr lang="ru-RU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16,0%</a:t>
                      </a:r>
                      <a:endParaRPr lang="ru-RU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22,1%</a:t>
                      </a:r>
                      <a:endParaRPr lang="ru-RU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23,4%</a:t>
                      </a:r>
                      <a:endParaRPr lang="ru-RU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28,8%</a:t>
                      </a:r>
                      <a:endParaRPr lang="ru-RU" sz="16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0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365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3F82"/>
                </a:solidFill>
              </a:rPr>
              <a:t>Объект исследования</a:t>
            </a:r>
          </a:p>
          <a:p>
            <a:r>
              <a:rPr lang="ru-RU" dirty="0" smtClean="0">
                <a:solidFill>
                  <a:srgbClr val="003F82"/>
                </a:solidFill>
                <a:latin typeface="Arial" pitchFamily="34" charset="0"/>
                <a:cs typeface="Arial" pitchFamily="34" charset="0"/>
              </a:rPr>
              <a:t>Розничные структурные продукты на российском рынке</a:t>
            </a:r>
            <a:endParaRPr lang="ru-RU" dirty="0">
              <a:solidFill>
                <a:srgbClr val="003F82"/>
              </a:solidFill>
              <a:latin typeface="Arial" pitchFamily="34" charset="0"/>
              <a:cs typeface="Arial" pitchFamily="34" charset="0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r>
              <a:rPr lang="ru-RU" b="1" dirty="0" smtClean="0">
                <a:solidFill>
                  <a:srgbClr val="003F82"/>
                </a:solidFill>
              </a:rPr>
              <a:t>Цели и задачи </a:t>
            </a:r>
            <a:r>
              <a:rPr lang="ru-RU" b="1" dirty="0" smtClean="0">
                <a:solidFill>
                  <a:srgbClr val="003F82"/>
                </a:solidFill>
              </a:rPr>
              <a:t>исследовани</a:t>
            </a:r>
            <a:r>
              <a:rPr lang="ru-RU" b="1" dirty="0" smtClean="0">
                <a:solidFill>
                  <a:srgbClr val="003F82"/>
                </a:solidFill>
              </a:rPr>
              <a:t>я</a:t>
            </a:r>
          </a:p>
          <a:p>
            <a:r>
              <a:rPr lang="ru-RU" dirty="0" smtClean="0">
                <a:solidFill>
                  <a:srgbClr val="003F82"/>
                </a:solidFill>
              </a:rPr>
              <a:t>Оценить эффективность новых финансовых продуктов для выпускающей их компании</a:t>
            </a:r>
          </a:p>
          <a:p>
            <a:endParaRPr lang="ru-RU" sz="1600" b="1" dirty="0">
              <a:solidFill>
                <a:srgbClr val="003F82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003F82"/>
                </a:solidFill>
              </a:rPr>
              <a:t>Разработать методику конструирования некоторых основных розничных структурных продуктов, представленных на российском рынке</a:t>
            </a:r>
            <a:endParaRPr lang="ru-RU" sz="1600" b="1" dirty="0">
              <a:solidFill>
                <a:srgbClr val="003F82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003F82"/>
                </a:solidFill>
              </a:rPr>
              <a:t>Выявить механизмы встраивания </a:t>
            </a:r>
            <a:r>
              <a:rPr lang="ru-RU" sz="1600" b="1" dirty="0">
                <a:solidFill>
                  <a:srgbClr val="003F82"/>
                </a:solidFill>
              </a:rPr>
              <a:t>в </a:t>
            </a:r>
            <a:r>
              <a:rPr lang="ru-RU" sz="1600" b="1" dirty="0" smtClean="0">
                <a:solidFill>
                  <a:srgbClr val="003F82"/>
                </a:solidFill>
              </a:rPr>
              <a:t>продукт скрытых комиссий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003F82"/>
                </a:solidFill>
              </a:rPr>
              <a:t>На основе существующих продуктовых решений оценить численные параметры, заложенные при создании продукта</a:t>
            </a:r>
          </a:p>
        </p:txBody>
      </p:sp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600" smtClean="0">
                <a:solidFill>
                  <a:schemeClr val="bg1"/>
                </a:solidFill>
                <a:latin typeface="Myriad Pro"/>
              </a:rPr>
              <a:t>Введение</a:t>
            </a:r>
            <a:endParaRPr lang="en-US" sz="160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prstClr val="white"/>
                </a:solidFill>
              </a:rPr>
              <a:t>201</a:t>
            </a:r>
            <a:r>
              <a:rPr lang="ru-RU" sz="800">
                <a:solidFill>
                  <a:prstClr val="white"/>
                </a:solidFill>
              </a:rPr>
              <a:t>4</a:t>
            </a:r>
            <a:endParaRPr kumimoji="1" lang="ru-RU" sz="80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2088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600" dirty="0" smtClean="0">
                <a:solidFill>
                  <a:prstClr val="white"/>
                </a:solidFill>
                <a:latin typeface="Myriad Pro"/>
              </a:rPr>
              <a:t>Эффективность структурного продукта для компании</a:t>
            </a:r>
            <a:endParaRPr lang="en-US" sz="16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870019"/>
            <a:ext cx="863365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3F82"/>
                </a:solidFill>
              </a:rPr>
              <a:t>Стоимость привлечения в рамках одной финансовой группы:</a:t>
            </a:r>
          </a:p>
          <a:p>
            <a:endParaRPr lang="ru-RU" b="1" dirty="0">
              <a:solidFill>
                <a:srgbClr val="003F82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003F82"/>
                </a:solidFill>
              </a:rPr>
              <a:t>Через защитные структурные продукты брокерского дома 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003F82"/>
                </a:solidFill>
              </a:rPr>
              <a:t>r = 5,5%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003F82"/>
                </a:solidFill>
              </a:rPr>
              <a:t>Через депозиты розничного банка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003F82"/>
                </a:solidFill>
              </a:rPr>
              <a:t>r = 9,5%</a:t>
            </a:r>
            <a:endParaRPr lang="ru-RU" b="1" dirty="0" smtClean="0">
              <a:solidFill>
                <a:srgbClr val="003F82"/>
              </a:solidFill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74649" y="5379413"/>
            <a:ext cx="86336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Сумма вклада и размер структурного продукта – от 300 тыс. руб., средняя длина продуктов – от 330 до 530 дней, данные на конец мая 2014г.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74649" y="1556211"/>
            <a:ext cx="84812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3F82"/>
                </a:solidFill>
              </a:rPr>
              <a:t>Одной из задач выпуска структурных продуктов является дополнительное финансирование инвестиционного банка на более выгодных для него условиях.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3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88515" y="280988"/>
            <a:ext cx="81792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Короткие спекулятивные структурные продукты не претендуют на роль дешевого источника финансирования.</a:t>
            </a: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844811108"/>
              </p:ext>
            </p:extLst>
          </p:nvPr>
        </p:nvGraphicFramePr>
        <p:xfrm>
          <a:off x="712348" y="1068069"/>
          <a:ext cx="7601658" cy="3841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88514" y="5216404"/>
            <a:ext cx="81792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3F82"/>
                </a:solidFill>
              </a:rPr>
              <a:t>Средняя </a:t>
            </a:r>
            <a:r>
              <a:rPr lang="ru-RU" b="1" dirty="0" err="1" smtClean="0">
                <a:solidFill>
                  <a:srgbClr val="003F82"/>
                </a:solidFill>
              </a:rPr>
              <a:t>маржинальность</a:t>
            </a:r>
            <a:r>
              <a:rPr lang="ru-RU" b="1" dirty="0" smtClean="0">
                <a:solidFill>
                  <a:srgbClr val="003F82"/>
                </a:solidFill>
              </a:rPr>
              <a:t> продукта для компании за 16 месяцев выпуска составила 12% в годовых.</a:t>
            </a:r>
          </a:p>
        </p:txBody>
      </p:sp>
    </p:spTree>
    <p:extLst>
      <p:ext uri="{BB962C8B-B14F-4D97-AF65-F5344CB8AC3E}">
        <p14:creationId xmlns:p14="http://schemas.microsoft.com/office/powerpoint/2010/main" val="29924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88515" y="280988"/>
            <a:ext cx="81792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Только одна треть клиентов покупает новый структурный продукт после исполнения старого. Таким образом для поддержания объёма привлеченных средств необходимо осуществлять активные продажи новым клиентам.</a:t>
            </a:r>
          </a:p>
        </p:txBody>
      </p:sp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469938699"/>
              </p:ext>
            </p:extLst>
          </p:nvPr>
        </p:nvGraphicFramePr>
        <p:xfrm>
          <a:off x="488515" y="1730326"/>
          <a:ext cx="8036507" cy="3376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88515" y="5135172"/>
            <a:ext cx="8179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/>
              <a:t>Доля пролонгированных в объёме всех исполнившихся структурных </a:t>
            </a:r>
            <a:r>
              <a:rPr lang="ru-RU" sz="1600" dirty="0" smtClean="0"/>
              <a:t>продуктов.</a:t>
            </a:r>
          </a:p>
        </p:txBody>
      </p:sp>
    </p:spTree>
    <p:extLst>
      <p:ext uri="{BB962C8B-B14F-4D97-AF65-F5344CB8AC3E}">
        <p14:creationId xmlns:p14="http://schemas.microsoft.com/office/powerpoint/2010/main" val="667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prstClr val="white"/>
                </a:solidFill>
              </a:rPr>
              <a:t>201</a:t>
            </a:r>
            <a:r>
              <a:rPr lang="ru-RU" sz="800">
                <a:solidFill>
                  <a:prstClr val="white"/>
                </a:solidFill>
              </a:rPr>
              <a:t>4</a:t>
            </a:r>
            <a:endParaRPr kumimoji="1" lang="ru-RU" sz="80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600" dirty="0" smtClean="0">
                <a:solidFill>
                  <a:prstClr val="white"/>
                </a:solidFill>
                <a:latin typeface="Myriad Pro"/>
              </a:rPr>
              <a:t>Заключение</a:t>
            </a:r>
            <a:endParaRPr lang="en-US" sz="16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3651" cy="447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003F82"/>
                </a:solidFill>
              </a:rPr>
              <a:t>•	проведена сегментация российского рынка структурных продуктов с выделением основных игроков;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003F82"/>
                </a:solidFill>
              </a:rPr>
              <a:t>•	проанализированы основные юридические формы, используемые для выпуска структурных продуктов с более подробным анализом формы внебиржевого срочного контракта;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003F82"/>
                </a:solidFill>
              </a:rPr>
              <a:t>•	подробно разобрано внутреннее устройство и показан расчет четырёх наиболее распространённых типов розничных структурных продуктов;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003F82"/>
                </a:solidFill>
              </a:rPr>
              <a:t>•	при помощи освоенной методики конструирования, а также на основе внутренней информации инвестиционных компаний оценены размеры комиссии, встраиваемой во внебиржевые срочные контракты;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003F82"/>
                </a:solidFill>
              </a:rPr>
              <a:t>•	проведён анализ эффективности структурных продуктов как с точки зрения инвестора, так и выпускающей их компании. </a:t>
            </a:r>
          </a:p>
        </p:txBody>
      </p:sp>
    </p:spTree>
    <p:extLst>
      <p:ext uri="{BB962C8B-B14F-4D97-AF65-F5344CB8AC3E}">
        <p14:creationId xmlns:p14="http://schemas.microsoft.com/office/powerpoint/2010/main" val="34480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101000, Россия, Москва, Мясницкая ул., д. 20</a:t>
            </a:r>
          </a:p>
          <a:p>
            <a:r>
              <a:rPr lang="ru-RU" sz="120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Тел.: (495) 621-7983, факс: (495) 628-7931</a:t>
            </a:r>
            <a:endParaRPr lang="en-US" sz="1200" smtClean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en-US" sz="120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www.hse.ru</a:t>
            </a:r>
            <a:endParaRPr lang="ru-RU" sz="1200" smtClean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88515" y="280988"/>
            <a:ext cx="8179235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smtClean="0">
                <a:solidFill>
                  <a:srgbClr val="003F82"/>
                </a:solidFill>
              </a:rPr>
              <a:t>«Структурированный </a:t>
            </a:r>
            <a:r>
              <a:rPr lang="ru-RU" sz="1600" b="1" dirty="0">
                <a:solidFill>
                  <a:srgbClr val="003F82"/>
                </a:solidFill>
              </a:rPr>
              <a:t>финансовый </a:t>
            </a:r>
            <a:r>
              <a:rPr lang="ru-RU" sz="1600" b="1" dirty="0" smtClean="0">
                <a:solidFill>
                  <a:srgbClr val="003F82"/>
                </a:solidFill>
              </a:rPr>
              <a:t>продукт </a:t>
            </a:r>
            <a:r>
              <a:rPr lang="ru-RU" sz="1600" b="1" dirty="0">
                <a:solidFill>
                  <a:srgbClr val="003F82"/>
                </a:solidFill>
              </a:rPr>
              <a:t>– комплексный финансовый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003F82"/>
                </a:solidFill>
              </a:rPr>
              <a:t>продукт, выпускаемый преимущественно коммерческими и </a:t>
            </a:r>
            <a:r>
              <a:rPr lang="ru-RU" sz="1600" b="1" dirty="0" smtClean="0">
                <a:solidFill>
                  <a:srgbClr val="003F82"/>
                </a:solidFill>
              </a:rPr>
              <a:t>инвестиционными банками </a:t>
            </a:r>
            <a:r>
              <a:rPr lang="ru-RU" sz="1600" b="1" dirty="0">
                <a:solidFill>
                  <a:srgbClr val="003F82"/>
                </a:solidFill>
              </a:rPr>
              <a:t>и конструируемый для удовлетворения специфических </a:t>
            </a:r>
            <a:r>
              <a:rPr lang="ru-RU" sz="1600" b="1" dirty="0" smtClean="0">
                <a:solidFill>
                  <a:srgbClr val="003F82"/>
                </a:solidFill>
              </a:rPr>
              <a:t>потребностей клиентов</a:t>
            </a:r>
            <a:r>
              <a:rPr lang="ru-RU" sz="1600" b="1" dirty="0">
                <a:solidFill>
                  <a:srgbClr val="003F82"/>
                </a:solidFill>
              </a:rPr>
              <a:t>, обладающий </a:t>
            </a:r>
            <a:r>
              <a:rPr lang="ru-RU" sz="1600" b="1" dirty="0" smtClean="0">
                <a:solidFill>
                  <a:srgbClr val="003F82"/>
                </a:solidFill>
              </a:rPr>
              <a:t>нестандартными характеристиками </a:t>
            </a:r>
            <a:r>
              <a:rPr lang="ru-RU" sz="1600" b="1" dirty="0">
                <a:solidFill>
                  <a:srgbClr val="003F82"/>
                </a:solidFill>
              </a:rPr>
              <a:t>(соотношением риска </a:t>
            </a:r>
            <a:r>
              <a:rPr lang="ru-RU" sz="1600" b="1" dirty="0" smtClean="0">
                <a:solidFill>
                  <a:srgbClr val="003F82"/>
                </a:solidFill>
              </a:rPr>
              <a:t>и доходности</a:t>
            </a:r>
            <a:r>
              <a:rPr lang="ru-RU" sz="1600" b="1" dirty="0">
                <a:solidFill>
                  <a:srgbClr val="003F82"/>
                </a:solidFill>
              </a:rPr>
              <a:t>, структурой потоков), достигаемыми за счет комбинирования </a:t>
            </a:r>
            <a:r>
              <a:rPr lang="ru-RU" sz="1600" b="1" dirty="0" smtClean="0">
                <a:solidFill>
                  <a:srgbClr val="003F82"/>
                </a:solidFill>
              </a:rPr>
              <a:t>в структуре </a:t>
            </a:r>
            <a:r>
              <a:rPr lang="ru-RU" sz="1600" b="1" dirty="0">
                <a:solidFill>
                  <a:srgbClr val="003F82"/>
                </a:solidFill>
              </a:rPr>
              <a:t>продукта постоянных и переменных потоков активов (денежных </a:t>
            </a:r>
            <a:r>
              <a:rPr lang="ru-RU" sz="1600" b="1" dirty="0" smtClean="0">
                <a:solidFill>
                  <a:srgbClr val="003F82"/>
                </a:solidFill>
              </a:rPr>
              <a:t>и </a:t>
            </a:r>
            <a:r>
              <a:rPr lang="ru-RU" sz="1600" b="1" dirty="0" err="1" smtClean="0">
                <a:solidFill>
                  <a:srgbClr val="003F82"/>
                </a:solidFill>
              </a:rPr>
              <a:t>неденежных</a:t>
            </a:r>
            <a:r>
              <a:rPr lang="ru-RU" sz="1600" b="1" dirty="0" smtClean="0">
                <a:solidFill>
                  <a:srgbClr val="003F82"/>
                </a:solidFill>
              </a:rPr>
              <a:t>).» (Глухов М.Ю, 2007)</a:t>
            </a:r>
            <a:r>
              <a:rPr lang="ru-RU" sz="2000" dirty="0" smtClean="0">
                <a:solidFill>
                  <a:srgbClr val="003F82"/>
                </a:solidFill>
              </a:rPr>
              <a:t/>
            </a:r>
            <a:br>
              <a:rPr lang="ru-RU" sz="2000" dirty="0" smtClean="0">
                <a:solidFill>
                  <a:srgbClr val="003F82"/>
                </a:solidFill>
              </a:rPr>
            </a:br>
            <a:endParaRPr lang="ru-RU" sz="2000" dirty="0" smtClean="0">
              <a:solidFill>
                <a:srgbClr val="003F82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600" b="1" dirty="0" smtClean="0">
                <a:solidFill>
                  <a:srgbClr val="003F82"/>
                </a:solidFill>
              </a:rPr>
              <a:t>«Розничный структурированный продукт – это комплексный финансовый инструмент с заранее установленными параметрами риска, условиями выплат и возврата первоначально инвестированного капитала. Выплаты по нему зависят от изменения стоимости базового актива, к которому он </a:t>
            </a:r>
            <a:r>
              <a:rPr lang="ru-RU" sz="1600" b="1" dirty="0" err="1" smtClean="0">
                <a:solidFill>
                  <a:srgbClr val="003F82"/>
                </a:solidFill>
              </a:rPr>
              <a:t>привяан</a:t>
            </a:r>
            <a:r>
              <a:rPr lang="ru-RU" sz="1600" b="1" dirty="0" smtClean="0">
                <a:solidFill>
                  <a:srgbClr val="003F82"/>
                </a:solidFill>
              </a:rPr>
              <a:t>, а их характер и периодичность определены компонентами структурированного продукта – преимущественно долговыми инструментами (депозитом, облигацией) и производными финансовыми инструментами…» (Омельченко В.В., 2010)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prstClr val="white"/>
                </a:solidFill>
              </a:rPr>
              <a:t>201</a:t>
            </a:r>
            <a:r>
              <a:rPr lang="ru-RU" sz="800">
                <a:solidFill>
                  <a:prstClr val="white"/>
                </a:solidFill>
              </a:rPr>
              <a:t>4</a:t>
            </a:r>
            <a:endParaRPr kumimoji="1" lang="ru-RU" sz="80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427151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600" smtClean="0">
                <a:solidFill>
                  <a:prstClr val="white"/>
                </a:solidFill>
                <a:latin typeface="Myriad Pro"/>
              </a:rPr>
              <a:t>Российский рынок структурных продуктов</a:t>
            </a:r>
            <a:endParaRPr lang="en-US" sz="160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524020"/>
            <a:ext cx="8633651" cy="48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q"/>
            </a:pPr>
            <a:r>
              <a:rPr lang="ru-RU" sz="1600" b="1" smtClean="0">
                <a:solidFill>
                  <a:srgbClr val="003F82"/>
                </a:solidFill>
              </a:rPr>
              <a:t>Инвестиционные и страховые структурные продукты с низким порогом входа (от 15-50 тыс. руб.), ориентированные на массового розничного инвестора. Основные игроки – коммерческие банки Номос-Банк, Бинбанк, Банк Русский Стандарт, Банк Уралсиб, Промсвязьбанк и др.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ru-RU" sz="1600" b="1">
              <a:solidFill>
                <a:srgbClr val="003F82"/>
              </a:solidFill>
              <a:latin typeface="Myriad Pro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q"/>
            </a:pPr>
            <a:r>
              <a:rPr lang="ru-RU" sz="1600" b="1" smtClean="0">
                <a:solidFill>
                  <a:srgbClr val="003F82"/>
                </a:solidFill>
                <a:latin typeface="Myriad Pro"/>
              </a:rPr>
              <a:t>Розничные структурные продукты, ориентированные на клиентов, имеющих представление и опыт работы на фондовом рынке. Выпускаются брокерскими и инвестиционными фирмами, минимальная сумма инвестирования от 300-500 тыс. руб. По своей сути ближе всех к западным структурным нотам.</a:t>
            </a:r>
          </a:p>
          <a:p>
            <a:endParaRPr lang="ru-RU" sz="1600" b="1" smtClean="0">
              <a:solidFill>
                <a:srgbClr val="003F82"/>
              </a:solidFill>
              <a:latin typeface="Myriad Pro"/>
            </a:endParaRPr>
          </a:p>
          <a:p>
            <a:pPr>
              <a:lnSpc>
                <a:spcPct val="120000"/>
              </a:lnSpc>
            </a:pPr>
            <a:r>
              <a:rPr lang="ru-RU" sz="1600" b="1" smtClean="0">
                <a:solidFill>
                  <a:srgbClr val="003F82"/>
                </a:solidFill>
                <a:latin typeface="Myriad Pro"/>
              </a:rPr>
              <a:t>Ведущие игроки в этом секторе: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600" b="1" smtClean="0">
                <a:solidFill>
                  <a:srgbClr val="003F82"/>
                </a:solidFill>
                <a:latin typeface="Myriad Pro"/>
              </a:rPr>
              <a:t>«БКС-Брокер» - размер порфтеля около 3 млрд. руб.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600" b="1" smtClean="0">
                <a:solidFill>
                  <a:srgbClr val="003F82"/>
                </a:solidFill>
                <a:latin typeface="Myriad Pro"/>
              </a:rPr>
              <a:t>Брокерский Дом «Открытие» - размер портфеля около 1,5 млрд. руб.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600" b="1">
                <a:solidFill>
                  <a:srgbClr val="003F82"/>
                </a:solidFill>
                <a:latin typeface="Myriad Pro"/>
              </a:rPr>
              <a:t>Финам, Alpari, ИК «Проспект», ИК «ЦЕРИХ Кэпитал Менеджмент» и др. компании с существенно меньшими объёмами.</a:t>
            </a:r>
          </a:p>
          <a:p>
            <a:pPr>
              <a:lnSpc>
                <a:spcPct val="120000"/>
              </a:lnSpc>
            </a:pPr>
            <a:endParaRPr lang="ru-RU" sz="1600" b="1" smtClean="0">
              <a:solidFill>
                <a:srgbClr val="003F82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0950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2250" y="412672"/>
            <a:ext cx="8633651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q"/>
            </a:pPr>
            <a:r>
              <a:rPr lang="ru-RU" sz="1600" b="1" dirty="0" smtClean="0">
                <a:solidFill>
                  <a:srgbClr val="003F82"/>
                </a:solidFill>
              </a:rPr>
              <a:t>Обслуживание состоятельных клиентов: подразделения </a:t>
            </a:r>
            <a:r>
              <a:rPr lang="en-US" sz="1600" b="1" dirty="0" smtClean="0">
                <a:solidFill>
                  <a:srgbClr val="003F82"/>
                </a:solidFill>
              </a:rPr>
              <a:t>Private Banking </a:t>
            </a:r>
            <a:r>
              <a:rPr lang="ru-RU" sz="1600" b="1" dirty="0">
                <a:solidFill>
                  <a:srgbClr val="003F82"/>
                </a:solidFill>
              </a:rPr>
              <a:t>и управляющие компании. </a:t>
            </a:r>
            <a:r>
              <a:rPr lang="ru-RU" sz="1600" b="1" dirty="0" smtClean="0">
                <a:solidFill>
                  <a:srgbClr val="003F82"/>
                </a:solidFill>
              </a:rPr>
              <a:t>Клиенту </a:t>
            </a:r>
            <a:r>
              <a:rPr lang="ru-RU" sz="1600" b="1" dirty="0">
                <a:solidFill>
                  <a:srgbClr val="003F82"/>
                </a:solidFill>
              </a:rPr>
              <a:t>предлагается индивидуальное решение, которое создается при помощи сторонних десков, либо продается эмитированная западным банком структурная нота. Такую схему используют </a:t>
            </a:r>
            <a:r>
              <a:rPr lang="ru-RU" sz="1600" b="1" dirty="0" err="1">
                <a:solidFill>
                  <a:srgbClr val="003F82"/>
                </a:solidFill>
              </a:rPr>
              <a:t>Атон</a:t>
            </a:r>
            <a:r>
              <a:rPr lang="ru-RU" sz="1600" b="1" dirty="0">
                <a:solidFill>
                  <a:srgbClr val="003F82"/>
                </a:solidFill>
              </a:rPr>
              <a:t>-менеджмент, Альфа-Капитал, </a:t>
            </a:r>
            <a:r>
              <a:rPr lang="ru-RU" sz="1600" b="1" dirty="0" err="1">
                <a:solidFill>
                  <a:srgbClr val="003F82"/>
                </a:solidFill>
              </a:rPr>
              <a:t>Номос</a:t>
            </a:r>
            <a:r>
              <a:rPr lang="ru-RU" sz="1600" b="1" dirty="0">
                <a:solidFill>
                  <a:srgbClr val="003F82"/>
                </a:solidFill>
              </a:rPr>
              <a:t> Банк, </a:t>
            </a:r>
            <a:r>
              <a:rPr lang="ru-RU" sz="1600" b="1" dirty="0" err="1">
                <a:solidFill>
                  <a:srgbClr val="003F82"/>
                </a:solidFill>
              </a:rPr>
              <a:t>ЮниКредит</a:t>
            </a:r>
            <a:r>
              <a:rPr lang="ru-RU" sz="1600" b="1" dirty="0">
                <a:solidFill>
                  <a:srgbClr val="003F82"/>
                </a:solidFill>
              </a:rPr>
              <a:t>, </a:t>
            </a:r>
            <a:r>
              <a:rPr lang="en-US" sz="1600" b="1" dirty="0" err="1">
                <a:solidFill>
                  <a:srgbClr val="003F82"/>
                </a:solidFill>
              </a:rPr>
              <a:t>Societe</a:t>
            </a:r>
            <a:r>
              <a:rPr lang="en-US" sz="1600" b="1" dirty="0">
                <a:solidFill>
                  <a:srgbClr val="003F82"/>
                </a:solidFill>
              </a:rPr>
              <a:t> </a:t>
            </a:r>
            <a:r>
              <a:rPr lang="en-US" sz="1600" b="1" dirty="0" err="1">
                <a:solidFill>
                  <a:srgbClr val="003F82"/>
                </a:solidFill>
              </a:rPr>
              <a:t>Generale</a:t>
            </a:r>
            <a:r>
              <a:rPr lang="en-US" sz="1600" b="1" dirty="0">
                <a:solidFill>
                  <a:srgbClr val="003F82"/>
                </a:solidFill>
              </a:rPr>
              <a:t>, BNP Paribas </a:t>
            </a:r>
            <a:r>
              <a:rPr lang="ru-RU" sz="1600" b="1" dirty="0">
                <a:solidFill>
                  <a:srgbClr val="003F82"/>
                </a:solidFill>
              </a:rPr>
              <a:t>и др</a:t>
            </a:r>
            <a:r>
              <a:rPr lang="ru-RU" sz="1600" b="1" dirty="0" smtClean="0">
                <a:solidFill>
                  <a:srgbClr val="003F82"/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q"/>
            </a:pPr>
            <a:endParaRPr lang="ru-RU" sz="1600" b="1" dirty="0" smtClean="0">
              <a:solidFill>
                <a:srgbClr val="003F82"/>
              </a:solidFill>
              <a:latin typeface="Myriad Pro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q"/>
            </a:pPr>
            <a:r>
              <a:rPr lang="ru-RU" sz="1600" b="1" dirty="0">
                <a:solidFill>
                  <a:srgbClr val="003F82"/>
                </a:solidFill>
              </a:rPr>
              <a:t>Структурными финансовыми решениями для корпоративных клиентов и институциональных инвесторов занимается </a:t>
            </a:r>
            <a:r>
              <a:rPr lang="ru-RU" sz="1600" b="1" dirty="0" err="1">
                <a:solidFill>
                  <a:srgbClr val="003F82"/>
                </a:solidFill>
              </a:rPr>
              <a:t>Sberbank</a:t>
            </a:r>
            <a:r>
              <a:rPr lang="ru-RU" sz="1600" b="1" dirty="0">
                <a:solidFill>
                  <a:srgbClr val="003F82"/>
                </a:solidFill>
              </a:rPr>
              <a:t> CIB, Ренессанс Капитал, ВТБ. Для управления ликвидностью предлагаются  структурные депозиты, для оптимизации структуры и стоимости долгового финансирования – структурные кредиты. Также востребованы у клиентов хеджирование валютных, процентных и ценовых (на сырьевые товары) </a:t>
            </a:r>
            <a:r>
              <a:rPr lang="ru-RU" sz="1600" b="1" dirty="0" smtClean="0">
                <a:solidFill>
                  <a:srgbClr val="003F82"/>
                </a:solidFill>
              </a:rPr>
              <a:t>рисков.</a:t>
            </a:r>
            <a:endParaRPr lang="ru-RU" sz="1600" b="1" dirty="0">
              <a:solidFill>
                <a:srgbClr val="003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prstClr val="white"/>
                </a:solidFill>
              </a:rPr>
              <a:t>201</a:t>
            </a:r>
            <a:r>
              <a:rPr lang="ru-RU" sz="800">
                <a:solidFill>
                  <a:prstClr val="white"/>
                </a:solidFill>
              </a:rPr>
              <a:t>4</a:t>
            </a:r>
            <a:endParaRPr kumimoji="1" lang="ru-RU" sz="80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27915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1600" dirty="0" smtClean="0">
                <a:solidFill>
                  <a:prstClr val="white"/>
                </a:solidFill>
                <a:latin typeface="Myriad Pro"/>
              </a:rPr>
              <a:t>Юридические формы структурных продуктов</a:t>
            </a:r>
            <a:endParaRPr lang="en-US" sz="16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3651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3F82"/>
                </a:solidFill>
              </a:rPr>
              <a:t>Наибольшее распространение на отечественном рынке получили 4 юридические формы:</a:t>
            </a:r>
          </a:p>
          <a:p>
            <a:endParaRPr lang="ru-RU" sz="1600" b="1" dirty="0">
              <a:solidFill>
                <a:srgbClr val="003F8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solidFill>
                  <a:srgbClr val="003F82"/>
                </a:solidFill>
              </a:rPr>
              <a:t>Индексируемый </a:t>
            </a:r>
            <a:r>
              <a:rPr lang="ru-RU" sz="2000" b="1" dirty="0" smtClean="0">
                <a:solidFill>
                  <a:srgbClr val="003F82"/>
                </a:solidFill>
              </a:rPr>
              <a:t>депозит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 smtClean="0">
                <a:solidFill>
                  <a:srgbClr val="003F82"/>
                </a:solidFill>
              </a:rPr>
              <a:t>Структурированная облигация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 smtClean="0">
                <a:solidFill>
                  <a:srgbClr val="003F82"/>
                </a:solidFill>
              </a:rPr>
              <a:t>Договор доверительного управления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 smtClean="0">
                <a:solidFill>
                  <a:srgbClr val="003F82"/>
                </a:solidFill>
              </a:rPr>
              <a:t>Внебиржевой срочный контракт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2249" y="4317833"/>
            <a:ext cx="863365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003F82"/>
                </a:solidFill>
              </a:rPr>
              <a:t>Комбинирование двух форм позволяет создать юридическую «обёртку» с уникальными свойствами. Например, через продажу клиентом внебиржевого опциона в рамках доверительного управления можно выпустить валютный </a:t>
            </a:r>
            <a:r>
              <a:rPr lang="en-US" b="1" dirty="0" smtClean="0">
                <a:solidFill>
                  <a:srgbClr val="003F82"/>
                </a:solidFill>
              </a:rPr>
              <a:t>Reverse Convertible.</a:t>
            </a:r>
            <a:endParaRPr lang="ru-RU" b="1" dirty="0">
              <a:solidFill>
                <a:srgbClr val="003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88515" y="252853"/>
            <a:ext cx="8179235" cy="538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003F82"/>
                </a:solidFill>
              </a:rPr>
              <a:t>Преимущества внебиржевого срочного контракта:</a:t>
            </a:r>
          </a:p>
          <a:p>
            <a:pPr>
              <a:lnSpc>
                <a:spcPct val="120000"/>
              </a:lnSpc>
            </a:pPr>
            <a:endParaRPr lang="ru-RU" b="1" dirty="0">
              <a:solidFill>
                <a:srgbClr val="003F82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b="1" dirty="0" smtClean="0">
                <a:solidFill>
                  <a:srgbClr val="003F82"/>
                </a:solidFill>
              </a:rPr>
              <a:t>позволяет создавать сложные структурные продукты, которые недоступны предыдущим формам;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ru-RU" b="1" dirty="0" smtClean="0">
              <a:solidFill>
                <a:srgbClr val="003F82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b="1" dirty="0" smtClean="0">
                <a:solidFill>
                  <a:srgbClr val="003F82"/>
                </a:solidFill>
              </a:rPr>
              <a:t>не требуется признание квалифицированного инвестора для приобретения структурных продуктов на иностранные базовые активы;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ru-RU" b="1" dirty="0" smtClean="0">
              <a:solidFill>
                <a:srgbClr val="003F82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b="1" dirty="0" smtClean="0">
                <a:solidFill>
                  <a:srgbClr val="003F82"/>
                </a:solidFill>
              </a:rPr>
              <a:t>возможность эффективно встраивать в продукт скрытые комиссии, которые клиент явно не увидит;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ru-RU" b="1" dirty="0" smtClean="0">
              <a:solidFill>
                <a:srgbClr val="003F82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b="1" dirty="0" smtClean="0">
                <a:solidFill>
                  <a:srgbClr val="003F82"/>
                </a:solidFill>
              </a:rPr>
              <a:t>способ увести активы при разделе имущества в судебном порядке, так как в структурном продукте считаются заблокированными под гарантийное обеспечение срочной сделки и не поддаются оценке стоимости</a:t>
            </a:r>
          </a:p>
        </p:txBody>
      </p:sp>
    </p:spTree>
    <p:extLst>
      <p:ext uri="{BB962C8B-B14F-4D97-AF65-F5344CB8AC3E}">
        <p14:creationId xmlns:p14="http://schemas.microsoft.com/office/powerpoint/2010/main" val="2611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prstClr val="white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prstClr val="white"/>
                </a:solidFill>
              </a:rPr>
              <a:t>201</a:t>
            </a:r>
            <a:r>
              <a:rPr lang="ru-RU" sz="800">
                <a:solidFill>
                  <a:prstClr val="white"/>
                </a:solidFill>
              </a:rPr>
              <a:t>4</a:t>
            </a:r>
            <a:endParaRPr kumimoji="1" lang="ru-RU" sz="80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solidFill>
                  <a:prstClr val="white"/>
                </a:solidFill>
                <a:latin typeface="Myriad Pro"/>
              </a:rPr>
              <a:t>Capital </a:t>
            </a:r>
            <a:r>
              <a:rPr lang="en-US" sz="1600" dirty="0" smtClean="0">
                <a:solidFill>
                  <a:prstClr val="white"/>
                </a:solidFill>
                <a:latin typeface="Myriad Pro"/>
              </a:rPr>
              <a:t>Protection</a:t>
            </a:r>
            <a:endParaRPr lang="en-US" sz="16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4773834"/>
            <a:ext cx="863365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>
                <a:solidFill>
                  <a:srgbClr val="003F82"/>
                </a:solidFill>
              </a:rPr>
              <a:t>Структурный продукт с защитой капитала потенциально позволяет получить доход выше банковского депозита без риска потери капитала</a:t>
            </a:r>
            <a:r>
              <a:rPr lang="ru-RU" sz="1600" b="1" dirty="0" smtClean="0">
                <a:solidFill>
                  <a:srgbClr val="003F82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 smtClean="0">
                <a:solidFill>
                  <a:srgbClr val="003F82"/>
                </a:solidFill>
              </a:rPr>
              <a:t>Подходит </a:t>
            </a:r>
            <a:r>
              <a:rPr lang="ru-RU" sz="1600" b="1" dirty="0">
                <a:solidFill>
                  <a:srgbClr val="003F82"/>
                </a:solidFill>
              </a:rPr>
              <a:t>для ориентированных на умеренный доход инвесторов, приоритет которых – сохранение капитала</a:t>
            </a:r>
            <a:r>
              <a:rPr lang="ru-RU" sz="1600" b="1" dirty="0" smtClean="0">
                <a:solidFill>
                  <a:srgbClr val="003F82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endParaRPr lang="ru-RU" sz="1600" b="1" dirty="0">
              <a:solidFill>
                <a:srgbClr val="003F82"/>
              </a:solidFill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1732805" y="1460198"/>
            <a:ext cx="5679215" cy="3048801"/>
            <a:chOff x="395536" y="116633"/>
            <a:chExt cx="4896544" cy="2592287"/>
          </a:xfrm>
        </p:grpSpPr>
        <p:sp>
          <p:nvSpPr>
            <p:cNvPr id="45" name="TextBox 44"/>
            <p:cNvSpPr txBox="1"/>
            <p:nvPr/>
          </p:nvSpPr>
          <p:spPr>
            <a:xfrm rot="16200000">
              <a:off x="607740" y="416425"/>
              <a:ext cx="891482" cy="29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i="1" dirty="0" smtClean="0"/>
                <a:t>Доход</a:t>
              </a:r>
              <a:endParaRPr lang="ru-RU" sz="1600" i="1" dirty="0"/>
            </a:p>
          </p:txBody>
        </p:sp>
        <p:sp>
          <p:nvSpPr>
            <p:cNvPr id="46" name="Прямоугольный треугольник 45"/>
            <p:cNvSpPr/>
            <p:nvPr/>
          </p:nvSpPr>
          <p:spPr>
            <a:xfrm flipH="1">
              <a:off x="1187624" y="980728"/>
              <a:ext cx="3240360" cy="1296144"/>
            </a:xfrm>
            <a:prstGeom prst="rtTriangl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" name="Прямая со стрелкой 46"/>
            <p:cNvCxnSpPr/>
            <p:nvPr/>
          </p:nvCxnSpPr>
          <p:spPr>
            <a:xfrm>
              <a:off x="1187624" y="2276872"/>
              <a:ext cx="39604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 flipV="1">
              <a:off x="1187624" y="260648"/>
              <a:ext cx="0" cy="24482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395536" y="2276872"/>
              <a:ext cx="792088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V="1">
              <a:off x="611560" y="260648"/>
              <a:ext cx="3816424" cy="2376264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1187624" y="836712"/>
              <a:ext cx="3600400" cy="144016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19714391">
              <a:off x="2223968" y="705136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Базовый актив</a:t>
              </a:r>
              <a:endParaRPr lang="ru-RU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43808" y="1700808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Доход клиента</a:t>
              </a:r>
              <a:endParaRPr lang="ru-RU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24067" y="2276872"/>
              <a:ext cx="2168013" cy="28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i="1" dirty="0" smtClean="0"/>
                <a:t>Цена базового актива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3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smtClean="0">
                <a:solidFill>
                  <a:schemeClr val="bg1"/>
                </a:solidFill>
              </a:rPr>
              <a:t>201</a:t>
            </a:r>
            <a:r>
              <a:rPr lang="ru-RU" sz="800">
                <a:solidFill>
                  <a:schemeClr val="bg1"/>
                </a:solidFill>
              </a:rPr>
              <a:t>4</a:t>
            </a:r>
            <a:endParaRPr kumimoji="1" lang="ru-RU" sz="80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501387" y="3952656"/>
            <a:ext cx="8179235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>
                <a:solidFill>
                  <a:srgbClr val="003F82"/>
                </a:solidFill>
              </a:rPr>
              <a:t>Структурный продукт позволяет получить доход на уровне прямого инвестирования в фондовый рынок, при этом жестко зафиксировав уровень риска.</a:t>
            </a:r>
          </a:p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>
                <a:solidFill>
                  <a:srgbClr val="003F82"/>
                </a:solidFill>
              </a:rPr>
              <a:t>Подходит для инвесторов, которые готовы допустить разумный риск в целях получения более высокого дохода.</a:t>
            </a:r>
          </a:p>
          <a:p>
            <a:pPr marL="285750" indent="-285750">
              <a:lnSpc>
                <a:spcPct val="120000"/>
              </a:lnSpc>
              <a:buFont typeface="Courier New" pitchFamily="49" charset="0"/>
              <a:buChar char="o"/>
            </a:pPr>
            <a:r>
              <a:rPr lang="ru-RU" sz="1600" b="1" dirty="0">
                <a:solidFill>
                  <a:srgbClr val="003F82"/>
                </a:solidFill>
              </a:rPr>
              <a:t>По выбору инвестора продукт может быть ориентирован на снижение рынка, в этом случае доходность будет получена при снижении.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473347" y="370470"/>
            <a:ext cx="6235314" cy="3197569"/>
            <a:chOff x="539552" y="3428999"/>
            <a:chExt cx="5112568" cy="280831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11560" y="5805264"/>
              <a:ext cx="1224136" cy="288032"/>
            </a:xfrm>
            <a:prstGeom prst="rect">
              <a:avLst/>
            </a:prstGeom>
            <a:gradFill flip="none" rotWithShape="1">
              <a:lin ang="1620000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ый треугольник 6"/>
            <p:cNvSpPr/>
            <p:nvPr/>
          </p:nvSpPr>
          <p:spPr>
            <a:xfrm flipH="1">
              <a:off x="2339752" y="4293096"/>
              <a:ext cx="2736304" cy="1512168"/>
            </a:xfrm>
            <a:prstGeom prst="rtTriangl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H="1">
              <a:off x="539552" y="6093296"/>
              <a:ext cx="1296144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1115616" y="3789040"/>
              <a:ext cx="3960440" cy="2448272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9714391">
              <a:off x="2872040" y="4233528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Базовый актив</a:t>
              </a:r>
              <a:endParaRPr lang="ru-RU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1880" y="5229200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Доход клиента</a:t>
              </a:r>
              <a:endParaRPr lang="ru-RU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140877" y="3866266"/>
              <a:ext cx="1152128" cy="27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i="1" dirty="0" smtClean="0"/>
                <a:t>Доход</a:t>
              </a:r>
              <a:endParaRPr lang="ru-RU" sz="1600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35896" y="5805264"/>
              <a:ext cx="2016224" cy="26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i="1" dirty="0" smtClean="0"/>
                <a:t>Цена базового актива</a:t>
              </a:r>
              <a:endParaRPr lang="ru-RU" sz="16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560" y="5805264"/>
              <a:ext cx="870446" cy="40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Риск</a:t>
              </a:r>
              <a:endParaRPr lang="ru-RU" sz="1600" dirty="0"/>
            </a:p>
          </p:txBody>
        </p:sp>
        <p:sp>
          <p:nvSpPr>
            <p:cNvPr id="15" name="Прямоугольный треугольник 14"/>
            <p:cNvSpPr/>
            <p:nvPr/>
          </p:nvSpPr>
          <p:spPr>
            <a:xfrm flipV="1">
              <a:off x="1835696" y="5805263"/>
              <a:ext cx="478879" cy="262160"/>
            </a:xfrm>
            <a:prstGeom prst="rtTriangle">
              <a:avLst/>
            </a:prstGeom>
            <a:gradFill flip="none" rotWithShape="1">
              <a:lin ang="540000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 стрелкой 15"/>
            <p:cNvCxnSpPr/>
            <p:nvPr/>
          </p:nvCxnSpPr>
          <p:spPr>
            <a:xfrm>
              <a:off x="539552" y="5805264"/>
              <a:ext cx="49685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 flipV="1">
              <a:off x="1835696" y="3789040"/>
              <a:ext cx="0" cy="24482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35696" y="4149080"/>
              <a:ext cx="3528392" cy="1944216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4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ОТКРЫТИЕ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BCE4"/>
    </a:accent1>
    <a:accent2>
      <a:srgbClr val="3EC5E5"/>
    </a:accent2>
    <a:accent3>
      <a:srgbClr val="6FCEE7"/>
    </a:accent3>
    <a:accent4>
      <a:srgbClr val="9FDBED"/>
    </a:accent4>
    <a:accent5>
      <a:srgbClr val="CEECF5"/>
    </a:accent5>
    <a:accent6>
      <a:srgbClr val="E6EAEC"/>
    </a:accent6>
    <a:hlink>
      <a:srgbClr val="00BCE4"/>
    </a:hlink>
    <a:folHlink>
      <a:srgbClr val="00BCE4"/>
    </a:folHlink>
  </a:clrScheme>
  <a:fontScheme name="Официальная">
    <a:majorFont>
      <a:latin typeface="Georgia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Georgia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1735</Words>
  <Application>Microsoft Office PowerPoint</Application>
  <PresentationFormat>Экран (4:3)</PresentationFormat>
  <Paragraphs>273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Конструирование и оценка эффективности структурных продуктов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Artem</cp:lastModifiedBy>
  <cp:revision>149</cp:revision>
  <dcterms:created xsi:type="dcterms:W3CDTF">2010-09-30T06:45:29Z</dcterms:created>
  <dcterms:modified xsi:type="dcterms:W3CDTF">2014-06-10T05:35:10Z</dcterms:modified>
</cp:coreProperties>
</file>