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73" r:id="rId4"/>
    <p:sldId id="276" r:id="rId5"/>
    <p:sldId id="277" r:id="rId6"/>
    <p:sldId id="278" r:id="rId7"/>
    <p:sldId id="274" r:id="rId8"/>
    <p:sldId id="275" r:id="rId9"/>
    <p:sldId id="279" r:id="rId10"/>
    <p:sldId id="268" r:id="rId11"/>
    <p:sldId id="269" r:id="rId12"/>
    <p:sldId id="270" r:id="rId13"/>
    <p:sldId id="258" r:id="rId1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1386F"/>
    <a:srgbClr val="003F82"/>
    <a:srgbClr val="1C2A5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1386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5FD2A-9681-4AEB-BBCF-8C653128B0D3}" type="datetimeFigureOut">
              <a:rPr lang="ru-RU" smtClean="0"/>
              <a:pPr/>
              <a:t>21.12.2013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FCC15-F951-4555-80DA-135B9EABDE8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FCC15-F951-4555-80DA-135B9EABDE8A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B43D1-82CB-47B9-95F7-D33685BDFA51}" type="datetime1">
              <a:rPr lang="en-US"/>
              <a:pPr>
                <a:defRPr/>
              </a:pPr>
              <a:t>12/21/2013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57FFD-70CD-4C5C-8117-5884EA760D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801E5-81BD-44E5-8E20-462C2C5FEFE5}" type="datetime1">
              <a:rPr lang="en-US"/>
              <a:pPr>
                <a:defRPr/>
              </a:pPr>
              <a:t>12/21/2013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BE88E-3ED5-4852-8D89-B50379241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6D683-A615-41BD-A4D8-17705CB114A0}" type="datetime1">
              <a:rPr lang="en-US"/>
              <a:pPr>
                <a:defRPr/>
              </a:pPr>
              <a:t>12/21/2013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4C045-341C-4E2D-AF88-1D9C503885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7838C-AED8-4BA5-8652-AEE276FCC083}" type="datetime1">
              <a:rPr lang="en-US"/>
              <a:pPr>
                <a:defRPr/>
              </a:pPr>
              <a:t>12/21/2013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5F501-F5CC-4E12-934E-78BB5E4DA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F4A4C-A39D-40F9-985D-C7DCB93C0DB5}" type="datetime1">
              <a:rPr lang="en-US"/>
              <a:pPr>
                <a:defRPr/>
              </a:pPr>
              <a:t>12/21/2013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318A3-27E7-4D27-924C-4173717FF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A3BEA-EE38-406D-A93D-A1B7A0C50F31}" type="datetime1">
              <a:rPr lang="en-US"/>
              <a:pPr>
                <a:defRPr/>
              </a:pPr>
              <a:t>12/21/2013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99C-A097-4533-BEFF-B1452833F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AF676-6045-4445-B3A3-69CE264AAD80}" type="datetime1">
              <a:rPr lang="en-US"/>
              <a:pPr>
                <a:defRPr/>
              </a:pPr>
              <a:t>12/21/2013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8C458-4B9D-4501-AB19-9D129E281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E988B-86FF-4F79-A487-7C318366F71F}" type="datetime1">
              <a:rPr lang="en-US"/>
              <a:pPr>
                <a:defRPr/>
              </a:pPr>
              <a:t>12/21/2013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1CD07-29D6-4A4D-ADEA-1E0E2DFE2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96C13-5674-4527-A7EC-B9690D91A02D}" type="datetime1">
              <a:rPr lang="en-US"/>
              <a:pPr>
                <a:defRPr/>
              </a:pPr>
              <a:t>12/21/2013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6B3D-EFD3-47A2-82AF-07B5235D98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9FD65-7BC8-484C-874A-A3895B64CC55}" type="datetime1">
              <a:rPr lang="en-US"/>
              <a:pPr>
                <a:defRPr/>
              </a:pPr>
              <a:t>12/21/2013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45757-2996-489D-9DE7-5C2053F78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B2E26-330E-4C2F-B5E7-B7743EB347D8}" type="datetime1">
              <a:rPr lang="en-US"/>
              <a:pPr>
                <a:defRPr/>
              </a:pPr>
              <a:t>12/21/2013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0040B-1B69-4DF3-82DE-71CA80F2D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FBE2B9D-1697-4090-97E9-0A438BE077E8}" type="datetime1">
              <a:rPr lang="en-US"/>
              <a:pPr>
                <a:defRPr/>
              </a:pPr>
              <a:t>12/21/2013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B1F37826-9FC6-4A47-B435-94C6280B7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06625"/>
          </a:xfrm>
        </p:spPr>
        <p:txBody>
          <a:bodyPr/>
          <a:lstStyle/>
          <a:p>
            <a:pPr eaLnBrk="1" hangingPunct="1"/>
            <a:r>
              <a:rPr lang="ru-RU" sz="3600" dirty="0" smtClean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Торговля </a:t>
            </a:r>
            <a:r>
              <a:rPr lang="ru-RU" sz="3600" dirty="0" err="1" smtClean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волатильностью</a:t>
            </a:r>
            <a:endParaRPr lang="en-US" sz="3600" dirty="0" smtClean="0">
              <a:solidFill>
                <a:srgbClr val="21386F"/>
              </a:solidFill>
              <a:latin typeface="Myriad Pro Semibold"/>
              <a:ea typeface="ＭＳ Ｐゴシック"/>
              <a:cs typeface="ＭＳ Ｐゴシック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1371600" y="4468813"/>
            <a:ext cx="6400800" cy="908050"/>
          </a:xfrm>
        </p:spPr>
        <p:txBody>
          <a:bodyPr/>
          <a:lstStyle/>
          <a:p>
            <a:pPr eaLnBrk="1" hangingPunct="1"/>
            <a:r>
              <a:rPr lang="ru-RU" sz="2000" dirty="0" smtClean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Антонов А.В.</a:t>
            </a:r>
          </a:p>
          <a:p>
            <a:pPr eaLnBrk="1" hangingPunct="1"/>
            <a:r>
              <a:rPr kumimoji="1" lang="ru-RU" sz="1400" dirty="0" smtClean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Группа 61Ф</a:t>
            </a:r>
          </a:p>
        </p:txBody>
      </p:sp>
      <p:sp>
        <p:nvSpPr>
          <p:cNvPr id="13316" name="Subtitle 2"/>
          <p:cNvSpPr txBox="1">
            <a:spLocks/>
          </p:cNvSpPr>
          <p:nvPr/>
        </p:nvSpPr>
        <p:spPr bwMode="auto">
          <a:xfrm>
            <a:off x="1371600" y="6467475"/>
            <a:ext cx="64008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</a:t>
            </a:r>
            <a:r>
              <a:rPr lang="en-US" sz="800" dirty="0" smtClean="0">
                <a:solidFill>
                  <a:schemeClr val="bg1"/>
                </a:solidFill>
              </a:rPr>
              <a:t>3</a:t>
            </a:r>
            <a:endParaRPr lang="ru-RU" sz="800" dirty="0">
              <a:solidFill>
                <a:schemeClr val="bg1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sz="800" dirty="0">
                <a:solidFill>
                  <a:schemeClr val="bg1"/>
                </a:solidFill>
              </a:rPr>
              <a:t>www.hse.ru</a:t>
            </a:r>
            <a:r>
              <a:rPr lang="ru-RU" sz="800" dirty="0">
                <a:solidFill>
                  <a:schemeClr val="bg1"/>
                </a:solidFill>
              </a:rPr>
              <a:t> 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</a:t>
            </a:r>
            <a:r>
              <a:rPr lang="en-US" sz="800" dirty="0" smtClean="0">
                <a:solidFill>
                  <a:schemeClr val="bg1"/>
                </a:solidFill>
              </a:rPr>
              <a:t>3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222249"/>
            <a:ext cx="7382741" cy="744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dirty="0" smtClean="0">
                <a:solidFill>
                  <a:schemeClr val="bg1"/>
                </a:solidFill>
                <a:latin typeface="Myriad Pro"/>
              </a:rPr>
              <a:t>Манипулирование рынком</a:t>
            </a:r>
            <a:endParaRPr lang="en-US" sz="24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55585" y="1454727"/>
            <a:ext cx="8739333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ru-RU" b="1" dirty="0" smtClean="0">
                <a:solidFill>
                  <a:srgbClr val="003F82"/>
                </a:solidFill>
              </a:rPr>
              <a:t>Игрок длинной </a:t>
            </a:r>
            <a:r>
              <a:rPr lang="ru-RU" b="1" dirty="0" err="1" smtClean="0">
                <a:solidFill>
                  <a:srgbClr val="003F82"/>
                </a:solidFill>
              </a:rPr>
              <a:t>волатильностью</a:t>
            </a:r>
            <a:r>
              <a:rPr lang="ru-RU" b="1" dirty="0" smtClean="0">
                <a:solidFill>
                  <a:srgbClr val="003F82"/>
                </a:solidFill>
              </a:rPr>
              <a:t> заинтересован в том, чтобы опционы исполнялись в деньгах (</a:t>
            </a:r>
            <a:r>
              <a:rPr lang="en-US" b="1" dirty="0" smtClean="0">
                <a:solidFill>
                  <a:srgbClr val="003F82"/>
                </a:solidFill>
              </a:rPr>
              <a:t>ITM</a:t>
            </a:r>
            <a:r>
              <a:rPr lang="ru-RU" b="1" dirty="0" smtClean="0">
                <a:solidFill>
                  <a:srgbClr val="003F82"/>
                </a:solidFill>
              </a:rPr>
              <a:t>) или вне денег (</a:t>
            </a:r>
            <a:r>
              <a:rPr lang="en-US" b="1" dirty="0" smtClean="0">
                <a:solidFill>
                  <a:srgbClr val="003F82"/>
                </a:solidFill>
              </a:rPr>
              <a:t>OTM</a:t>
            </a:r>
            <a:r>
              <a:rPr lang="ru-RU" b="1" dirty="0" smtClean="0">
                <a:solidFill>
                  <a:srgbClr val="003F82"/>
                </a:solidFill>
              </a:rPr>
              <a:t>).</a:t>
            </a:r>
          </a:p>
          <a:p>
            <a:pPr marL="285750" indent="-285750">
              <a:buFontTx/>
              <a:buChar char="-"/>
            </a:pPr>
            <a:endParaRPr lang="ru-RU" b="1" dirty="0">
              <a:solidFill>
                <a:srgbClr val="003F82"/>
              </a:solidFill>
            </a:endParaRPr>
          </a:p>
          <a:p>
            <a:pPr marL="285750" indent="-285750">
              <a:buFontTx/>
              <a:buChar char="-"/>
            </a:pPr>
            <a:r>
              <a:rPr lang="ru-RU" b="1" dirty="0" smtClean="0">
                <a:solidFill>
                  <a:srgbClr val="003F82"/>
                </a:solidFill>
              </a:rPr>
              <a:t>Чтобы сдвинуть цену акции, вводится большое количество ордеров на покупку или продажу незадолго до наступления срока исполнения.</a:t>
            </a:r>
          </a:p>
          <a:p>
            <a:pPr marL="285750" indent="-285750">
              <a:buFontTx/>
              <a:buChar char="-"/>
            </a:pPr>
            <a:endParaRPr lang="ru-RU" b="1" dirty="0">
              <a:solidFill>
                <a:srgbClr val="003F82"/>
              </a:solidFill>
            </a:endParaRPr>
          </a:p>
          <a:p>
            <a:pPr marL="285750" indent="-285750">
              <a:buFontTx/>
              <a:buChar char="-"/>
            </a:pPr>
            <a:r>
              <a:rPr lang="ru-RU" b="1" dirty="0" smtClean="0">
                <a:solidFill>
                  <a:srgbClr val="003F82"/>
                </a:solidFill>
              </a:rPr>
              <a:t>Торговая стратегия покупки </a:t>
            </a:r>
            <a:r>
              <a:rPr lang="ru-RU" b="1" dirty="0" err="1" smtClean="0">
                <a:solidFill>
                  <a:srgbClr val="003F82"/>
                </a:solidFill>
              </a:rPr>
              <a:t>волатильности</a:t>
            </a:r>
            <a:r>
              <a:rPr lang="ru-RU" b="1" dirty="0" smtClean="0">
                <a:solidFill>
                  <a:srgbClr val="003F82"/>
                </a:solidFill>
              </a:rPr>
              <a:t> предполагает покупку базового актива на падающем рынке и продажу на растущем. Но для манипулирования рынком </a:t>
            </a:r>
            <a:r>
              <a:rPr lang="ru-RU" b="1" dirty="0" err="1" smtClean="0">
                <a:solidFill>
                  <a:srgbClr val="003F82"/>
                </a:solidFill>
              </a:rPr>
              <a:t>трейдеру</a:t>
            </a:r>
            <a:r>
              <a:rPr lang="ru-RU" b="1" dirty="0" smtClean="0">
                <a:solidFill>
                  <a:srgbClr val="003F82"/>
                </a:solidFill>
              </a:rPr>
              <a:t> нужна прямо противоположная стратегия: чтобы опустить цену, надо продавать, а чтобы поднять цену,  надо покупать.</a:t>
            </a:r>
          </a:p>
        </p:txBody>
      </p:sp>
    </p:spTree>
    <p:extLst>
      <p:ext uri="{BB962C8B-B14F-4D97-AF65-F5344CB8AC3E}">
        <p14:creationId xmlns:p14="http://schemas.microsoft.com/office/powerpoint/2010/main" xmlns="" val="324299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</a:t>
            </a:r>
            <a:r>
              <a:rPr lang="en-US" sz="800" dirty="0" smtClean="0">
                <a:solidFill>
                  <a:schemeClr val="bg1"/>
                </a:solidFill>
              </a:rPr>
              <a:t>3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222249"/>
            <a:ext cx="7382741" cy="744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dirty="0" smtClean="0">
                <a:solidFill>
                  <a:schemeClr val="bg1"/>
                </a:solidFill>
                <a:latin typeface="Myriad Pro"/>
              </a:rPr>
              <a:t>Манипулирование рынком</a:t>
            </a:r>
            <a:endParaRPr lang="en-US" sz="24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55585" y="1454727"/>
            <a:ext cx="8739333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ru-RU" b="1" dirty="0" smtClean="0">
                <a:solidFill>
                  <a:srgbClr val="003F82"/>
                </a:solidFill>
              </a:rPr>
              <a:t>Игрок короткой </a:t>
            </a:r>
            <a:r>
              <a:rPr lang="ru-RU" b="1" dirty="0" err="1" smtClean="0">
                <a:solidFill>
                  <a:srgbClr val="003F82"/>
                </a:solidFill>
              </a:rPr>
              <a:t>волатильностью</a:t>
            </a:r>
            <a:r>
              <a:rPr lang="ru-RU" b="1" dirty="0" smtClean="0">
                <a:solidFill>
                  <a:srgbClr val="003F82"/>
                </a:solidFill>
              </a:rPr>
              <a:t> заинтересован в том, чтобы опционы исполнялись на деньгах (</a:t>
            </a:r>
            <a:r>
              <a:rPr lang="en-US" b="1" dirty="0" smtClean="0">
                <a:solidFill>
                  <a:srgbClr val="003F82"/>
                </a:solidFill>
              </a:rPr>
              <a:t>ATM</a:t>
            </a:r>
            <a:r>
              <a:rPr lang="ru-RU" b="1" dirty="0" smtClean="0">
                <a:solidFill>
                  <a:srgbClr val="003F82"/>
                </a:solidFill>
              </a:rPr>
              <a:t>).</a:t>
            </a:r>
          </a:p>
          <a:p>
            <a:pPr marL="285750" indent="-285750">
              <a:buFontTx/>
              <a:buChar char="-"/>
            </a:pPr>
            <a:endParaRPr lang="ru-RU" b="1" dirty="0">
              <a:solidFill>
                <a:srgbClr val="003F82"/>
              </a:solidFill>
            </a:endParaRPr>
          </a:p>
          <a:p>
            <a:pPr marL="285750" indent="-285750">
              <a:buFontTx/>
              <a:buChar char="-"/>
            </a:pPr>
            <a:r>
              <a:rPr lang="ru-RU" b="1" dirty="0" smtClean="0">
                <a:solidFill>
                  <a:srgbClr val="003F82"/>
                </a:solidFill>
              </a:rPr>
              <a:t>Для манипулирования рынком непосредственно перед исполнением опционов ему приходится применять стратегию, противоположную стратегии продавца </a:t>
            </a:r>
            <a:r>
              <a:rPr lang="ru-RU" b="1" dirty="0" err="1" smtClean="0">
                <a:solidFill>
                  <a:srgbClr val="003F82"/>
                </a:solidFill>
              </a:rPr>
              <a:t>волатильности</a:t>
            </a:r>
            <a:r>
              <a:rPr lang="ru-RU" b="1" dirty="0" smtClean="0">
                <a:solidFill>
                  <a:srgbClr val="003F82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ru-RU" b="1" dirty="0" smtClean="0">
              <a:solidFill>
                <a:srgbClr val="003F82"/>
              </a:solidFill>
            </a:endParaRPr>
          </a:p>
          <a:p>
            <a:pPr marL="285750" indent="-285750">
              <a:buFontTx/>
              <a:buChar char="-"/>
            </a:pPr>
            <a:r>
              <a:rPr lang="ru-RU" b="1" dirty="0" smtClean="0">
                <a:solidFill>
                  <a:srgbClr val="003F82"/>
                </a:solidFill>
              </a:rPr>
              <a:t>В обоих случаях </a:t>
            </a:r>
            <a:r>
              <a:rPr lang="ru-RU" b="1" dirty="0" err="1" smtClean="0">
                <a:solidFill>
                  <a:srgbClr val="003F82"/>
                </a:solidFill>
              </a:rPr>
              <a:t>трейдеры</a:t>
            </a:r>
            <a:r>
              <a:rPr lang="ru-RU" b="1" dirty="0" smtClean="0">
                <a:solidFill>
                  <a:srgbClr val="003F82"/>
                </a:solidFill>
              </a:rPr>
              <a:t> нарушают правила, которые сохраняют их дельта-нейтральность, и тем самым подвергают себя направленному риску, что может привести к потере огромной суммы денег.</a:t>
            </a:r>
          </a:p>
        </p:txBody>
      </p:sp>
    </p:spTree>
    <p:extLst>
      <p:ext uri="{BB962C8B-B14F-4D97-AF65-F5344CB8AC3E}">
        <p14:creationId xmlns:p14="http://schemas.microsoft.com/office/powerpoint/2010/main" xmlns="" val="324299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</a:t>
            </a:r>
            <a:r>
              <a:rPr lang="en-US" sz="800" dirty="0" smtClean="0">
                <a:solidFill>
                  <a:schemeClr val="bg1"/>
                </a:solidFill>
              </a:rPr>
              <a:t>3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222249"/>
            <a:ext cx="7382741" cy="744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dirty="0" smtClean="0">
                <a:solidFill>
                  <a:schemeClr val="bg1"/>
                </a:solidFill>
                <a:latin typeface="Myriad Pro"/>
              </a:rPr>
              <a:t>Торговля </a:t>
            </a:r>
            <a:r>
              <a:rPr lang="ru-RU" sz="2400" dirty="0" err="1" smtClean="0">
                <a:solidFill>
                  <a:schemeClr val="bg1"/>
                </a:solidFill>
                <a:latin typeface="Myriad Pro"/>
              </a:rPr>
              <a:t>волатильностью</a:t>
            </a:r>
            <a:r>
              <a:rPr lang="ru-RU" sz="2400" dirty="0" smtClean="0">
                <a:solidFill>
                  <a:schemeClr val="bg1"/>
                </a:solidFill>
                <a:latin typeface="Myriad Pro"/>
              </a:rPr>
              <a:t> и манипулирование рынком</a:t>
            </a:r>
            <a:endParaRPr lang="en-US" sz="24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55588" y="1517073"/>
            <a:ext cx="873933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/>
            <a:r>
              <a:rPr lang="ru-RU" b="1" dirty="0" smtClean="0">
                <a:solidFill>
                  <a:srgbClr val="003F82"/>
                </a:solidFill>
              </a:rPr>
              <a:t>Самый известный случай – разорение старейшего коммерческого банка Англии </a:t>
            </a:r>
            <a:r>
              <a:rPr lang="en-US" b="1" dirty="0" smtClean="0">
                <a:solidFill>
                  <a:srgbClr val="003F82"/>
                </a:solidFill>
              </a:rPr>
              <a:t>Barings</a:t>
            </a:r>
            <a:r>
              <a:rPr lang="ru-RU" b="1" dirty="0" smtClean="0">
                <a:solidFill>
                  <a:srgbClr val="003F82"/>
                </a:solidFill>
              </a:rPr>
              <a:t> </a:t>
            </a:r>
            <a:r>
              <a:rPr lang="en-US" b="1" dirty="0" smtClean="0">
                <a:solidFill>
                  <a:srgbClr val="003F82"/>
                </a:solidFill>
              </a:rPr>
              <a:t>Bank</a:t>
            </a:r>
            <a:r>
              <a:rPr lang="ru-RU" b="1" dirty="0" smtClean="0">
                <a:solidFill>
                  <a:srgbClr val="003F82"/>
                </a:solidFill>
              </a:rPr>
              <a:t> в 1995 году.</a:t>
            </a:r>
          </a:p>
          <a:p>
            <a:pPr marL="285750" indent="-285750"/>
            <a:endParaRPr lang="ru-RU" b="1" dirty="0" smtClean="0">
              <a:solidFill>
                <a:srgbClr val="003F82"/>
              </a:solidFill>
            </a:endParaRPr>
          </a:p>
          <a:p>
            <a:pPr marL="285750" indent="-285750"/>
            <a:r>
              <a:rPr lang="ru-RU" b="1" dirty="0" err="1" smtClean="0">
                <a:solidFill>
                  <a:srgbClr val="003F82"/>
                </a:solidFill>
              </a:rPr>
              <a:t>Трейдер</a:t>
            </a:r>
            <a:r>
              <a:rPr lang="ru-RU" b="1" dirty="0" smtClean="0">
                <a:solidFill>
                  <a:srgbClr val="003F82"/>
                </a:solidFill>
              </a:rPr>
              <a:t> имел гигантскую короткую позицию по </a:t>
            </a:r>
            <a:r>
              <a:rPr lang="ru-RU" b="1" dirty="0" err="1" smtClean="0">
                <a:solidFill>
                  <a:srgbClr val="003F82"/>
                </a:solidFill>
              </a:rPr>
              <a:t>волатильности</a:t>
            </a:r>
            <a:r>
              <a:rPr lang="ru-RU" b="1" dirty="0" smtClean="0">
                <a:solidFill>
                  <a:srgbClr val="003F82"/>
                </a:solidFill>
              </a:rPr>
              <a:t> на индексе Никкей-225. Предшествующий этому событию год был один из наиболее стабильных. (±5%)</a:t>
            </a:r>
          </a:p>
          <a:p>
            <a:pPr marL="285750" indent="-285750"/>
            <a:endParaRPr lang="ru-RU" b="1" dirty="0" smtClean="0">
              <a:solidFill>
                <a:srgbClr val="003F82"/>
              </a:solidFill>
            </a:endParaRPr>
          </a:p>
          <a:p>
            <a:pPr marL="285750" indent="-285750"/>
            <a:r>
              <a:rPr lang="ru-RU" b="1" dirty="0" smtClean="0">
                <a:solidFill>
                  <a:srgbClr val="003F82"/>
                </a:solidFill>
              </a:rPr>
              <a:t>25 февраля в Японии случилось землетрясение. Руководители фондов недоумевали, почему рынок фьючерсов незамедлительно не упал.</a:t>
            </a:r>
          </a:p>
          <a:p>
            <a:pPr marL="285750" indent="-285750"/>
            <a:endParaRPr lang="ru-RU" b="1" dirty="0" smtClean="0">
              <a:solidFill>
                <a:srgbClr val="003F82"/>
              </a:solidFill>
            </a:endParaRPr>
          </a:p>
          <a:p>
            <a:pPr marL="285750" indent="-285750"/>
            <a:r>
              <a:rPr lang="ru-RU" b="1" dirty="0" err="1" smtClean="0">
                <a:solidFill>
                  <a:srgbClr val="003F82"/>
                </a:solidFill>
              </a:rPr>
              <a:t>Трейдер</a:t>
            </a:r>
            <a:r>
              <a:rPr lang="ru-RU" b="1" dirty="0" smtClean="0">
                <a:solidFill>
                  <a:srgbClr val="003F82"/>
                </a:solidFill>
              </a:rPr>
              <a:t> осознавал, что требуемое </a:t>
            </a:r>
            <a:r>
              <a:rPr lang="ru-RU" b="1" dirty="0" err="1" smtClean="0">
                <a:solidFill>
                  <a:srgbClr val="003F82"/>
                </a:solidFill>
              </a:rPr>
              <a:t>рехеджирование</a:t>
            </a:r>
            <a:r>
              <a:rPr lang="ru-RU" b="1" dirty="0" smtClean="0">
                <a:solidFill>
                  <a:srgbClr val="003F82"/>
                </a:solidFill>
              </a:rPr>
              <a:t> (продажа) может быть столь огромным, что подтолкнёт рынок</a:t>
            </a:r>
            <a:r>
              <a:rPr lang="en-US" b="1" dirty="0" smtClean="0">
                <a:solidFill>
                  <a:srgbClr val="003F82"/>
                </a:solidFill>
              </a:rPr>
              <a:t> </a:t>
            </a:r>
            <a:r>
              <a:rPr lang="ru-RU" b="1" dirty="0" smtClean="0">
                <a:solidFill>
                  <a:srgbClr val="003F82"/>
                </a:solidFill>
              </a:rPr>
              <a:t>к ещё большему краху. Тогда он решил попробовать манипулировать вторым в мире по величине  рынком ценных бумаг: он стал покупать.</a:t>
            </a:r>
          </a:p>
          <a:p>
            <a:pPr marL="285750" indent="-285750"/>
            <a:endParaRPr lang="ru-RU" b="1" dirty="0" smtClean="0">
              <a:solidFill>
                <a:srgbClr val="003F82"/>
              </a:solidFill>
            </a:endParaRPr>
          </a:p>
          <a:p>
            <a:pPr marL="285750" indent="-285750"/>
            <a:r>
              <a:rPr lang="ru-RU" b="1" dirty="0" smtClean="0">
                <a:solidFill>
                  <a:srgbClr val="003F82"/>
                </a:solidFill>
              </a:rPr>
              <a:t>В итоге у него не осталось денег. Убыток составил 860 </a:t>
            </a:r>
            <a:r>
              <a:rPr lang="ru-RU" b="1" dirty="0" err="1" smtClean="0">
                <a:solidFill>
                  <a:srgbClr val="003F82"/>
                </a:solidFill>
              </a:rPr>
              <a:t>млн</a:t>
            </a:r>
            <a:r>
              <a:rPr lang="ru-RU" b="1" dirty="0" smtClean="0">
                <a:solidFill>
                  <a:srgbClr val="003F82"/>
                </a:solidFill>
              </a:rPr>
              <a:t> фунт. </a:t>
            </a:r>
            <a:r>
              <a:rPr lang="ru-RU" b="1" dirty="0" err="1" smtClean="0">
                <a:solidFill>
                  <a:srgbClr val="003F82"/>
                </a:solidFill>
              </a:rPr>
              <a:t>стерл</a:t>
            </a:r>
            <a:r>
              <a:rPr lang="ru-RU" b="1" dirty="0" smtClean="0">
                <a:solidFill>
                  <a:srgbClr val="003F82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324299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1371600" y="4468813"/>
            <a:ext cx="6400800" cy="908050"/>
          </a:xfrm>
        </p:spPr>
        <p:txBody>
          <a:bodyPr/>
          <a:lstStyle/>
          <a:p>
            <a:r>
              <a:rPr lang="ru-RU" sz="1200" dirty="0" smtClean="0">
                <a:solidFill>
                  <a:srgbClr val="003F82"/>
                </a:solidFill>
                <a:latin typeface="Myriad Pro"/>
                <a:ea typeface="ＭＳ Ｐゴシック"/>
                <a:cs typeface="ＭＳ Ｐゴシック"/>
              </a:rPr>
              <a:t>101000, Россия, Москва, Мясницкая ул., д. 20</a:t>
            </a:r>
          </a:p>
          <a:p>
            <a:r>
              <a:rPr lang="ru-RU" sz="1200" dirty="0" smtClean="0">
                <a:solidFill>
                  <a:srgbClr val="003F82"/>
                </a:solidFill>
                <a:latin typeface="Myriad Pro"/>
                <a:ea typeface="ＭＳ Ｐゴシック"/>
                <a:cs typeface="ＭＳ Ｐゴシック"/>
              </a:rPr>
              <a:t>Тел.: (495) 621-7983, факс: (495) 628-7931</a:t>
            </a:r>
            <a:endParaRPr lang="en-US" sz="1200" dirty="0" smtClean="0">
              <a:solidFill>
                <a:srgbClr val="003F82"/>
              </a:solidFill>
              <a:latin typeface="Myriad Pro"/>
              <a:ea typeface="ＭＳ Ｐゴシック"/>
              <a:cs typeface="ＭＳ Ｐゴシック"/>
            </a:endParaRPr>
          </a:p>
          <a:p>
            <a:r>
              <a:rPr lang="en-US" sz="1200" dirty="0" smtClean="0">
                <a:solidFill>
                  <a:srgbClr val="003F82"/>
                </a:solidFill>
                <a:latin typeface="Myriad Pro"/>
                <a:ea typeface="ＭＳ Ｐゴシック"/>
                <a:cs typeface="ＭＳ Ｐゴシック"/>
              </a:rPr>
              <a:t>www.hse.ru</a:t>
            </a:r>
            <a:endParaRPr lang="ru-RU" sz="1200" dirty="0" smtClean="0">
              <a:solidFill>
                <a:srgbClr val="003F82"/>
              </a:solidFill>
              <a:latin typeface="Myriad Pro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</a:t>
            </a:r>
            <a:r>
              <a:rPr lang="en-US" sz="800" dirty="0" smtClean="0">
                <a:solidFill>
                  <a:schemeClr val="bg1"/>
                </a:solidFill>
              </a:rPr>
              <a:t>3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577215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dirty="0" smtClean="0">
                <a:solidFill>
                  <a:schemeClr val="bg1"/>
                </a:solidFill>
                <a:latin typeface="Myriad Pro"/>
              </a:rPr>
              <a:t>Торговля </a:t>
            </a:r>
            <a:r>
              <a:rPr lang="ru-RU" sz="2400" dirty="0" err="1" smtClean="0">
                <a:solidFill>
                  <a:schemeClr val="bg1"/>
                </a:solidFill>
                <a:latin typeface="Myriad Pro"/>
              </a:rPr>
              <a:t>волатильностью</a:t>
            </a:r>
            <a:endParaRPr lang="en-US" sz="24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418261" y="2584514"/>
            <a:ext cx="3896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FFFFFF"/>
                </a:solidFill>
                <a:latin typeface="Myriad Pro"/>
              </a:rPr>
              <a:t>Выявление компонентов риска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07263" y="1445741"/>
            <a:ext cx="8739333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ru-RU" sz="1600" b="1" dirty="0" smtClean="0">
                <a:solidFill>
                  <a:srgbClr val="003F82"/>
                </a:solidFill>
              </a:rPr>
              <a:t>«Чистая» торговля </a:t>
            </a:r>
            <a:r>
              <a:rPr lang="ru-RU" sz="1600" b="1" dirty="0" err="1" smtClean="0">
                <a:solidFill>
                  <a:srgbClr val="003F82"/>
                </a:solidFill>
              </a:rPr>
              <a:t>волатильностью</a:t>
            </a:r>
            <a:r>
              <a:rPr lang="en-US" sz="1600" b="1" dirty="0" smtClean="0">
                <a:solidFill>
                  <a:srgbClr val="003F82"/>
                </a:solidFill>
              </a:rPr>
              <a:t> </a:t>
            </a:r>
            <a:r>
              <a:rPr lang="ru-RU" sz="1600" b="1" dirty="0" smtClean="0">
                <a:solidFill>
                  <a:srgbClr val="003F82"/>
                </a:solidFill>
              </a:rPr>
              <a:t>основана на умении предсказать будущее значение </a:t>
            </a:r>
            <a:r>
              <a:rPr lang="ru-RU" sz="1600" b="1" dirty="0" err="1" smtClean="0">
                <a:solidFill>
                  <a:srgbClr val="003F82"/>
                </a:solidFill>
              </a:rPr>
              <a:t>подразумаеваемой</a:t>
            </a:r>
            <a:r>
              <a:rPr lang="ru-RU" sz="1600" b="1" dirty="0" smtClean="0">
                <a:solidFill>
                  <a:srgbClr val="003F82"/>
                </a:solidFill>
              </a:rPr>
              <a:t> </a:t>
            </a:r>
            <a:r>
              <a:rPr lang="ru-RU" sz="1600" b="1" dirty="0" err="1" smtClean="0">
                <a:solidFill>
                  <a:srgbClr val="003F82"/>
                </a:solidFill>
              </a:rPr>
              <a:t>волатильности</a:t>
            </a:r>
            <a:r>
              <a:rPr lang="ru-RU" sz="1600" b="1" dirty="0" smtClean="0">
                <a:solidFill>
                  <a:srgbClr val="003F82"/>
                </a:solidFill>
              </a:rPr>
              <a:t>. </a:t>
            </a:r>
          </a:p>
          <a:p>
            <a:pPr>
              <a:buFontTx/>
              <a:buChar char="-"/>
            </a:pPr>
            <a:endParaRPr lang="ru-RU" sz="1600" b="1" dirty="0" smtClean="0">
              <a:solidFill>
                <a:srgbClr val="003F82"/>
              </a:solidFill>
              <a:latin typeface="Myriad Pro"/>
            </a:endParaRPr>
          </a:p>
          <a:p>
            <a:pPr>
              <a:buFontTx/>
              <a:buChar char="-"/>
            </a:pPr>
            <a:r>
              <a:rPr lang="ru-RU" sz="1600" b="1" dirty="0" smtClean="0">
                <a:solidFill>
                  <a:srgbClr val="003F82"/>
                </a:solidFill>
                <a:latin typeface="Myriad Pro"/>
              </a:rPr>
              <a:t>Стратегия управления портфелем, состоящим из опционов, по принципу </a:t>
            </a:r>
            <a:r>
              <a:rPr lang="ru-RU" sz="1600" b="1" dirty="0" err="1" smtClean="0">
                <a:solidFill>
                  <a:srgbClr val="003F82"/>
                </a:solidFill>
                <a:latin typeface="Myriad Pro"/>
              </a:rPr>
              <a:t>дельта-нейтрального</a:t>
            </a:r>
            <a:r>
              <a:rPr lang="ru-RU" sz="1600" b="1" dirty="0" smtClean="0">
                <a:solidFill>
                  <a:srgbClr val="003F82"/>
                </a:solidFill>
                <a:latin typeface="Myriad Pro"/>
              </a:rPr>
              <a:t> хеджирования. Управление риском через базовый актив. </a:t>
            </a:r>
            <a:endParaRPr lang="ru-RU" sz="1200" dirty="0">
              <a:solidFill>
                <a:srgbClr val="003F82"/>
              </a:solidFill>
              <a:latin typeface="Myriad Pro"/>
            </a:endParaRPr>
          </a:p>
          <a:p>
            <a:endParaRPr lang="ru-RU" sz="1200" dirty="0">
              <a:solidFill>
                <a:srgbClr val="003F82"/>
              </a:solidFill>
              <a:latin typeface="Myriad Pro"/>
            </a:endParaRP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1010534" y="4372709"/>
            <a:ext cx="3062706" cy="499507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1010535" y="4437796"/>
            <a:ext cx="30627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FFFFFF"/>
                </a:solidFill>
              </a:rPr>
              <a:t>Цена базового актива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1010533" y="5002390"/>
            <a:ext cx="3062706" cy="499507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1010534" y="5067477"/>
            <a:ext cx="30627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 err="1" smtClean="0">
                <a:solidFill>
                  <a:srgbClr val="FFFFFF"/>
                </a:solidFill>
              </a:rPr>
              <a:t>Волатильность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1010532" y="5665826"/>
            <a:ext cx="3062706" cy="499507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1010533" y="5730913"/>
            <a:ext cx="30627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FFFFFF"/>
                </a:solidFill>
              </a:rPr>
              <a:t>Ставка денежного рынка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1010530" y="3028865"/>
            <a:ext cx="3062706" cy="499507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1010531" y="3093952"/>
            <a:ext cx="30627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FFFFFF"/>
                </a:solidFill>
              </a:rPr>
              <a:t>Время жизни опциона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1010524" y="3680772"/>
            <a:ext cx="3062706" cy="499507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1010525" y="3745859"/>
            <a:ext cx="30627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FFFFFF"/>
                </a:solidFill>
              </a:rPr>
              <a:t>Цена исполнения опциона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7" name="Rectangle 12"/>
          <p:cNvSpPr>
            <a:spLocks noChangeArrowheads="1"/>
          </p:cNvSpPr>
          <p:nvPr/>
        </p:nvSpPr>
        <p:spPr bwMode="auto">
          <a:xfrm>
            <a:off x="4640575" y="3296051"/>
            <a:ext cx="314221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003F82"/>
                </a:solidFill>
              </a:rPr>
              <a:t>Область управленческих решений инвестора</a:t>
            </a:r>
            <a:endParaRPr lang="ru-RU" sz="1200" dirty="0" smtClean="0">
              <a:solidFill>
                <a:srgbClr val="003F82"/>
              </a:solidFill>
              <a:latin typeface="Myriad Pro"/>
            </a:endParaRPr>
          </a:p>
          <a:p>
            <a:endParaRPr lang="ru-RU" sz="1200" dirty="0">
              <a:solidFill>
                <a:srgbClr val="003F82"/>
              </a:solidFill>
              <a:latin typeface="Myriad Pro"/>
            </a:endParaRPr>
          </a:p>
        </p:txBody>
      </p:sp>
      <p:sp>
        <p:nvSpPr>
          <p:cNvPr id="38" name="Правая фигурная скобка 37"/>
          <p:cNvSpPr/>
          <p:nvPr/>
        </p:nvSpPr>
        <p:spPr>
          <a:xfrm>
            <a:off x="4181081" y="2953846"/>
            <a:ext cx="267540" cy="12264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</a:t>
            </a:r>
            <a:r>
              <a:rPr lang="en-US" sz="800" dirty="0" smtClean="0">
                <a:solidFill>
                  <a:schemeClr val="bg1"/>
                </a:solidFill>
              </a:rPr>
              <a:t>3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577215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dirty="0" smtClean="0">
                <a:solidFill>
                  <a:schemeClr val="bg1"/>
                </a:solidFill>
                <a:latin typeface="Myriad Pro"/>
              </a:rPr>
              <a:t>Длинный </a:t>
            </a:r>
            <a:r>
              <a:rPr lang="ru-RU" sz="2400" dirty="0" err="1" smtClean="0">
                <a:solidFill>
                  <a:schemeClr val="bg1"/>
                </a:solidFill>
                <a:latin typeface="Myriad Pro"/>
              </a:rPr>
              <a:t>стрэддл</a:t>
            </a:r>
            <a:endParaRPr lang="en-US" sz="24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55588" y="1520867"/>
            <a:ext cx="87393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b="1" dirty="0" err="1" smtClean="0">
                <a:solidFill>
                  <a:srgbClr val="003F82"/>
                </a:solidFill>
              </a:rPr>
              <a:t>Стрэддл</a:t>
            </a:r>
            <a:r>
              <a:rPr lang="ru-RU" sz="1600" b="1" dirty="0" smtClean="0">
                <a:solidFill>
                  <a:srgbClr val="003F82"/>
                </a:solidFill>
              </a:rPr>
              <a:t> – опционы</a:t>
            </a:r>
            <a:r>
              <a:rPr lang="en-US" sz="1600" b="1" dirty="0" smtClean="0">
                <a:solidFill>
                  <a:srgbClr val="003F82"/>
                </a:solidFill>
              </a:rPr>
              <a:t> Call </a:t>
            </a:r>
            <a:r>
              <a:rPr lang="ru-RU" sz="1600" b="1" dirty="0" smtClean="0">
                <a:solidFill>
                  <a:srgbClr val="003F82"/>
                </a:solidFill>
              </a:rPr>
              <a:t>и </a:t>
            </a:r>
            <a:r>
              <a:rPr lang="en-US" sz="1600" b="1" dirty="0" smtClean="0">
                <a:solidFill>
                  <a:srgbClr val="003F82"/>
                </a:solidFill>
              </a:rPr>
              <a:t>Put </a:t>
            </a:r>
            <a:r>
              <a:rPr lang="ru-RU" sz="1600" b="1" dirty="0" smtClean="0">
                <a:solidFill>
                  <a:srgbClr val="003F82"/>
                </a:solidFill>
              </a:rPr>
              <a:t>с одинаковыми ценой и временем исполнения</a:t>
            </a:r>
            <a:endParaRPr lang="ru-RU" sz="1200" dirty="0">
              <a:solidFill>
                <a:srgbClr val="003F82"/>
              </a:solidFill>
              <a:latin typeface="Myriad Pro"/>
            </a:endParaRPr>
          </a:p>
          <a:p>
            <a:endParaRPr lang="ru-RU" sz="1200" dirty="0">
              <a:solidFill>
                <a:srgbClr val="003F82"/>
              </a:solidFill>
              <a:latin typeface="Myriad Pro"/>
            </a:endParaRPr>
          </a:p>
        </p:txBody>
      </p:sp>
      <p:pic>
        <p:nvPicPr>
          <p:cNvPr id="7170" name="Picture 2" descr="http://www.option.ru/i/strategy/long-call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5582" y="2511675"/>
            <a:ext cx="4286250" cy="3000375"/>
          </a:xfrm>
          <a:prstGeom prst="rect">
            <a:avLst/>
          </a:prstGeom>
          <a:noFill/>
        </p:spPr>
      </p:pic>
      <p:pic>
        <p:nvPicPr>
          <p:cNvPr id="7172" name="Picture 4" descr="http://www.option.ru/i/strategy/long-put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23950" y="2511675"/>
            <a:ext cx="4286250" cy="3000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</a:t>
            </a:r>
            <a:r>
              <a:rPr lang="en-US" sz="800" dirty="0" smtClean="0">
                <a:solidFill>
                  <a:schemeClr val="bg1"/>
                </a:solidFill>
              </a:rPr>
              <a:t>3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577215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dirty="0" smtClean="0">
                <a:solidFill>
                  <a:schemeClr val="bg1"/>
                </a:solidFill>
                <a:latin typeface="Myriad Pro"/>
              </a:rPr>
              <a:t>Длинный </a:t>
            </a:r>
            <a:r>
              <a:rPr lang="ru-RU" sz="2400" dirty="0" err="1" smtClean="0">
                <a:solidFill>
                  <a:schemeClr val="bg1"/>
                </a:solidFill>
                <a:latin typeface="Myriad Pro"/>
              </a:rPr>
              <a:t>стрэддл</a:t>
            </a:r>
            <a:endParaRPr lang="en-US" sz="2400" dirty="0">
              <a:solidFill>
                <a:schemeClr val="bg1"/>
              </a:solidFill>
              <a:latin typeface="Myriad Pro"/>
            </a:endParaRP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7086" y="1628343"/>
            <a:ext cx="72009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7086" y="2695143"/>
            <a:ext cx="470535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5449523" y="2695143"/>
            <a:ext cx="350275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003F82"/>
                </a:solidFill>
              </a:rPr>
              <a:t>Дельта портфеля на центральном </a:t>
            </a:r>
            <a:r>
              <a:rPr lang="ru-RU" sz="1600" b="1" dirty="0" err="1" smtClean="0">
                <a:solidFill>
                  <a:srgbClr val="003F82"/>
                </a:solidFill>
              </a:rPr>
              <a:t>страйке</a:t>
            </a:r>
            <a:r>
              <a:rPr lang="ru-RU" sz="1600" b="1" dirty="0" smtClean="0">
                <a:solidFill>
                  <a:srgbClr val="003F82"/>
                </a:solidFill>
              </a:rPr>
              <a:t> = 0,</a:t>
            </a:r>
          </a:p>
          <a:p>
            <a:r>
              <a:rPr lang="ru-RU" sz="1600" b="1" dirty="0" smtClean="0">
                <a:solidFill>
                  <a:srgbClr val="003F82"/>
                </a:solidFill>
              </a:rPr>
              <a:t>Гамма </a:t>
            </a:r>
            <a:r>
              <a:rPr lang="en-US" sz="1600" b="1" dirty="0" smtClean="0">
                <a:solidFill>
                  <a:srgbClr val="003F82"/>
                </a:solidFill>
              </a:rPr>
              <a:t>&gt; 0</a:t>
            </a:r>
            <a:endParaRPr lang="ru-RU" sz="1200" dirty="0">
              <a:solidFill>
                <a:srgbClr val="003F82"/>
              </a:solidFill>
              <a:latin typeface="Myriad Pro"/>
            </a:endParaRPr>
          </a:p>
          <a:p>
            <a:endParaRPr lang="ru-RU" sz="1200" dirty="0">
              <a:solidFill>
                <a:srgbClr val="003F82"/>
              </a:solidFill>
              <a:latin typeface="Myriad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</a:t>
            </a:r>
            <a:r>
              <a:rPr lang="en-US" sz="800" dirty="0" smtClean="0">
                <a:solidFill>
                  <a:schemeClr val="bg1"/>
                </a:solidFill>
              </a:rPr>
              <a:t>3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577215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dirty="0" smtClean="0">
                <a:solidFill>
                  <a:schemeClr val="bg1"/>
                </a:solidFill>
                <a:latin typeface="Myriad Pro"/>
              </a:rPr>
              <a:t>Длинный </a:t>
            </a:r>
            <a:r>
              <a:rPr lang="ru-RU" sz="2400" dirty="0" err="1" smtClean="0">
                <a:solidFill>
                  <a:schemeClr val="bg1"/>
                </a:solidFill>
                <a:latin typeface="Myriad Pro"/>
              </a:rPr>
              <a:t>стрэддл</a:t>
            </a:r>
            <a:endParaRPr lang="en-US" sz="2400" dirty="0">
              <a:solidFill>
                <a:schemeClr val="bg1"/>
              </a:solidFill>
              <a:latin typeface="Myriad Pro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" y="2657475"/>
            <a:ext cx="469582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" y="1695450"/>
            <a:ext cx="72675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5224463" y="2695143"/>
            <a:ext cx="3727813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003F82"/>
                </a:solidFill>
              </a:rPr>
              <a:t>Рынок вырастает с 1200 до 1500</a:t>
            </a:r>
          </a:p>
          <a:p>
            <a:r>
              <a:rPr lang="ru-RU" sz="1600" b="1" dirty="0" smtClean="0">
                <a:solidFill>
                  <a:srgbClr val="003F82"/>
                </a:solidFill>
              </a:rPr>
              <a:t>Чем сильнее вырастает рынок, тем сильнее изменяется Дельта из-за Гамма </a:t>
            </a:r>
            <a:r>
              <a:rPr lang="en-US" sz="1600" b="1" dirty="0" smtClean="0">
                <a:solidFill>
                  <a:srgbClr val="003F82"/>
                </a:solidFill>
              </a:rPr>
              <a:t>&gt; 0</a:t>
            </a:r>
            <a:endParaRPr lang="ru-RU" sz="1600" b="1" dirty="0" smtClean="0">
              <a:solidFill>
                <a:srgbClr val="003F82"/>
              </a:solidFill>
            </a:endParaRPr>
          </a:p>
          <a:p>
            <a:endParaRPr lang="ru-RU" sz="1600" b="1" dirty="0" smtClean="0">
              <a:solidFill>
                <a:srgbClr val="003F82"/>
              </a:solidFill>
              <a:latin typeface="Myriad Pro"/>
            </a:endParaRPr>
          </a:p>
          <a:p>
            <a:r>
              <a:rPr lang="ru-RU" sz="1600" b="1" dirty="0" smtClean="0">
                <a:solidFill>
                  <a:srgbClr val="003F82"/>
                </a:solidFill>
                <a:latin typeface="Myriad Pro"/>
              </a:rPr>
              <a:t>Чем больше Дельта, тем больше прибыль.</a:t>
            </a:r>
          </a:p>
          <a:p>
            <a:endParaRPr lang="ru-RU" sz="1600" b="1" dirty="0" smtClean="0">
              <a:solidFill>
                <a:srgbClr val="003F82"/>
              </a:solidFill>
              <a:latin typeface="Myriad Pro"/>
            </a:endParaRPr>
          </a:p>
          <a:p>
            <a:r>
              <a:rPr lang="ru-RU" sz="1600" b="1" dirty="0" smtClean="0">
                <a:solidFill>
                  <a:srgbClr val="003F82"/>
                </a:solidFill>
                <a:latin typeface="Myriad Pro"/>
              </a:rPr>
              <a:t>Выгодны сильные движения рынка</a:t>
            </a:r>
            <a:endParaRPr lang="ru-RU" sz="1200" dirty="0">
              <a:solidFill>
                <a:srgbClr val="003F82"/>
              </a:solidFill>
              <a:latin typeface="Myriad Pro"/>
            </a:endParaRPr>
          </a:p>
          <a:p>
            <a:endParaRPr lang="ru-RU" sz="1200" dirty="0">
              <a:solidFill>
                <a:srgbClr val="003F82"/>
              </a:solidFill>
              <a:latin typeface="Myriad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</a:t>
            </a:r>
            <a:r>
              <a:rPr lang="en-US" sz="800" dirty="0" smtClean="0">
                <a:solidFill>
                  <a:schemeClr val="bg1"/>
                </a:solidFill>
              </a:rPr>
              <a:t>3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577215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dirty="0" err="1" smtClean="0">
                <a:solidFill>
                  <a:schemeClr val="bg1"/>
                </a:solidFill>
                <a:latin typeface="Myriad Pro"/>
              </a:rPr>
              <a:t>Рехеджирование</a:t>
            </a:r>
            <a:endParaRPr lang="en-US" sz="2400" dirty="0">
              <a:solidFill>
                <a:schemeClr val="bg1"/>
              </a:solidFill>
              <a:latin typeface="Myriad Pro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5" y="1477442"/>
            <a:ext cx="72199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625" y="2805113"/>
            <a:ext cx="469582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5224463" y="2990489"/>
            <a:ext cx="3727813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003F82"/>
                </a:solidFill>
              </a:rPr>
              <a:t>Продажа базового актива на росте, покупка – на падении для поддержания </a:t>
            </a:r>
            <a:r>
              <a:rPr lang="ru-RU" sz="1600" b="1" dirty="0" err="1" smtClean="0">
                <a:solidFill>
                  <a:srgbClr val="003F82"/>
                </a:solidFill>
              </a:rPr>
              <a:t>дельта-нейтральности</a:t>
            </a:r>
            <a:r>
              <a:rPr lang="ru-RU" sz="1600" b="1" dirty="0" smtClean="0">
                <a:solidFill>
                  <a:srgbClr val="003F82"/>
                </a:solidFill>
              </a:rPr>
              <a:t> портфеля.</a:t>
            </a:r>
            <a:endParaRPr lang="ru-RU" sz="1200" dirty="0">
              <a:solidFill>
                <a:srgbClr val="003F82"/>
              </a:solidFill>
              <a:latin typeface="Myriad Pro"/>
            </a:endParaRPr>
          </a:p>
          <a:p>
            <a:endParaRPr lang="ru-RU" sz="1200" dirty="0">
              <a:solidFill>
                <a:srgbClr val="003F82"/>
              </a:solidFill>
              <a:latin typeface="Myriad Pro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5224463" y="4252373"/>
            <a:ext cx="37278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003F82"/>
                </a:solidFill>
              </a:rPr>
              <a:t>Чем больше частота </a:t>
            </a:r>
            <a:r>
              <a:rPr lang="ru-RU" sz="1600" b="1" dirty="0" err="1" smtClean="0">
                <a:solidFill>
                  <a:srgbClr val="003F82"/>
                </a:solidFill>
              </a:rPr>
              <a:t>рехеджирования</a:t>
            </a:r>
            <a:r>
              <a:rPr lang="ru-RU" sz="1600" b="1" dirty="0" smtClean="0">
                <a:solidFill>
                  <a:srgbClr val="003F82"/>
                </a:solidFill>
              </a:rPr>
              <a:t>, тем меньше риска и меньше прибыли.</a:t>
            </a:r>
            <a:endParaRPr lang="ru-RU" sz="1200" dirty="0">
              <a:solidFill>
                <a:srgbClr val="003F82"/>
              </a:solidFill>
              <a:latin typeface="Myriad Pro"/>
            </a:endParaRPr>
          </a:p>
          <a:p>
            <a:endParaRPr lang="ru-RU" sz="1200" dirty="0">
              <a:solidFill>
                <a:srgbClr val="003F82"/>
              </a:solidFill>
              <a:latin typeface="Myriad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</a:t>
            </a:r>
            <a:r>
              <a:rPr lang="en-US" sz="800" dirty="0" smtClean="0">
                <a:solidFill>
                  <a:schemeClr val="bg1"/>
                </a:solidFill>
              </a:rPr>
              <a:t>3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577215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dirty="0" smtClean="0">
                <a:solidFill>
                  <a:schemeClr val="bg1"/>
                </a:solidFill>
                <a:latin typeface="Myriad Pro"/>
              </a:rPr>
              <a:t>Длинная торговля </a:t>
            </a:r>
            <a:r>
              <a:rPr lang="ru-RU" sz="2400" dirty="0" err="1" smtClean="0">
                <a:solidFill>
                  <a:schemeClr val="bg1"/>
                </a:solidFill>
                <a:latin typeface="Myriad Pro"/>
              </a:rPr>
              <a:t>волатильностью</a:t>
            </a:r>
            <a:endParaRPr lang="en-US" sz="2400" dirty="0">
              <a:solidFill>
                <a:schemeClr val="bg1"/>
              </a:solidFill>
              <a:latin typeface="Myriad Pro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3926" y="2596999"/>
            <a:ext cx="3836987" cy="335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671150" y="1609193"/>
            <a:ext cx="789964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003F82"/>
                </a:solidFill>
              </a:rPr>
              <a:t>Идеальный случай – рынок движется от точки </a:t>
            </a:r>
            <a:r>
              <a:rPr lang="en-US" sz="1600" b="1" dirty="0" smtClean="0">
                <a:solidFill>
                  <a:srgbClr val="003F82"/>
                </a:solidFill>
              </a:rPr>
              <a:t>Z </a:t>
            </a:r>
            <a:r>
              <a:rPr lang="ru-RU" sz="1600" b="1" dirty="0" smtClean="0">
                <a:solidFill>
                  <a:srgbClr val="003F82"/>
                </a:solidFill>
              </a:rPr>
              <a:t>к точке </a:t>
            </a:r>
            <a:r>
              <a:rPr lang="en-US" sz="1600" b="1" dirty="0" smtClean="0">
                <a:solidFill>
                  <a:srgbClr val="003F82"/>
                </a:solidFill>
              </a:rPr>
              <a:t>Y</a:t>
            </a:r>
            <a:r>
              <a:rPr lang="ru-RU" sz="1600" b="1" dirty="0" smtClean="0">
                <a:solidFill>
                  <a:srgbClr val="003F82"/>
                </a:solidFill>
              </a:rPr>
              <a:t>, амплитуда движения и время прибытия в точку известны.</a:t>
            </a:r>
            <a:endParaRPr lang="ru-RU" sz="1200" dirty="0">
              <a:solidFill>
                <a:srgbClr val="003F82"/>
              </a:solidFill>
              <a:latin typeface="Myriad Pro"/>
            </a:endParaRPr>
          </a:p>
          <a:p>
            <a:endParaRPr lang="ru-RU" sz="1200" dirty="0">
              <a:solidFill>
                <a:srgbClr val="003F82"/>
              </a:solidFill>
              <a:latin typeface="Myriad Pro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5033394" y="2797791"/>
            <a:ext cx="3727813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003F82"/>
                </a:solidFill>
              </a:rPr>
              <a:t>Время работает против покупателя </a:t>
            </a:r>
            <a:r>
              <a:rPr lang="ru-RU" sz="1600" b="1" dirty="0" err="1" smtClean="0">
                <a:solidFill>
                  <a:srgbClr val="003F82"/>
                </a:solidFill>
              </a:rPr>
              <a:t>волатильности</a:t>
            </a:r>
            <a:r>
              <a:rPr lang="ru-RU" sz="1600" b="1" dirty="0" smtClean="0">
                <a:solidFill>
                  <a:srgbClr val="003F82"/>
                </a:solidFill>
              </a:rPr>
              <a:t>.</a:t>
            </a:r>
          </a:p>
          <a:p>
            <a:r>
              <a:rPr lang="ru-RU" sz="1600" b="1" dirty="0" smtClean="0">
                <a:solidFill>
                  <a:srgbClr val="003F82"/>
                </a:solidFill>
              </a:rPr>
              <a:t>Опционы теряют в стоимости из-за временного распада.</a:t>
            </a:r>
            <a:endParaRPr lang="ru-RU" sz="1200" dirty="0">
              <a:solidFill>
                <a:srgbClr val="003F82"/>
              </a:solidFill>
              <a:latin typeface="Myriad Pro"/>
            </a:endParaRPr>
          </a:p>
          <a:p>
            <a:endParaRPr lang="ru-RU" sz="1200" dirty="0">
              <a:solidFill>
                <a:srgbClr val="003F82"/>
              </a:solidFill>
              <a:latin typeface="Myriad Pro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5033394" y="4640239"/>
            <a:ext cx="3727813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003F82"/>
                </a:solidFill>
              </a:rPr>
              <a:t>Ограниченный риск при потенциально неограниченной прибыли. Максимальный риск – временная стоимость опционов, уплаченная в начале стратегии.</a:t>
            </a:r>
            <a:endParaRPr lang="ru-RU" sz="1200" dirty="0">
              <a:solidFill>
                <a:srgbClr val="003F82"/>
              </a:solidFill>
              <a:latin typeface="Myriad Pro"/>
            </a:endParaRPr>
          </a:p>
          <a:p>
            <a:endParaRPr lang="ru-RU" sz="1200" dirty="0">
              <a:solidFill>
                <a:srgbClr val="003F82"/>
              </a:solidFill>
              <a:latin typeface="Myriad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</a:t>
            </a:r>
            <a:r>
              <a:rPr lang="en-US" sz="800" dirty="0" smtClean="0">
                <a:solidFill>
                  <a:schemeClr val="bg1"/>
                </a:solidFill>
              </a:rPr>
              <a:t>3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577215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dirty="0" smtClean="0">
                <a:solidFill>
                  <a:schemeClr val="bg1"/>
                </a:solidFill>
                <a:latin typeface="Myriad Pro"/>
              </a:rPr>
              <a:t>Короткая торговля </a:t>
            </a:r>
            <a:r>
              <a:rPr lang="ru-RU" sz="2400" dirty="0" err="1" smtClean="0">
                <a:solidFill>
                  <a:schemeClr val="bg1"/>
                </a:solidFill>
                <a:latin typeface="Myriad Pro"/>
              </a:rPr>
              <a:t>волатильностью</a:t>
            </a:r>
            <a:endParaRPr lang="en-US" sz="24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3086" y="1520867"/>
            <a:ext cx="8739333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003F82"/>
                </a:solidFill>
              </a:rPr>
              <a:t>Идеальный случай для продавца </a:t>
            </a:r>
            <a:r>
              <a:rPr lang="ru-RU" sz="1600" b="1" dirty="0" err="1" smtClean="0">
                <a:solidFill>
                  <a:srgbClr val="003F82"/>
                </a:solidFill>
              </a:rPr>
              <a:t>волатильности</a:t>
            </a:r>
            <a:r>
              <a:rPr lang="ru-RU" sz="1600" b="1" dirty="0" smtClean="0">
                <a:solidFill>
                  <a:srgbClr val="003F82"/>
                </a:solidFill>
              </a:rPr>
              <a:t> – рынок стоит на месте.</a:t>
            </a:r>
          </a:p>
          <a:p>
            <a:endParaRPr lang="ru-RU" sz="1600" b="1" dirty="0" smtClean="0">
              <a:solidFill>
                <a:srgbClr val="003F82"/>
              </a:solidFill>
              <a:latin typeface="Myriad Pro"/>
            </a:endParaRPr>
          </a:p>
          <a:p>
            <a:r>
              <a:rPr lang="ru-RU" sz="1600" b="1" dirty="0" smtClean="0">
                <a:solidFill>
                  <a:srgbClr val="003F82"/>
                </a:solidFill>
                <a:latin typeface="Myriad Pro"/>
              </a:rPr>
              <a:t>Для </a:t>
            </a:r>
            <a:r>
              <a:rPr lang="ru-RU" sz="1600" b="1" dirty="0" err="1" smtClean="0">
                <a:solidFill>
                  <a:srgbClr val="003F82"/>
                </a:solidFill>
                <a:latin typeface="Myriad Pro"/>
              </a:rPr>
              <a:t>рехеджирования</a:t>
            </a:r>
            <a:r>
              <a:rPr lang="ru-RU" sz="1600" b="1" dirty="0" smtClean="0">
                <a:solidFill>
                  <a:srgbClr val="003F82"/>
                </a:solidFill>
                <a:latin typeface="Myriad Pro"/>
              </a:rPr>
              <a:t> при росте покупается базовый актив, при падении - продается</a:t>
            </a:r>
            <a:endParaRPr lang="ru-RU" sz="1200" dirty="0">
              <a:solidFill>
                <a:srgbClr val="003F82"/>
              </a:solidFill>
              <a:latin typeface="Myriad Pro"/>
            </a:endParaRPr>
          </a:p>
          <a:p>
            <a:endParaRPr lang="ru-RU" sz="1200" dirty="0">
              <a:solidFill>
                <a:srgbClr val="003F82"/>
              </a:solidFill>
              <a:latin typeface="Myriad Pro"/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1156" y="2804629"/>
            <a:ext cx="47434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5234606" y="4760766"/>
            <a:ext cx="37278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003F82"/>
                </a:solidFill>
              </a:rPr>
              <a:t>Ограниченная прибыль при потенциально неограниченных убытках.</a:t>
            </a:r>
            <a:endParaRPr lang="ru-RU" sz="1200" dirty="0">
              <a:solidFill>
                <a:srgbClr val="003F82"/>
              </a:solidFill>
              <a:latin typeface="Myriad Pro"/>
            </a:endParaRPr>
          </a:p>
          <a:p>
            <a:endParaRPr lang="ru-RU" sz="1200" dirty="0">
              <a:solidFill>
                <a:srgbClr val="003F82"/>
              </a:solidFill>
              <a:latin typeface="Myriad Pro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5234606" y="3351621"/>
            <a:ext cx="37278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003F82"/>
                </a:solidFill>
              </a:rPr>
              <a:t>Время работает на продавца.</a:t>
            </a:r>
            <a:endParaRPr lang="ru-RU" sz="1200" dirty="0">
              <a:solidFill>
                <a:srgbClr val="003F82"/>
              </a:solidFill>
              <a:latin typeface="Myriad Pro"/>
            </a:endParaRPr>
          </a:p>
          <a:p>
            <a:endParaRPr lang="ru-RU" sz="1200" dirty="0">
              <a:solidFill>
                <a:srgbClr val="003F82"/>
              </a:solidFill>
              <a:latin typeface="Myriad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</a:t>
            </a:r>
            <a:r>
              <a:rPr lang="en-US" sz="800" dirty="0" smtClean="0">
                <a:solidFill>
                  <a:schemeClr val="bg1"/>
                </a:solidFill>
              </a:rPr>
              <a:t>3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577215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dirty="0" smtClean="0">
                <a:solidFill>
                  <a:schemeClr val="bg1"/>
                </a:solidFill>
                <a:latin typeface="Myriad Pro"/>
              </a:rPr>
              <a:t>Короткая торговля </a:t>
            </a:r>
            <a:r>
              <a:rPr lang="ru-RU" sz="2400" dirty="0" err="1" smtClean="0">
                <a:solidFill>
                  <a:schemeClr val="bg1"/>
                </a:solidFill>
                <a:latin typeface="Myriad Pro"/>
              </a:rPr>
              <a:t>волатильностью</a:t>
            </a:r>
            <a:endParaRPr lang="en-US" sz="2400" dirty="0">
              <a:solidFill>
                <a:schemeClr val="bg1"/>
              </a:solidFill>
              <a:latin typeface="Myriad Pro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2985" y="1331646"/>
            <a:ext cx="5131955" cy="2297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411125"/>
            <a:ext cx="4547379" cy="1916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23086" y="5800070"/>
            <a:ext cx="87393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003F82"/>
                </a:solidFill>
              </a:rPr>
              <a:t>Действительная </a:t>
            </a:r>
            <a:r>
              <a:rPr lang="ru-RU" sz="1600" b="1" dirty="0" err="1" smtClean="0">
                <a:solidFill>
                  <a:srgbClr val="003F82"/>
                </a:solidFill>
              </a:rPr>
              <a:t>волатильность</a:t>
            </a:r>
            <a:r>
              <a:rPr lang="ru-RU" sz="1600" b="1" dirty="0" smtClean="0">
                <a:solidFill>
                  <a:srgbClr val="003F82"/>
                </a:solidFill>
              </a:rPr>
              <a:t> 5%, подразумеваемая </a:t>
            </a:r>
            <a:r>
              <a:rPr lang="ru-RU" sz="1600" b="1" dirty="0" err="1" smtClean="0">
                <a:solidFill>
                  <a:srgbClr val="003F82"/>
                </a:solidFill>
              </a:rPr>
              <a:t>волатильность</a:t>
            </a:r>
            <a:r>
              <a:rPr lang="ru-RU" sz="1600" b="1" dirty="0" smtClean="0">
                <a:solidFill>
                  <a:srgbClr val="003F82"/>
                </a:solidFill>
              </a:rPr>
              <a:t> 45%</a:t>
            </a:r>
            <a:endParaRPr lang="ru-RU" sz="1200" dirty="0">
              <a:solidFill>
                <a:srgbClr val="003F82"/>
              </a:solidFill>
              <a:latin typeface="Myriad Pro"/>
            </a:endParaRPr>
          </a:p>
          <a:p>
            <a:endParaRPr lang="ru-RU" sz="1200" dirty="0">
              <a:solidFill>
                <a:srgbClr val="003F82"/>
              </a:solidFill>
              <a:latin typeface="Myriad Pro"/>
            </a:endParaRPr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47379" y="3629044"/>
            <a:ext cx="4069526" cy="1698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644</Words>
  <Application>Microsoft Office PowerPoint</Application>
  <PresentationFormat>On-screen Show (4:3)</PresentationFormat>
  <Paragraphs>81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Торговля волатильностью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hse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vkremlev</dc:creator>
  <cp:lastModifiedBy>Artem</cp:lastModifiedBy>
  <cp:revision>99</cp:revision>
  <dcterms:created xsi:type="dcterms:W3CDTF">2010-09-30T06:45:29Z</dcterms:created>
  <dcterms:modified xsi:type="dcterms:W3CDTF">2013-12-20T21:05:21Z</dcterms:modified>
</cp:coreProperties>
</file>