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ubmed/28699033"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a28083f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a28083f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dealing with medical data, more data exists for unhealthy people than healthy people. Can be seen by larger % captured by CKD patients</a:t>
            </a:r>
            <a:endParaRPr/>
          </a:p>
          <a:p>
            <a:pPr indent="-298450" lvl="0" marL="457200" rtl="0" algn="l">
              <a:spcBef>
                <a:spcPts val="0"/>
              </a:spcBef>
              <a:spcAft>
                <a:spcPts val="0"/>
              </a:spcAft>
              <a:buSzPts val="1100"/>
              <a:buChar char="●"/>
            </a:pPr>
            <a:r>
              <a:rPr lang="en"/>
              <a:t>n=400</a:t>
            </a:r>
            <a:endParaRPr/>
          </a:p>
          <a:p>
            <a:pPr indent="-298450" lvl="0" marL="457200" rtl="0" algn="l">
              <a:spcBef>
                <a:spcPts val="0"/>
              </a:spcBef>
              <a:spcAft>
                <a:spcPts val="0"/>
              </a:spcAft>
              <a:buSzPts val="1100"/>
              <a:buChar char="●"/>
            </a:pPr>
            <a:r>
              <a:rPr lang="en"/>
              <a:t>Interestingly, enough for the same population, there exists MORE people with diabetes </a:t>
            </a:r>
            <a:endParaRPr/>
          </a:p>
          <a:p>
            <a:pPr indent="-298450" lvl="0" marL="457200" rtl="0" algn="l">
              <a:spcBef>
                <a:spcPts val="0"/>
              </a:spcBef>
              <a:spcAft>
                <a:spcPts val="0"/>
              </a:spcAft>
              <a:buSzPts val="1100"/>
              <a:buChar char="●"/>
            </a:pPr>
            <a:r>
              <a:rPr lang="en"/>
              <a:t>We show diabetes + with red and </a:t>
            </a:r>
            <a:r>
              <a:rPr lang="en">
                <a:solidFill>
                  <a:schemeClr val="dk1"/>
                </a:solidFill>
              </a:rPr>
              <a:t>diabetes - with green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80cd589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80cd589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solidFill>
                  <a:schemeClr val="dk1"/>
                </a:solidFill>
                <a:highlight>
                  <a:srgbClr val="FFFFFF"/>
                </a:highlight>
                <a:latin typeface="Georgia"/>
                <a:ea typeface="Georgia"/>
                <a:cs typeface="Georgia"/>
                <a:sym typeface="Georgia"/>
              </a:rPr>
              <a:t>These principal components are calculated only from features and no information from classes are considered. So PCA is unsupervised method and it’s difficult to interpret the two axes as they are some complex mixture of the original features.</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aa28083f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aa28083f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dealing with medical data, more data exists for unhealthy people than healthy people. Can be seen by larger % captured by CKD patients</a:t>
            </a:r>
            <a:endParaRPr/>
          </a:p>
          <a:p>
            <a:pPr indent="-298450" lvl="0" marL="457200" rtl="0" algn="l">
              <a:spcBef>
                <a:spcPts val="0"/>
              </a:spcBef>
              <a:spcAft>
                <a:spcPts val="0"/>
              </a:spcAft>
              <a:buSzPts val="1100"/>
              <a:buChar char="●"/>
            </a:pPr>
            <a:r>
              <a:rPr lang="en"/>
              <a:t>n=400</a:t>
            </a:r>
            <a:endParaRPr/>
          </a:p>
          <a:p>
            <a:pPr indent="-298450" lvl="0" marL="457200" rtl="0" algn="l">
              <a:spcBef>
                <a:spcPts val="0"/>
              </a:spcBef>
              <a:spcAft>
                <a:spcPts val="0"/>
              </a:spcAft>
              <a:buSzPts val="1100"/>
              <a:buChar char="●"/>
            </a:pPr>
            <a:r>
              <a:rPr lang="en"/>
              <a:t>Interestingly, enough for the same population, there exists MORE people with diabetes </a:t>
            </a:r>
            <a:endParaRPr/>
          </a:p>
          <a:p>
            <a:pPr indent="-298450" lvl="0" marL="457200" rtl="0" algn="l">
              <a:spcBef>
                <a:spcPts val="0"/>
              </a:spcBef>
              <a:spcAft>
                <a:spcPts val="0"/>
              </a:spcAft>
              <a:buSzPts val="1100"/>
              <a:buChar char="●"/>
            </a:pPr>
            <a:r>
              <a:rPr lang="en"/>
              <a:t>We show diabetes + with red and </a:t>
            </a:r>
            <a:r>
              <a:rPr lang="en">
                <a:solidFill>
                  <a:schemeClr val="dk1"/>
                </a:solidFill>
              </a:rPr>
              <a:t>diabetes - with green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80cd589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80cd589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Diabetes pedigree function is a function which scores likelihood of diabetes based on family history</a:t>
            </a:r>
            <a:endParaRPr sz="1200">
              <a:solidFill>
                <a:schemeClr val="dk1"/>
              </a:solidFill>
              <a:highlight>
                <a:srgbClr val="FFFFFF"/>
              </a:highlight>
              <a:latin typeface="Georgia"/>
              <a:ea typeface="Georgia"/>
              <a:cs typeface="Georgia"/>
              <a:sym typeface="Georgia"/>
            </a:endParaRPr>
          </a:p>
          <a:p>
            <a:pPr indent="-304800" lvl="0" marL="457200" rtl="0" algn="l">
              <a:spcBef>
                <a:spcPts val="0"/>
              </a:spcBef>
              <a:spcAft>
                <a:spcPts val="0"/>
              </a:spcAft>
              <a:buClr>
                <a:schemeClr val="dk1"/>
              </a:buClr>
              <a:buSzPts val="1200"/>
              <a:buFont typeface="Georgia"/>
              <a:buChar char="●"/>
            </a:pPr>
            <a:r>
              <a:rPr lang="en" sz="1200">
                <a:solidFill>
                  <a:schemeClr val="dk1"/>
                </a:solidFill>
                <a:highlight>
                  <a:srgbClr val="FFFFFF"/>
                </a:highlight>
                <a:latin typeface="Georgia"/>
                <a:ea typeface="Georgia"/>
                <a:cs typeface="Georgia"/>
                <a:sym typeface="Georgia"/>
              </a:rPr>
              <a:t>Different degrees of diabetes pathologies, pancreas cells die so they don’t create and respond with the same amount of insulin in response to glucose (in blood) yada yada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aa28083f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aa28083f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dealing with medical data, more data exists for unhealthy people than healthy people. Can be seen by larger % captured by CKD patients</a:t>
            </a:r>
            <a:endParaRPr/>
          </a:p>
          <a:p>
            <a:pPr indent="-298450" lvl="0" marL="457200" rtl="0" algn="l">
              <a:spcBef>
                <a:spcPts val="0"/>
              </a:spcBef>
              <a:spcAft>
                <a:spcPts val="0"/>
              </a:spcAft>
              <a:buSzPts val="1100"/>
              <a:buChar char="●"/>
            </a:pPr>
            <a:r>
              <a:rPr lang="en"/>
              <a:t>n=400</a:t>
            </a:r>
            <a:endParaRPr/>
          </a:p>
          <a:p>
            <a:pPr indent="-298450" lvl="0" marL="457200" rtl="0" algn="l">
              <a:spcBef>
                <a:spcPts val="0"/>
              </a:spcBef>
              <a:spcAft>
                <a:spcPts val="0"/>
              </a:spcAft>
              <a:buSzPts val="1100"/>
              <a:buChar char="●"/>
            </a:pPr>
            <a:r>
              <a:rPr lang="en"/>
              <a:t>Interestingly, enough for the same population, there exists MORE people with diabetes </a:t>
            </a:r>
            <a:endParaRPr/>
          </a:p>
          <a:p>
            <a:pPr indent="-298450" lvl="0" marL="457200" rtl="0" algn="l">
              <a:spcBef>
                <a:spcPts val="0"/>
              </a:spcBef>
              <a:spcAft>
                <a:spcPts val="0"/>
              </a:spcAft>
              <a:buSzPts val="1100"/>
              <a:buChar char="●"/>
            </a:pPr>
            <a:r>
              <a:rPr lang="en"/>
              <a:t>We show diabetes + with red and </a:t>
            </a:r>
            <a:r>
              <a:rPr lang="en">
                <a:solidFill>
                  <a:schemeClr val="dk1"/>
                </a:solidFill>
              </a:rPr>
              <a:t>diabetes - with green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aa28083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aa28083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Diabetes pedigree function is a function which scores likelihood of diabetes based on family history</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a80cd589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a80cd589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Diabetes pedigree function is a function which scores likelihood of diabetes based on family history</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a28083f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a28083f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9bbd6e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9bbd6e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a80cd589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80cd589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solidFill>
                  <a:schemeClr val="dk1"/>
                </a:solidFill>
                <a:highlight>
                  <a:srgbClr val="FFFFFF"/>
                </a:highlight>
                <a:latin typeface="Georgia"/>
                <a:ea typeface="Georgia"/>
                <a:cs typeface="Georgia"/>
                <a:sym typeface="Georgia"/>
              </a:rPr>
              <a:t>These principal components are calculated only from features and no information from classes are considered. So PCA is unsupervised method and it’s difficult to interpret the two axes as they are some complex mixture of the original features.</a:t>
            </a:r>
            <a:endParaRPr sz="1000">
              <a:solidFill>
                <a:schemeClr val="dk1"/>
              </a:solidFill>
              <a:highlight>
                <a:srgbClr val="FFFFFF"/>
              </a:highlight>
              <a:latin typeface="Georgia"/>
              <a:ea typeface="Georgia"/>
              <a:cs typeface="Georgia"/>
              <a:sym typeface="Georgia"/>
            </a:endParaRPr>
          </a:p>
          <a:p>
            <a:pPr indent="-292100" lvl="0" marL="457200" rtl="0" algn="l">
              <a:spcBef>
                <a:spcPts val="0"/>
              </a:spcBef>
              <a:spcAft>
                <a:spcPts val="0"/>
              </a:spcAft>
              <a:buClr>
                <a:schemeClr val="dk1"/>
              </a:buClr>
              <a:buSzPts val="1000"/>
              <a:buFont typeface="Georgia"/>
              <a:buChar char="●"/>
            </a:pPr>
            <a:r>
              <a:rPr lang="en" sz="1000">
                <a:solidFill>
                  <a:schemeClr val="dk1"/>
                </a:solidFill>
                <a:highlight>
                  <a:srgbClr val="FFFFFF"/>
                </a:highlight>
                <a:latin typeface="Georgia"/>
                <a:ea typeface="Georgia"/>
                <a:cs typeface="Georgia"/>
                <a:sym typeface="Georgia"/>
              </a:rPr>
              <a:t>PC composed of those that contribute the most variance (basically check correlation to outcome and only select highest)</a:t>
            </a:r>
            <a:endParaRPr sz="1000">
              <a:solidFill>
                <a:schemeClr val="dk1"/>
              </a:solidFill>
              <a:highlight>
                <a:srgbClr val="FFFFFF"/>
              </a:highlight>
              <a:latin typeface="Georgia"/>
              <a:ea typeface="Georgia"/>
              <a:cs typeface="Georgia"/>
              <a:sym typeface="Georgia"/>
            </a:endParaRPr>
          </a:p>
          <a:p>
            <a:pPr indent="-292100" lvl="0" marL="457200" rtl="0" algn="l">
              <a:spcBef>
                <a:spcPts val="0"/>
              </a:spcBef>
              <a:spcAft>
                <a:spcPts val="0"/>
              </a:spcAft>
              <a:buClr>
                <a:schemeClr val="dk1"/>
              </a:buClr>
              <a:buSzPts val="1000"/>
              <a:buFont typeface="Georgia"/>
              <a:buChar char="●"/>
            </a:pPr>
            <a:r>
              <a:rPr lang="en" u="sng">
                <a:solidFill>
                  <a:schemeClr val="hlink"/>
                </a:solidFill>
                <a:hlinkClick r:id="rId2"/>
              </a:rPr>
              <a:t>https://www.ncbi.nlm.nih.gov/pubmed/28699033</a:t>
            </a:r>
            <a:endParaRPr sz="10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aa28083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aa28083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sz="1800">
                <a:solidFill>
                  <a:schemeClr val="dk2"/>
                </a:solidFill>
              </a:rPr>
              <a:t>dentify important predictor variables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Determine relationships between diseases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Predict patient risks\</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80cd589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80cd589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Hypertension and Diabetes are often synonymous with CKD (some resource online)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a28083f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a28083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9bbd6e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9bbd6e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aa28083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a28083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dealing with medical data, more data exists for unhealthy people than healthy people. Can be seen by larger % captured by CKD patients</a:t>
            </a:r>
            <a:endParaRPr/>
          </a:p>
          <a:p>
            <a:pPr indent="-298450" lvl="0" marL="457200" rtl="0" algn="l">
              <a:spcBef>
                <a:spcPts val="0"/>
              </a:spcBef>
              <a:spcAft>
                <a:spcPts val="0"/>
              </a:spcAft>
              <a:buSzPts val="1100"/>
              <a:buChar char="●"/>
            </a:pPr>
            <a:r>
              <a:rPr lang="en"/>
              <a:t>n=400</a:t>
            </a:r>
            <a:endParaRPr/>
          </a:p>
          <a:p>
            <a:pPr indent="-298450" lvl="0" marL="457200" rtl="0" algn="l">
              <a:spcBef>
                <a:spcPts val="0"/>
              </a:spcBef>
              <a:spcAft>
                <a:spcPts val="0"/>
              </a:spcAft>
              <a:buSzPts val="1100"/>
              <a:buChar char="●"/>
            </a:pPr>
            <a:r>
              <a:rPr lang="en"/>
              <a:t>Interestingly, enough for the same population, there exists MORE people with diabetes </a:t>
            </a:r>
            <a:endParaRPr/>
          </a:p>
          <a:p>
            <a:pPr indent="-298450" lvl="0" marL="457200" rtl="0" algn="l">
              <a:spcBef>
                <a:spcPts val="0"/>
              </a:spcBef>
              <a:spcAft>
                <a:spcPts val="0"/>
              </a:spcAft>
              <a:buSzPts val="1100"/>
              <a:buChar char="●"/>
            </a:pPr>
            <a:r>
              <a:rPr lang="en"/>
              <a:t>We show diabetes + with red and </a:t>
            </a:r>
            <a:r>
              <a:rPr lang="en">
                <a:solidFill>
                  <a:schemeClr val="dk1"/>
                </a:solidFill>
              </a:rPr>
              <a:t>diabetes - with green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c6580c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c6580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dealing with medical data, more data exists for unhealthy people than healthy people. Can be seen by larger % captured by CKD patients</a:t>
            </a:r>
            <a:endParaRPr/>
          </a:p>
          <a:p>
            <a:pPr indent="-298450" lvl="0" marL="457200" rtl="0" algn="l">
              <a:spcBef>
                <a:spcPts val="0"/>
              </a:spcBef>
              <a:spcAft>
                <a:spcPts val="0"/>
              </a:spcAft>
              <a:buSzPts val="1100"/>
              <a:buChar char="●"/>
            </a:pPr>
            <a:r>
              <a:rPr lang="en"/>
              <a:t>n=400</a:t>
            </a:r>
            <a:endParaRPr/>
          </a:p>
          <a:p>
            <a:pPr indent="-298450" lvl="0" marL="457200" rtl="0" algn="l">
              <a:spcBef>
                <a:spcPts val="0"/>
              </a:spcBef>
              <a:spcAft>
                <a:spcPts val="0"/>
              </a:spcAft>
              <a:buSzPts val="1100"/>
              <a:buChar char="●"/>
            </a:pPr>
            <a:r>
              <a:rPr lang="en"/>
              <a:t>Interestingly, enough for the same population, there exists MORE people with diabetes </a:t>
            </a:r>
            <a:endParaRPr/>
          </a:p>
          <a:p>
            <a:pPr indent="-298450" lvl="0" marL="457200" rtl="0" algn="l">
              <a:spcBef>
                <a:spcPts val="0"/>
              </a:spcBef>
              <a:spcAft>
                <a:spcPts val="0"/>
              </a:spcAft>
              <a:buSzPts val="1100"/>
              <a:buChar char="●"/>
            </a:pPr>
            <a:r>
              <a:rPr lang="en"/>
              <a:t>We show </a:t>
            </a:r>
            <a:r>
              <a:rPr lang="en"/>
              <a:t>diabetes</a:t>
            </a:r>
            <a:r>
              <a:rPr lang="en"/>
              <a:t> + with red and </a:t>
            </a:r>
            <a:r>
              <a:rPr lang="en">
                <a:solidFill>
                  <a:schemeClr val="dk1"/>
                </a:solidFill>
              </a:rPr>
              <a:t>diabetes - with green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a28083f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a28083f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dealing with medical data, more data exists for unhealthy people than healthy people. Can be seen by larger % captured by CKD patients</a:t>
            </a:r>
            <a:endParaRPr/>
          </a:p>
          <a:p>
            <a:pPr indent="-298450" lvl="0" marL="457200" rtl="0" algn="l">
              <a:spcBef>
                <a:spcPts val="0"/>
              </a:spcBef>
              <a:spcAft>
                <a:spcPts val="0"/>
              </a:spcAft>
              <a:buSzPts val="1100"/>
              <a:buChar char="●"/>
            </a:pPr>
            <a:r>
              <a:rPr lang="en"/>
              <a:t>n=400</a:t>
            </a:r>
            <a:endParaRPr/>
          </a:p>
          <a:p>
            <a:pPr indent="-298450" lvl="0" marL="457200" rtl="0" algn="l">
              <a:spcBef>
                <a:spcPts val="0"/>
              </a:spcBef>
              <a:spcAft>
                <a:spcPts val="0"/>
              </a:spcAft>
              <a:buSzPts val="1100"/>
              <a:buChar char="●"/>
            </a:pPr>
            <a:r>
              <a:rPr lang="en"/>
              <a:t>Interestingly, enough for the same population, there exists MORE people with diabetes </a:t>
            </a:r>
            <a:endParaRPr/>
          </a:p>
          <a:p>
            <a:pPr indent="-298450" lvl="0" marL="457200" rtl="0" algn="l">
              <a:spcBef>
                <a:spcPts val="0"/>
              </a:spcBef>
              <a:spcAft>
                <a:spcPts val="0"/>
              </a:spcAft>
              <a:buSzPts val="1100"/>
              <a:buChar char="●"/>
            </a:pPr>
            <a:r>
              <a:rPr lang="en"/>
              <a:t>We show diabetes + with red and </a:t>
            </a:r>
            <a:r>
              <a:rPr lang="en">
                <a:solidFill>
                  <a:schemeClr val="dk1"/>
                </a:solidFill>
              </a:rPr>
              <a:t>diabetes - with green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c6580c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c6580c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Similarly, 100% of CKD- patients are also hypertension-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a6e8435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6e8435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Hypertension and Diabetes are often synonymous with CKD (some resource online)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AFF9D"/>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3273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
        <p:nvSpPr>
          <p:cNvPr id="55" name="Google Shape;55;p13"/>
          <p:cNvSpPr txBox="1"/>
          <p:nvPr>
            <p:ph type="ctrTitle"/>
          </p:nvPr>
        </p:nvSpPr>
        <p:spPr>
          <a:xfrm>
            <a:off x="126300" y="1045025"/>
            <a:ext cx="8891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434343"/>
                </a:solidFill>
                <a:latin typeface="Roboto"/>
                <a:ea typeface="Roboto"/>
                <a:cs typeface="Roboto"/>
                <a:sym typeface="Roboto"/>
              </a:rPr>
              <a:t>Chronic Kidney Disease and </a:t>
            </a:r>
            <a:r>
              <a:rPr b="1" lang="en" sz="3600">
                <a:solidFill>
                  <a:srgbClr val="434343"/>
                </a:solidFill>
                <a:latin typeface="Roboto"/>
                <a:ea typeface="Roboto"/>
                <a:cs typeface="Roboto"/>
                <a:sym typeface="Roboto"/>
              </a:rPr>
              <a:t>Diabetes </a:t>
            </a:r>
            <a:r>
              <a:rPr b="1" lang="en" sz="3600">
                <a:solidFill>
                  <a:srgbClr val="434343"/>
                </a:solidFill>
                <a:latin typeface="Roboto"/>
                <a:ea typeface="Roboto"/>
                <a:cs typeface="Roboto"/>
                <a:sym typeface="Roboto"/>
              </a:rPr>
              <a:t>Visualization &amp; Analysis</a:t>
            </a:r>
            <a:endParaRPr b="1" sz="3600">
              <a:solidFill>
                <a:srgbClr val="434343"/>
              </a:solidFill>
              <a:latin typeface="Roboto"/>
              <a:ea typeface="Roboto"/>
              <a:cs typeface="Roboto"/>
              <a:sym typeface="Roboto"/>
            </a:endParaRPr>
          </a:p>
          <a:p>
            <a:pPr indent="0" lvl="0" marL="0" rtl="0" algn="l">
              <a:spcBef>
                <a:spcPts val="0"/>
              </a:spcBef>
              <a:spcAft>
                <a:spcPts val="0"/>
              </a:spcAft>
              <a:buNone/>
            </a:pPr>
            <a:r>
              <a:t/>
            </a:r>
            <a:endParaRPr b="1" sz="3600">
              <a:latin typeface="Roboto"/>
              <a:ea typeface="Roboto"/>
              <a:cs typeface="Roboto"/>
              <a:sym typeface="Roboto"/>
            </a:endParaRPr>
          </a:p>
        </p:txBody>
      </p:sp>
      <p:sp>
        <p:nvSpPr>
          <p:cNvPr id="56" name="Google Shape;56;p13"/>
          <p:cNvSpPr txBox="1"/>
          <p:nvPr>
            <p:ph idx="1" type="subTitle"/>
          </p:nvPr>
        </p:nvSpPr>
        <p:spPr>
          <a:xfrm>
            <a:off x="799850" y="2433975"/>
            <a:ext cx="7732500" cy="17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rgbClr val="999999"/>
              </a:solidFill>
              <a:latin typeface="Roboto"/>
              <a:ea typeface="Roboto"/>
              <a:cs typeface="Roboto"/>
              <a:sym typeface="Roboto"/>
            </a:endParaRPr>
          </a:p>
          <a:p>
            <a:pPr indent="0" lvl="0" marL="0" rtl="0" algn="ctr">
              <a:spcBef>
                <a:spcPts val="0"/>
              </a:spcBef>
              <a:spcAft>
                <a:spcPts val="0"/>
              </a:spcAft>
              <a:buNone/>
            </a:pPr>
            <a:r>
              <a:rPr b="1" lang="en" sz="1400">
                <a:solidFill>
                  <a:srgbClr val="666666"/>
                </a:solidFill>
                <a:latin typeface="Roboto"/>
                <a:ea typeface="Roboto"/>
                <a:cs typeface="Roboto"/>
                <a:sym typeface="Roboto"/>
              </a:rPr>
              <a:t>Group 5: Alexander Nguyen, Donghwi Park, Yangwenyi Jing</a:t>
            </a:r>
            <a:r>
              <a:rPr b="1" lang="en" sz="1400">
                <a:solidFill>
                  <a:srgbClr val="666666"/>
                </a:solidFill>
                <a:latin typeface="Roboto"/>
                <a:ea typeface="Roboto"/>
                <a:cs typeface="Roboto"/>
                <a:sym typeface="Roboto"/>
              </a:rPr>
              <a:t>, Mohammad Zarei</a:t>
            </a:r>
            <a:endParaRPr b="1" sz="1400">
              <a:solidFill>
                <a:srgbClr val="666666"/>
              </a:solidFill>
              <a:latin typeface="Roboto"/>
              <a:ea typeface="Roboto"/>
              <a:cs typeface="Roboto"/>
              <a:sym typeface="Roboto"/>
            </a:endParaRPr>
          </a:p>
          <a:p>
            <a:pPr indent="0" lvl="0" marL="0" rtl="0" algn="ctr">
              <a:spcBef>
                <a:spcPts val="0"/>
              </a:spcBef>
              <a:spcAft>
                <a:spcPts val="0"/>
              </a:spcAft>
              <a:buNone/>
            </a:pPr>
            <a:r>
              <a:t/>
            </a:r>
            <a:endParaRPr b="1" sz="12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5377729" y="3525125"/>
            <a:ext cx="1284151" cy="1366425"/>
          </a:xfrm>
          <a:prstGeom prst="rect">
            <a:avLst/>
          </a:prstGeom>
          <a:noFill/>
          <a:ln>
            <a:noFill/>
          </a:ln>
        </p:spPr>
      </p:pic>
      <p:pic>
        <p:nvPicPr>
          <p:cNvPr id="58" name="Google Shape;58;p13"/>
          <p:cNvPicPr preferRelativeResize="0"/>
          <p:nvPr/>
        </p:nvPicPr>
        <p:blipFill>
          <a:blip r:embed="rId4">
            <a:alphaModFix/>
          </a:blip>
          <a:stretch>
            <a:fillRect/>
          </a:stretch>
        </p:blipFill>
        <p:spPr>
          <a:xfrm flipH="1">
            <a:off x="2576850" y="3525125"/>
            <a:ext cx="1284151" cy="1366425"/>
          </a:xfrm>
          <a:prstGeom prst="rect">
            <a:avLst/>
          </a:prstGeom>
          <a:noFill/>
          <a:ln>
            <a:noFill/>
          </a:ln>
        </p:spPr>
      </p:pic>
      <p:pic>
        <p:nvPicPr>
          <p:cNvPr id="59" name="Google Shape;59;p13"/>
          <p:cNvPicPr preferRelativeResize="0"/>
          <p:nvPr/>
        </p:nvPicPr>
        <p:blipFill>
          <a:blip r:embed="rId5">
            <a:alphaModFix/>
          </a:blip>
          <a:stretch>
            <a:fillRect/>
          </a:stretch>
        </p:blipFill>
        <p:spPr>
          <a:xfrm>
            <a:off x="3987608" y="3549684"/>
            <a:ext cx="1237992" cy="13173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44" name="Shape 144"/>
        <p:cNvGrpSpPr/>
        <p:nvPr/>
      </p:nvGrpSpPr>
      <p:grpSpPr>
        <a:xfrm>
          <a:off x="0" y="0"/>
          <a:ext cx="0" cy="0"/>
          <a:chOff x="0" y="0"/>
          <a:chExt cx="0" cy="0"/>
        </a:xfrm>
      </p:grpSpPr>
      <p:sp>
        <p:nvSpPr>
          <p:cNvPr id="145" name="Google Shape;145;p22"/>
          <p:cNvSpPr/>
          <p:nvPr/>
        </p:nvSpPr>
        <p:spPr>
          <a:xfrm>
            <a:off x="14275" y="1951125"/>
            <a:ext cx="9144000" cy="1065600"/>
          </a:xfrm>
          <a:prstGeom prst="rect">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0" y="1961275"/>
            <a:ext cx="91440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type="title"/>
          </p:nvPr>
        </p:nvSpPr>
        <p:spPr>
          <a:xfrm>
            <a:off x="348375" y="203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Are the feature values among healthy and unnhealthy patients similar?</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42625" y="140225"/>
            <a:ext cx="88566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Clear clustering of CKD- class with 2 principal components</a:t>
            </a:r>
            <a:endParaRPr b="1">
              <a:latin typeface="Roboto"/>
              <a:ea typeface="Roboto"/>
              <a:cs typeface="Roboto"/>
              <a:sym typeface="Roboto"/>
            </a:endParaRPr>
          </a:p>
        </p:txBody>
      </p:sp>
      <p:sp>
        <p:nvSpPr>
          <p:cNvPr id="153" name="Google Shape;153;p23"/>
          <p:cNvSpPr/>
          <p:nvPr/>
        </p:nvSpPr>
        <p:spPr>
          <a:xfrm>
            <a:off x="7304125" y="2718050"/>
            <a:ext cx="450000" cy="30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3"/>
          <p:cNvPicPr preferRelativeResize="0"/>
          <p:nvPr/>
        </p:nvPicPr>
        <p:blipFill>
          <a:blip r:embed="rId3">
            <a:alphaModFix/>
          </a:blip>
          <a:stretch>
            <a:fillRect/>
          </a:stretch>
        </p:blipFill>
        <p:spPr>
          <a:xfrm>
            <a:off x="2133600" y="1112225"/>
            <a:ext cx="5709428" cy="3802674"/>
          </a:xfrm>
          <a:prstGeom prst="rect">
            <a:avLst/>
          </a:prstGeom>
          <a:noFill/>
          <a:ln>
            <a:noFill/>
          </a:ln>
        </p:spPr>
      </p:pic>
      <p:pic>
        <p:nvPicPr>
          <p:cNvPr id="155" name="Google Shape;155;p23"/>
          <p:cNvPicPr preferRelativeResize="0"/>
          <p:nvPr/>
        </p:nvPicPr>
        <p:blipFill>
          <a:blip r:embed="rId4">
            <a:alphaModFix/>
          </a:blip>
          <a:stretch>
            <a:fillRect/>
          </a:stretch>
        </p:blipFill>
        <p:spPr>
          <a:xfrm>
            <a:off x="962025" y="1100138"/>
            <a:ext cx="7829550" cy="4010025"/>
          </a:xfrm>
          <a:prstGeom prst="rect">
            <a:avLst/>
          </a:prstGeom>
          <a:noFill/>
          <a:ln>
            <a:noFill/>
          </a:ln>
        </p:spPr>
      </p:pic>
      <p:sp>
        <p:nvSpPr>
          <p:cNvPr id="156" name="Google Shape;156;p23"/>
          <p:cNvSpPr/>
          <p:nvPr/>
        </p:nvSpPr>
        <p:spPr>
          <a:xfrm rot="1317275">
            <a:off x="1501894" y="3333627"/>
            <a:ext cx="2708952" cy="1365646"/>
          </a:xfrm>
          <a:prstGeom prst="donut">
            <a:avLst>
              <a:gd fmla="val 186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60" name="Shape 160"/>
        <p:cNvGrpSpPr/>
        <p:nvPr/>
      </p:nvGrpSpPr>
      <p:grpSpPr>
        <a:xfrm>
          <a:off x="0" y="0"/>
          <a:ext cx="0" cy="0"/>
          <a:chOff x="0" y="0"/>
          <a:chExt cx="0" cy="0"/>
        </a:xfrm>
      </p:grpSpPr>
      <p:sp>
        <p:nvSpPr>
          <p:cNvPr id="161" name="Google Shape;161;p24"/>
          <p:cNvSpPr/>
          <p:nvPr/>
        </p:nvSpPr>
        <p:spPr>
          <a:xfrm>
            <a:off x="14275" y="1951125"/>
            <a:ext cx="9144000" cy="1065600"/>
          </a:xfrm>
          <a:prstGeom prst="rect">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0" y="1961275"/>
            <a:ext cx="91440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ph type="title"/>
          </p:nvPr>
        </p:nvSpPr>
        <p:spPr>
          <a:xfrm>
            <a:off x="348375" y="203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How different are the feature values between healthy and unhealthy? Biologically logical?</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20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Glucose has a higher correlation with insulin in diabetes-</a:t>
            </a:r>
            <a:endParaRPr b="1">
              <a:latin typeface="Roboto"/>
              <a:ea typeface="Roboto"/>
              <a:cs typeface="Roboto"/>
              <a:sym typeface="Roboto"/>
            </a:endParaRPr>
          </a:p>
        </p:txBody>
      </p:sp>
      <p:pic>
        <p:nvPicPr>
          <p:cNvPr id="169" name="Google Shape;169;p25"/>
          <p:cNvPicPr preferRelativeResize="0"/>
          <p:nvPr/>
        </p:nvPicPr>
        <p:blipFill>
          <a:blip r:embed="rId3">
            <a:alphaModFix/>
          </a:blip>
          <a:stretch>
            <a:fillRect/>
          </a:stretch>
        </p:blipFill>
        <p:spPr>
          <a:xfrm>
            <a:off x="4560448" y="950050"/>
            <a:ext cx="4271852" cy="4193449"/>
          </a:xfrm>
          <a:prstGeom prst="rect">
            <a:avLst/>
          </a:prstGeom>
          <a:noFill/>
          <a:ln>
            <a:noFill/>
          </a:ln>
        </p:spPr>
      </p:pic>
      <p:pic>
        <p:nvPicPr>
          <p:cNvPr id="170" name="Google Shape;170;p25"/>
          <p:cNvPicPr preferRelativeResize="0"/>
          <p:nvPr/>
        </p:nvPicPr>
        <p:blipFill>
          <a:blip r:embed="rId4">
            <a:alphaModFix/>
          </a:blip>
          <a:stretch>
            <a:fillRect/>
          </a:stretch>
        </p:blipFill>
        <p:spPr>
          <a:xfrm>
            <a:off x="152400" y="950050"/>
            <a:ext cx="4249755" cy="4171759"/>
          </a:xfrm>
          <a:prstGeom prst="rect">
            <a:avLst/>
          </a:prstGeom>
          <a:noFill/>
          <a:ln>
            <a:noFill/>
          </a:ln>
        </p:spPr>
      </p:pic>
      <p:sp>
        <p:nvSpPr>
          <p:cNvPr id="171" name="Google Shape;171;p25"/>
          <p:cNvSpPr/>
          <p:nvPr/>
        </p:nvSpPr>
        <p:spPr>
          <a:xfrm>
            <a:off x="1575700" y="2571750"/>
            <a:ext cx="404100" cy="413700"/>
          </a:xfrm>
          <a:prstGeom prst="donut">
            <a:avLst>
              <a:gd fmla="val 741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989875" y="2571750"/>
            <a:ext cx="404100" cy="413700"/>
          </a:xfrm>
          <a:prstGeom prst="donut">
            <a:avLst>
              <a:gd fmla="val 741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76" name="Shape 176"/>
        <p:cNvGrpSpPr/>
        <p:nvPr/>
      </p:nvGrpSpPr>
      <p:grpSpPr>
        <a:xfrm>
          <a:off x="0" y="0"/>
          <a:ext cx="0" cy="0"/>
          <a:chOff x="0" y="0"/>
          <a:chExt cx="0" cy="0"/>
        </a:xfrm>
      </p:grpSpPr>
      <p:sp>
        <p:nvSpPr>
          <p:cNvPr id="177" name="Google Shape;177;p26"/>
          <p:cNvSpPr/>
          <p:nvPr/>
        </p:nvSpPr>
        <p:spPr>
          <a:xfrm>
            <a:off x="14275" y="1951125"/>
            <a:ext cx="9144000" cy="1065600"/>
          </a:xfrm>
          <a:prstGeom prst="rect">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0" y="1961275"/>
            <a:ext cx="91440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ph type="title"/>
          </p:nvPr>
        </p:nvSpPr>
        <p:spPr>
          <a:xfrm>
            <a:off x="348375" y="203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Are there trends between interesting features such as age and pregnancy?</a:t>
            </a:r>
            <a:endParaRPr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p:nvPr/>
        </p:nvSpPr>
        <p:spPr>
          <a:xfrm>
            <a:off x="1252000" y="1511775"/>
            <a:ext cx="2860500" cy="345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7"/>
          <p:cNvPicPr preferRelativeResize="0"/>
          <p:nvPr/>
        </p:nvPicPr>
        <p:blipFill rotWithShape="1">
          <a:blip r:embed="rId3">
            <a:alphaModFix/>
          </a:blip>
          <a:srcRect b="1443" l="7273" r="28755" t="-9155"/>
          <a:stretch/>
        </p:blipFill>
        <p:spPr>
          <a:xfrm>
            <a:off x="644025" y="-156800"/>
            <a:ext cx="6885524" cy="5300399"/>
          </a:xfrm>
          <a:prstGeom prst="rect">
            <a:avLst/>
          </a:prstGeom>
          <a:noFill/>
          <a:ln>
            <a:noFill/>
          </a:ln>
        </p:spPr>
      </p:pic>
      <p:sp>
        <p:nvSpPr>
          <p:cNvPr id="186" name="Google Shape;186;p27"/>
          <p:cNvSpPr txBox="1"/>
          <p:nvPr>
            <p:ph type="title"/>
          </p:nvPr>
        </p:nvSpPr>
        <p:spPr>
          <a:xfrm>
            <a:off x="311700" y="20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At older ages, diabetes+ is greater than diabetes- </a:t>
            </a:r>
            <a:endParaRPr b="1">
              <a:latin typeface="Roboto"/>
              <a:ea typeface="Roboto"/>
              <a:cs typeface="Roboto"/>
              <a:sym typeface="Roboto"/>
            </a:endParaRPr>
          </a:p>
        </p:txBody>
      </p:sp>
      <p:sp>
        <p:nvSpPr>
          <p:cNvPr id="187" name="Google Shape;187;p27"/>
          <p:cNvSpPr/>
          <p:nvPr/>
        </p:nvSpPr>
        <p:spPr>
          <a:xfrm>
            <a:off x="1417025" y="1511775"/>
            <a:ext cx="2695500" cy="35115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4112525" y="1022375"/>
            <a:ext cx="3511500" cy="40008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xit" presetID="10" presetSubtype="0">
                                  <p:stCondLst>
                                    <p:cond delay="0"/>
                                  </p:stCondLst>
                                  <p:childTnLst>
                                    <p:animEffect filter="fade" transition="out">
                                      <p:cBhvr>
                                        <p:cTn dur="1000"/>
                                        <p:tgtEl>
                                          <p:spTgt spid="187"/>
                                        </p:tgtEl>
                                      </p:cBhvr>
                                    </p:animEffect>
                                    <p:set>
                                      <p:cBhvr>
                                        <p:cTn dur="1" fill="hold">
                                          <p:stCondLst>
                                            <p:cond delay="1000"/>
                                          </p:stCondLst>
                                        </p:cTn>
                                        <p:tgtEl>
                                          <p:spTgt spid="1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8"/>
          <p:cNvPicPr preferRelativeResize="0"/>
          <p:nvPr/>
        </p:nvPicPr>
        <p:blipFill rotWithShape="1">
          <a:blip r:embed="rId3">
            <a:alphaModFix/>
          </a:blip>
          <a:srcRect b="0" l="8481" r="9091" t="0"/>
          <a:stretch/>
        </p:blipFill>
        <p:spPr>
          <a:xfrm>
            <a:off x="576025" y="513150"/>
            <a:ext cx="7536998" cy="4643449"/>
          </a:xfrm>
          <a:prstGeom prst="rect">
            <a:avLst/>
          </a:prstGeom>
          <a:noFill/>
          <a:ln>
            <a:noFill/>
          </a:ln>
        </p:spPr>
      </p:pic>
      <p:sp>
        <p:nvSpPr>
          <p:cNvPr id="194" name="Google Shape;194;p28"/>
          <p:cNvSpPr txBox="1"/>
          <p:nvPr>
            <p:ph type="title"/>
          </p:nvPr>
        </p:nvSpPr>
        <p:spPr>
          <a:xfrm>
            <a:off x="311700" y="20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As glucose levels increase, percentage of diabetes- decreases, while diabetes+ population increases</a:t>
            </a:r>
            <a:endParaRPr b="1">
              <a:latin typeface="Roboto"/>
              <a:ea typeface="Roboto"/>
              <a:cs typeface="Roboto"/>
              <a:sym typeface="Roboto"/>
            </a:endParaRPr>
          </a:p>
        </p:txBody>
      </p:sp>
      <p:sp>
        <p:nvSpPr>
          <p:cNvPr id="195" name="Google Shape;195;p28"/>
          <p:cNvSpPr/>
          <p:nvPr/>
        </p:nvSpPr>
        <p:spPr>
          <a:xfrm rot="1634778">
            <a:off x="1911236" y="2243959"/>
            <a:ext cx="5540429" cy="100632"/>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rot="-1748084">
            <a:off x="1860941" y="2784786"/>
            <a:ext cx="5500086" cy="100178"/>
          </a:xfrm>
          <a:prstGeom prst="rightArrow">
            <a:avLst>
              <a:gd fmla="val 50000" name="adj1"/>
              <a:gd fmla="val 78105"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AFF9D"/>
        </a:solidFill>
      </p:bgPr>
    </p:bg>
    <p:spTree>
      <p:nvGrpSpPr>
        <p:cNvPr id="200" name="Shape 200"/>
        <p:cNvGrpSpPr/>
        <p:nvPr/>
      </p:nvGrpSpPr>
      <p:grpSpPr>
        <a:xfrm>
          <a:off x="0" y="0"/>
          <a:ext cx="0" cy="0"/>
          <a:chOff x="0" y="0"/>
          <a:chExt cx="0" cy="0"/>
        </a:xfrm>
      </p:grpSpPr>
      <p:sp>
        <p:nvSpPr>
          <p:cNvPr id="201" name="Google Shape;201;p29"/>
          <p:cNvSpPr/>
          <p:nvPr/>
        </p:nvSpPr>
        <p:spPr>
          <a:xfrm>
            <a:off x="0" y="0"/>
            <a:ext cx="9144000" cy="343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
        <p:nvSpPr>
          <p:cNvPr id="202" name="Google Shape;202;p29"/>
          <p:cNvSpPr txBox="1"/>
          <p:nvPr>
            <p:ph idx="1" type="subTitle"/>
          </p:nvPr>
        </p:nvSpPr>
        <p:spPr>
          <a:xfrm>
            <a:off x="799850" y="2433975"/>
            <a:ext cx="7732500" cy="17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rgbClr val="999999"/>
              </a:solidFill>
              <a:latin typeface="Roboto"/>
              <a:ea typeface="Roboto"/>
              <a:cs typeface="Roboto"/>
              <a:sym typeface="Roboto"/>
            </a:endParaRPr>
          </a:p>
          <a:p>
            <a:pPr indent="0" lvl="0" marL="0" rtl="0" algn="ctr">
              <a:spcBef>
                <a:spcPts val="0"/>
              </a:spcBef>
              <a:spcAft>
                <a:spcPts val="0"/>
              </a:spcAft>
              <a:buNone/>
            </a:pPr>
            <a:r>
              <a:t/>
            </a:r>
            <a:endParaRPr b="1" sz="12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pic>
        <p:nvPicPr>
          <p:cNvPr id="203" name="Google Shape;203;p29"/>
          <p:cNvPicPr preferRelativeResize="0"/>
          <p:nvPr/>
        </p:nvPicPr>
        <p:blipFill>
          <a:blip r:embed="rId3">
            <a:alphaModFix/>
          </a:blip>
          <a:stretch>
            <a:fillRect/>
          </a:stretch>
        </p:blipFill>
        <p:spPr>
          <a:xfrm>
            <a:off x="5377729" y="3525125"/>
            <a:ext cx="1284151" cy="1366425"/>
          </a:xfrm>
          <a:prstGeom prst="rect">
            <a:avLst/>
          </a:prstGeom>
          <a:noFill/>
          <a:ln>
            <a:noFill/>
          </a:ln>
        </p:spPr>
      </p:pic>
      <p:pic>
        <p:nvPicPr>
          <p:cNvPr id="204" name="Google Shape;204;p29"/>
          <p:cNvPicPr preferRelativeResize="0"/>
          <p:nvPr/>
        </p:nvPicPr>
        <p:blipFill>
          <a:blip r:embed="rId4">
            <a:alphaModFix/>
          </a:blip>
          <a:stretch>
            <a:fillRect/>
          </a:stretch>
        </p:blipFill>
        <p:spPr>
          <a:xfrm flipH="1">
            <a:off x="2576850" y="3525125"/>
            <a:ext cx="1284151" cy="1366425"/>
          </a:xfrm>
          <a:prstGeom prst="rect">
            <a:avLst/>
          </a:prstGeom>
          <a:noFill/>
          <a:ln>
            <a:noFill/>
          </a:ln>
        </p:spPr>
      </p:pic>
      <p:pic>
        <p:nvPicPr>
          <p:cNvPr id="205" name="Google Shape;205;p29"/>
          <p:cNvPicPr preferRelativeResize="0"/>
          <p:nvPr/>
        </p:nvPicPr>
        <p:blipFill>
          <a:blip r:embed="rId5">
            <a:alphaModFix/>
          </a:blip>
          <a:stretch>
            <a:fillRect/>
          </a:stretch>
        </p:blipFill>
        <p:spPr>
          <a:xfrm>
            <a:off x="3987608" y="3549684"/>
            <a:ext cx="1237992" cy="1317308"/>
          </a:xfrm>
          <a:prstGeom prst="rect">
            <a:avLst/>
          </a:prstGeom>
          <a:noFill/>
          <a:ln>
            <a:noFill/>
          </a:ln>
        </p:spPr>
      </p:pic>
      <p:sp>
        <p:nvSpPr>
          <p:cNvPr id="206" name="Google Shape;206;p29"/>
          <p:cNvSpPr txBox="1"/>
          <p:nvPr>
            <p:ph idx="4294967295" type="title"/>
          </p:nvPr>
        </p:nvSpPr>
        <p:spPr>
          <a:xfrm>
            <a:off x="283225" y="10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Answered Questions</a:t>
            </a:r>
            <a:endParaRPr b="1">
              <a:latin typeface="Roboto"/>
              <a:ea typeface="Roboto"/>
              <a:cs typeface="Roboto"/>
              <a:sym typeface="Roboto"/>
            </a:endParaRPr>
          </a:p>
        </p:txBody>
      </p:sp>
      <p:sp>
        <p:nvSpPr>
          <p:cNvPr id="207" name="Google Shape;207;p29"/>
          <p:cNvSpPr txBox="1"/>
          <p:nvPr/>
        </p:nvSpPr>
        <p:spPr>
          <a:xfrm>
            <a:off x="390175" y="679075"/>
            <a:ext cx="8306700" cy="76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AutoNum type="arabicPeriod"/>
            </a:pPr>
            <a:r>
              <a:rPr b="1" lang="en" sz="1800">
                <a:latin typeface="Roboto"/>
                <a:ea typeface="Roboto"/>
                <a:cs typeface="Roboto"/>
                <a:sym typeface="Roboto"/>
              </a:rPr>
              <a:t>Some degree of selection bias of observed feature</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 sz="1800">
                <a:latin typeface="Roboto"/>
                <a:ea typeface="Roboto"/>
                <a:cs typeface="Roboto"/>
                <a:sym typeface="Roboto"/>
              </a:rPr>
              <a:t>CKD+ patients often exhibit another disease (diabetes)</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 sz="1800">
                <a:latin typeface="Roboto"/>
                <a:ea typeface="Roboto"/>
                <a:cs typeface="Roboto"/>
                <a:sym typeface="Roboto"/>
              </a:rPr>
              <a:t>Feature values of CKD- are well-grouped</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 sz="1800">
                <a:latin typeface="Roboto"/>
                <a:ea typeface="Roboto"/>
                <a:cs typeface="Roboto"/>
                <a:sym typeface="Roboto"/>
              </a:rPr>
              <a:t>Age and pregnancy have a role in diabetes</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 sz="1800">
                <a:latin typeface="Roboto"/>
                <a:ea typeface="Roboto"/>
                <a:cs typeface="Roboto"/>
                <a:sym typeface="Roboto"/>
              </a:rPr>
              <a:t>Correlation between insulin and glucose decrease for CKD-</a:t>
            </a:r>
            <a:endParaRPr b="1" sz="1800">
              <a:latin typeface="Roboto"/>
              <a:ea typeface="Roboto"/>
              <a:cs typeface="Roboto"/>
              <a:sym typeface="Roboto"/>
            </a:endParaRPr>
          </a:p>
        </p:txBody>
      </p:sp>
      <p:sp>
        <p:nvSpPr>
          <p:cNvPr id="208" name="Google Shape;208;p29"/>
          <p:cNvSpPr/>
          <p:nvPr/>
        </p:nvSpPr>
        <p:spPr>
          <a:xfrm>
            <a:off x="347850" y="1326575"/>
            <a:ext cx="8520600" cy="4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224700" y="1880275"/>
            <a:ext cx="8520600" cy="4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283225" y="2425850"/>
            <a:ext cx="8520600" cy="4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283225" y="2876150"/>
            <a:ext cx="8520600" cy="4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224700" y="631950"/>
            <a:ext cx="8520600" cy="45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xit" presetID="10" presetSubtype="0">
                                  <p:stCondLst>
                                    <p:cond delay="0"/>
                                  </p:stCondLst>
                                  <p:childTnLst>
                                    <p:animEffect filter="fade" transition="out">
                                      <p:cBhvr>
                                        <p:cTn dur="1000"/>
                                        <p:tgtEl>
                                          <p:spTgt spid="208"/>
                                        </p:tgtEl>
                                      </p:cBhvr>
                                    </p:animEffect>
                                    <p:set>
                                      <p:cBhvr>
                                        <p:cTn dur="1" fill="hold">
                                          <p:stCondLst>
                                            <p:cond delay="1000"/>
                                          </p:stCondLst>
                                        </p:cTn>
                                        <p:tgtEl>
                                          <p:spTgt spid="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9"/>
                                        </p:tgtEl>
                                      </p:cBhvr>
                                    </p:animEffect>
                                    <p:set>
                                      <p:cBhvr>
                                        <p:cTn dur="1" fill="hold">
                                          <p:stCondLst>
                                            <p:cond delay="1000"/>
                                          </p:stCondLst>
                                        </p:cTn>
                                        <p:tgtEl>
                                          <p:spTgt spid="2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AFF9D"/>
        </a:solidFill>
      </p:bgPr>
    </p:bg>
    <p:spTree>
      <p:nvGrpSpPr>
        <p:cNvPr id="216" name="Shape 216"/>
        <p:cNvGrpSpPr/>
        <p:nvPr/>
      </p:nvGrpSpPr>
      <p:grpSpPr>
        <a:xfrm>
          <a:off x="0" y="0"/>
          <a:ext cx="0" cy="0"/>
          <a:chOff x="0" y="0"/>
          <a:chExt cx="0" cy="0"/>
        </a:xfrm>
      </p:grpSpPr>
      <p:sp>
        <p:nvSpPr>
          <p:cNvPr id="217" name="Google Shape;217;p30"/>
          <p:cNvSpPr/>
          <p:nvPr/>
        </p:nvSpPr>
        <p:spPr>
          <a:xfrm>
            <a:off x="0" y="0"/>
            <a:ext cx="9144000" cy="3273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
        <p:nvSpPr>
          <p:cNvPr id="218" name="Google Shape;218;p30"/>
          <p:cNvSpPr txBox="1"/>
          <p:nvPr>
            <p:ph type="ctrTitle"/>
          </p:nvPr>
        </p:nvSpPr>
        <p:spPr>
          <a:xfrm>
            <a:off x="126300" y="1045025"/>
            <a:ext cx="8891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434343"/>
                </a:solidFill>
                <a:latin typeface="Roboto"/>
                <a:ea typeface="Roboto"/>
                <a:cs typeface="Roboto"/>
                <a:sym typeface="Roboto"/>
              </a:rPr>
              <a:t>Questions?</a:t>
            </a:r>
            <a:endParaRPr b="1" sz="3600">
              <a:solidFill>
                <a:srgbClr val="434343"/>
              </a:solidFill>
              <a:latin typeface="Roboto"/>
              <a:ea typeface="Roboto"/>
              <a:cs typeface="Roboto"/>
              <a:sym typeface="Roboto"/>
            </a:endParaRPr>
          </a:p>
          <a:p>
            <a:pPr indent="0" lvl="0" marL="0" rtl="0" algn="l">
              <a:spcBef>
                <a:spcPts val="0"/>
              </a:spcBef>
              <a:spcAft>
                <a:spcPts val="0"/>
              </a:spcAft>
              <a:buNone/>
            </a:pPr>
            <a:r>
              <a:t/>
            </a:r>
            <a:endParaRPr b="1" sz="3600">
              <a:latin typeface="Roboto"/>
              <a:ea typeface="Roboto"/>
              <a:cs typeface="Roboto"/>
              <a:sym typeface="Roboto"/>
            </a:endParaRPr>
          </a:p>
        </p:txBody>
      </p:sp>
      <p:sp>
        <p:nvSpPr>
          <p:cNvPr id="219" name="Google Shape;219;p30"/>
          <p:cNvSpPr txBox="1"/>
          <p:nvPr>
            <p:ph idx="1" type="subTitle"/>
          </p:nvPr>
        </p:nvSpPr>
        <p:spPr>
          <a:xfrm>
            <a:off x="799850" y="2433975"/>
            <a:ext cx="7732500" cy="17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rgbClr val="999999"/>
              </a:solidFill>
              <a:latin typeface="Roboto"/>
              <a:ea typeface="Roboto"/>
              <a:cs typeface="Roboto"/>
              <a:sym typeface="Roboto"/>
            </a:endParaRPr>
          </a:p>
          <a:p>
            <a:pPr indent="0" lvl="0" marL="0" rtl="0" algn="ctr">
              <a:spcBef>
                <a:spcPts val="0"/>
              </a:spcBef>
              <a:spcAft>
                <a:spcPts val="0"/>
              </a:spcAft>
              <a:buNone/>
            </a:pPr>
            <a:r>
              <a:t/>
            </a:r>
            <a:endParaRPr b="1" sz="1200">
              <a:solidFill>
                <a:srgbClr val="000000"/>
              </a:solidFill>
              <a:latin typeface="Roboto"/>
              <a:ea typeface="Roboto"/>
              <a:cs typeface="Roboto"/>
              <a:sym typeface="Roboto"/>
            </a:endParaRPr>
          </a:p>
          <a:p>
            <a:pPr indent="0" lvl="0" marL="0" rtl="0" algn="ctr">
              <a:spcBef>
                <a:spcPts val="0"/>
              </a:spcBef>
              <a:spcAft>
                <a:spcPts val="0"/>
              </a:spcAft>
              <a:buNone/>
            </a:pPr>
            <a:r>
              <a:t/>
            </a:r>
            <a:endParaRPr/>
          </a:p>
        </p:txBody>
      </p:sp>
      <p:pic>
        <p:nvPicPr>
          <p:cNvPr id="220" name="Google Shape;220;p30"/>
          <p:cNvPicPr preferRelativeResize="0"/>
          <p:nvPr/>
        </p:nvPicPr>
        <p:blipFill>
          <a:blip r:embed="rId3">
            <a:alphaModFix/>
          </a:blip>
          <a:stretch>
            <a:fillRect/>
          </a:stretch>
        </p:blipFill>
        <p:spPr>
          <a:xfrm>
            <a:off x="5377729" y="3525125"/>
            <a:ext cx="1284151" cy="1366425"/>
          </a:xfrm>
          <a:prstGeom prst="rect">
            <a:avLst/>
          </a:prstGeom>
          <a:noFill/>
          <a:ln>
            <a:noFill/>
          </a:ln>
        </p:spPr>
      </p:pic>
      <p:pic>
        <p:nvPicPr>
          <p:cNvPr id="221" name="Google Shape;221;p30"/>
          <p:cNvPicPr preferRelativeResize="0"/>
          <p:nvPr/>
        </p:nvPicPr>
        <p:blipFill>
          <a:blip r:embed="rId4">
            <a:alphaModFix/>
          </a:blip>
          <a:stretch>
            <a:fillRect/>
          </a:stretch>
        </p:blipFill>
        <p:spPr>
          <a:xfrm flipH="1">
            <a:off x="2576850" y="3525125"/>
            <a:ext cx="1284151" cy="1366425"/>
          </a:xfrm>
          <a:prstGeom prst="rect">
            <a:avLst/>
          </a:prstGeom>
          <a:noFill/>
          <a:ln>
            <a:noFill/>
          </a:ln>
        </p:spPr>
      </p:pic>
      <p:pic>
        <p:nvPicPr>
          <p:cNvPr id="222" name="Google Shape;222;p30"/>
          <p:cNvPicPr preferRelativeResize="0"/>
          <p:nvPr/>
        </p:nvPicPr>
        <p:blipFill>
          <a:blip r:embed="rId5">
            <a:alphaModFix/>
          </a:blip>
          <a:stretch>
            <a:fillRect/>
          </a:stretch>
        </p:blipFill>
        <p:spPr>
          <a:xfrm>
            <a:off x="3987608" y="3549684"/>
            <a:ext cx="1237992" cy="1317308"/>
          </a:xfrm>
          <a:prstGeom prst="rect">
            <a:avLst/>
          </a:prstGeom>
          <a:noFill/>
          <a:ln>
            <a:noFill/>
          </a:ln>
        </p:spPr>
      </p:pic>
      <p:pic>
        <p:nvPicPr>
          <p:cNvPr id="223" name="Google Shape;223;p30"/>
          <p:cNvPicPr preferRelativeResize="0"/>
          <p:nvPr/>
        </p:nvPicPr>
        <p:blipFill rotWithShape="1">
          <a:blip r:embed="rId6">
            <a:alphaModFix/>
          </a:blip>
          <a:srcRect b="72989" l="29156" r="52181" t="9411"/>
          <a:stretch/>
        </p:blipFill>
        <p:spPr>
          <a:xfrm>
            <a:off x="2635700" y="1840750"/>
            <a:ext cx="711000" cy="67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142625" y="368825"/>
            <a:ext cx="88566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White blood cell count and blood glucose contribute the most variance to 1st and 2nd PC respectively</a:t>
            </a:r>
            <a:endParaRPr b="1">
              <a:latin typeface="Roboto"/>
              <a:ea typeface="Roboto"/>
              <a:cs typeface="Roboto"/>
              <a:sym typeface="Roboto"/>
            </a:endParaRPr>
          </a:p>
        </p:txBody>
      </p:sp>
      <p:sp>
        <p:nvSpPr>
          <p:cNvPr id="229" name="Google Shape;229;p31"/>
          <p:cNvSpPr/>
          <p:nvPr/>
        </p:nvSpPr>
        <p:spPr>
          <a:xfrm>
            <a:off x="7304125" y="2718050"/>
            <a:ext cx="450000" cy="30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338138" y="1371600"/>
            <a:ext cx="8467725" cy="2705100"/>
          </a:xfrm>
          <a:prstGeom prst="rect">
            <a:avLst/>
          </a:prstGeom>
          <a:noFill/>
          <a:ln>
            <a:noFill/>
          </a:ln>
        </p:spPr>
      </p:pic>
      <p:sp>
        <p:nvSpPr>
          <p:cNvPr id="231" name="Google Shape;231;p31"/>
          <p:cNvSpPr/>
          <p:nvPr/>
        </p:nvSpPr>
        <p:spPr>
          <a:xfrm>
            <a:off x="3786850" y="3937400"/>
            <a:ext cx="165600" cy="4647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rot="10800000">
            <a:off x="7080775" y="2460850"/>
            <a:ext cx="119700" cy="3801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nvSpPr>
        <p:spPr>
          <a:xfrm>
            <a:off x="8062200" y="2360025"/>
            <a:ext cx="10818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rPr>
              <a:t>Explained Variance Ratio</a:t>
            </a:r>
            <a:endParaRPr sz="10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Motivation &amp; Objective</a:t>
            </a:r>
            <a:endParaRPr b="1">
              <a:latin typeface="Roboto"/>
              <a:ea typeface="Roboto"/>
              <a:cs typeface="Roboto"/>
              <a:sym typeface="Roboto"/>
            </a:endParaRPr>
          </a:p>
        </p:txBody>
      </p:sp>
      <p:pic>
        <p:nvPicPr>
          <p:cNvPr id="65" name="Google Shape;65;p14"/>
          <p:cNvPicPr preferRelativeResize="0"/>
          <p:nvPr/>
        </p:nvPicPr>
        <p:blipFill rotWithShape="1">
          <a:blip r:embed="rId3">
            <a:alphaModFix/>
          </a:blip>
          <a:srcRect b="15073" l="0" r="8867" t="26457"/>
          <a:stretch/>
        </p:blipFill>
        <p:spPr>
          <a:xfrm>
            <a:off x="1638300" y="1360875"/>
            <a:ext cx="5624751" cy="3007250"/>
          </a:xfrm>
          <a:prstGeom prst="rect">
            <a:avLst/>
          </a:prstGeom>
          <a:noFill/>
          <a:ln>
            <a:noFill/>
          </a:ln>
        </p:spPr>
      </p:pic>
      <p:pic>
        <p:nvPicPr>
          <p:cNvPr id="66" name="Google Shape;66;p14"/>
          <p:cNvPicPr preferRelativeResize="0"/>
          <p:nvPr/>
        </p:nvPicPr>
        <p:blipFill rotWithShape="1">
          <a:blip r:embed="rId4">
            <a:alphaModFix/>
          </a:blip>
          <a:srcRect b="27452" l="15579" r="11688" t="0"/>
          <a:stretch/>
        </p:blipFill>
        <p:spPr>
          <a:xfrm>
            <a:off x="727750" y="1115125"/>
            <a:ext cx="3740724" cy="3731550"/>
          </a:xfrm>
          <a:prstGeom prst="rect">
            <a:avLst/>
          </a:prstGeom>
          <a:noFill/>
          <a:ln>
            <a:noFill/>
          </a:ln>
        </p:spPr>
      </p:pic>
      <p:pic>
        <p:nvPicPr>
          <p:cNvPr id="67" name="Google Shape;67;p14"/>
          <p:cNvPicPr preferRelativeResize="0"/>
          <p:nvPr/>
        </p:nvPicPr>
        <p:blipFill rotWithShape="1">
          <a:blip r:embed="rId5">
            <a:alphaModFix/>
          </a:blip>
          <a:srcRect b="24328" l="49426" r="9167" t="15346"/>
          <a:stretch/>
        </p:blipFill>
        <p:spPr>
          <a:xfrm>
            <a:off x="6064825" y="1659475"/>
            <a:ext cx="2484651" cy="2108725"/>
          </a:xfrm>
          <a:prstGeom prst="rect">
            <a:avLst/>
          </a:prstGeom>
          <a:noFill/>
          <a:ln>
            <a:noFill/>
          </a:ln>
        </p:spPr>
      </p:pic>
      <p:sp>
        <p:nvSpPr>
          <p:cNvPr id="68" name="Google Shape;68;p14"/>
          <p:cNvSpPr/>
          <p:nvPr/>
        </p:nvSpPr>
        <p:spPr>
          <a:xfrm rot="5400000">
            <a:off x="2404425" y="2645650"/>
            <a:ext cx="3866700" cy="670500"/>
          </a:xfrm>
          <a:prstGeom prst="blockArc">
            <a:avLst>
              <a:gd fmla="val 10800000" name="adj1"/>
              <a:gd fmla="val 0" name="adj2"/>
              <a:gd fmla="val 25000" name="adj3"/>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625075" y="2796150"/>
            <a:ext cx="1414500" cy="183600"/>
          </a:xfrm>
          <a:prstGeom prst="rightArrow">
            <a:avLst>
              <a:gd fmla="val 50000" name="adj1"/>
              <a:gd fmla="val 50000" name="adj2"/>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6">
            <a:alphaModFix/>
          </a:blip>
          <a:stretch>
            <a:fillRect/>
          </a:stretch>
        </p:blipFill>
        <p:spPr>
          <a:xfrm>
            <a:off x="2750100" y="1092650"/>
            <a:ext cx="3810000" cy="3810000"/>
          </a:xfrm>
          <a:prstGeom prst="rect">
            <a:avLst/>
          </a:prstGeom>
          <a:noFill/>
          <a:ln>
            <a:noFill/>
          </a:ln>
        </p:spPr>
      </p:pic>
      <p:sp>
        <p:nvSpPr>
          <p:cNvPr id="71" name="Google Shape;71;p14"/>
          <p:cNvSpPr txBox="1"/>
          <p:nvPr/>
        </p:nvSpPr>
        <p:spPr>
          <a:xfrm>
            <a:off x="4944500" y="1542825"/>
            <a:ext cx="4309500" cy="19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F76464"/>
                </a:solidFill>
                <a:latin typeface="Roboto"/>
                <a:ea typeface="Roboto"/>
                <a:cs typeface="Roboto"/>
                <a:sym typeface="Roboto"/>
              </a:rPr>
              <a:t>?</a:t>
            </a:r>
            <a:endParaRPr b="1" sz="7200">
              <a:solidFill>
                <a:srgbClr val="F76464"/>
              </a:solidFill>
              <a:latin typeface="Roboto"/>
              <a:ea typeface="Roboto"/>
              <a:cs typeface="Roboto"/>
              <a:sym typeface="Roboto"/>
            </a:endParaRPr>
          </a:p>
        </p:txBody>
      </p:sp>
      <p:sp>
        <p:nvSpPr>
          <p:cNvPr id="72" name="Google Shape;72;p14"/>
          <p:cNvSpPr/>
          <p:nvPr/>
        </p:nvSpPr>
        <p:spPr>
          <a:xfrm>
            <a:off x="3221050" y="1123750"/>
            <a:ext cx="3022200" cy="3664200"/>
          </a:xfrm>
          <a:prstGeom prst="roundRect">
            <a:avLst>
              <a:gd fmla="val 16667" name="adj"/>
            </a:avLst>
          </a:prstGeom>
          <a:noFill/>
          <a:ln cap="flat" cmpd="sng" w="76200">
            <a:solidFill>
              <a:srgbClr val="3AFF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xit" presetID="10" presetSubtype="0">
                                  <p:stCondLst>
                                    <p:cond delay="0"/>
                                  </p:stCondLst>
                                  <p:childTnLst>
                                    <p:animEffect filter="fade" transition="out">
                                      <p:cBhvr>
                                        <p:cTn dur="1000"/>
                                        <p:tgtEl>
                                          <p:spTgt spid="65"/>
                                        </p:tgtEl>
                                      </p:cBhvr>
                                    </p:animEffect>
                                    <p:set>
                                      <p:cBhvr>
                                        <p:cTn dur="1" fill="hold">
                                          <p:stCondLst>
                                            <p:cond delay="1000"/>
                                          </p:stCondLst>
                                        </p:cTn>
                                        <p:tgtEl>
                                          <p:spTgt spid="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6"/>
                                        </p:tgtEl>
                                      </p:cBhvr>
                                    </p:animEffect>
                                    <p:set>
                                      <p:cBhvr>
                                        <p:cTn dur="1" fill="hold">
                                          <p:stCondLst>
                                            <p:cond delay="1000"/>
                                          </p:stCondLst>
                                        </p:cTn>
                                        <p:tgtEl>
                                          <p:spTgt spid="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8"/>
                                        </p:tgtEl>
                                      </p:cBhvr>
                                    </p:animEffect>
                                    <p:set>
                                      <p:cBhvr>
                                        <p:cTn dur="1" fill="hold">
                                          <p:stCondLst>
                                            <p:cond delay="1000"/>
                                          </p:stCondLst>
                                        </p:cTn>
                                        <p:tgtEl>
                                          <p:spTgt spid="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9"/>
                                        </p:tgtEl>
                                      </p:cBhvr>
                                    </p:animEffect>
                                    <p:set>
                                      <p:cBhvr>
                                        <p:cTn dur="1" fill="hold">
                                          <p:stCondLst>
                                            <p:cond delay="1000"/>
                                          </p:stCondLst>
                                        </p:cTn>
                                        <p:tgtEl>
                                          <p:spTgt spid="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1"/>
                                        </p:tgtEl>
                                      </p:cBhvr>
                                    </p:animEffect>
                                    <p:set>
                                      <p:cBhvr>
                                        <p:cTn dur="1" fill="hold">
                                          <p:stCondLst>
                                            <p:cond delay="1000"/>
                                          </p:stCondLst>
                                        </p:cTn>
                                        <p:tgtEl>
                                          <p:spTgt spid="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7"/>
                                        </p:tgtEl>
                                      </p:cBhvr>
                                    </p:animEffect>
                                    <p:set>
                                      <p:cBhvr>
                                        <p:cTn dur="1" fill="hold">
                                          <p:stCondLst>
                                            <p:cond delay="1000"/>
                                          </p:stCondLst>
                                        </p:cTn>
                                        <p:tgtEl>
                                          <p:spTgt spid="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142625" y="292625"/>
            <a:ext cx="88566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Further association between other diseases and CKD</a:t>
            </a:r>
            <a:endParaRPr b="1">
              <a:latin typeface="Roboto"/>
              <a:ea typeface="Roboto"/>
              <a:cs typeface="Roboto"/>
              <a:sym typeface="Roboto"/>
            </a:endParaRPr>
          </a:p>
        </p:txBody>
      </p:sp>
      <p:sp>
        <p:nvSpPr>
          <p:cNvPr id="239" name="Google Shape;239;p32"/>
          <p:cNvSpPr/>
          <p:nvPr/>
        </p:nvSpPr>
        <p:spPr>
          <a:xfrm>
            <a:off x="7304125" y="2718050"/>
            <a:ext cx="450000" cy="30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32"/>
          <p:cNvPicPr preferRelativeResize="0"/>
          <p:nvPr/>
        </p:nvPicPr>
        <p:blipFill>
          <a:blip r:embed="rId3">
            <a:alphaModFix/>
          </a:blip>
          <a:stretch>
            <a:fillRect/>
          </a:stretch>
        </p:blipFill>
        <p:spPr>
          <a:xfrm>
            <a:off x="1591425" y="1036025"/>
            <a:ext cx="6109915" cy="3802675"/>
          </a:xfrm>
          <a:prstGeom prst="rect">
            <a:avLst/>
          </a:prstGeom>
          <a:noFill/>
          <a:ln>
            <a:noFill/>
          </a:ln>
        </p:spPr>
      </p:pic>
      <p:sp>
        <p:nvSpPr>
          <p:cNvPr id="241" name="Google Shape;241;p32"/>
          <p:cNvSpPr/>
          <p:nvPr/>
        </p:nvSpPr>
        <p:spPr>
          <a:xfrm rot="5400000">
            <a:off x="3900825" y="2081225"/>
            <a:ext cx="3006300" cy="1662300"/>
          </a:xfrm>
          <a:prstGeom prst="donut">
            <a:avLst>
              <a:gd fmla="val 1865"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5403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Terminology </a:t>
            </a:r>
            <a:endParaRPr b="1">
              <a:latin typeface="Roboto"/>
              <a:ea typeface="Roboto"/>
              <a:cs typeface="Roboto"/>
              <a:sym typeface="Roboto"/>
            </a:endParaRPr>
          </a:p>
        </p:txBody>
      </p:sp>
      <p:sp>
        <p:nvSpPr>
          <p:cNvPr id="78" name="Google Shape;78;p15"/>
          <p:cNvSpPr/>
          <p:nvPr/>
        </p:nvSpPr>
        <p:spPr>
          <a:xfrm>
            <a:off x="673725" y="2368250"/>
            <a:ext cx="18537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73725" y="3839450"/>
            <a:ext cx="1853700" cy="1018500"/>
          </a:xfrm>
          <a:prstGeom prst="roundRect">
            <a:avLst>
              <a:gd fmla="val 16667" name="adj"/>
            </a:avLst>
          </a:prstGeom>
          <a:solidFill>
            <a:srgbClr val="3AFF9D"/>
          </a:solidFill>
          <a:ln cap="flat" cmpd="sng" w="9525">
            <a:solidFill>
              <a:srgbClr val="3AFF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673725" y="973250"/>
            <a:ext cx="18537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836625" y="2591150"/>
            <a:ext cx="1527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CKD+</a:t>
            </a:r>
            <a:endParaRPr b="1" sz="1800">
              <a:latin typeface="Roboto"/>
              <a:ea typeface="Roboto"/>
              <a:cs typeface="Roboto"/>
              <a:sym typeface="Roboto"/>
            </a:endParaRPr>
          </a:p>
        </p:txBody>
      </p:sp>
      <p:sp>
        <p:nvSpPr>
          <p:cNvPr id="82" name="Google Shape;82;p15"/>
          <p:cNvSpPr txBox="1"/>
          <p:nvPr/>
        </p:nvSpPr>
        <p:spPr>
          <a:xfrm>
            <a:off x="836625" y="4062350"/>
            <a:ext cx="1527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CKD-</a:t>
            </a:r>
            <a:endParaRPr b="1" sz="1800">
              <a:latin typeface="Roboto"/>
              <a:ea typeface="Roboto"/>
              <a:cs typeface="Roboto"/>
              <a:sym typeface="Roboto"/>
            </a:endParaRPr>
          </a:p>
        </p:txBody>
      </p:sp>
      <p:sp>
        <p:nvSpPr>
          <p:cNvPr id="83" name="Google Shape;83;p15"/>
          <p:cNvSpPr txBox="1"/>
          <p:nvPr/>
        </p:nvSpPr>
        <p:spPr>
          <a:xfrm>
            <a:off x="836625" y="949438"/>
            <a:ext cx="1527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Chronic Kidney Disease</a:t>
            </a:r>
            <a:endParaRPr b="1" sz="1800">
              <a:latin typeface="Roboto"/>
              <a:ea typeface="Roboto"/>
              <a:cs typeface="Roboto"/>
              <a:sym typeface="Roboto"/>
            </a:endParaRPr>
          </a:p>
        </p:txBody>
      </p:sp>
      <p:sp>
        <p:nvSpPr>
          <p:cNvPr id="84" name="Google Shape;84;p15"/>
          <p:cNvSpPr/>
          <p:nvPr/>
        </p:nvSpPr>
        <p:spPr>
          <a:xfrm>
            <a:off x="2531575" y="1452325"/>
            <a:ext cx="4216800" cy="142500"/>
          </a:xfrm>
          <a:prstGeom prst="rightArrow">
            <a:avLst>
              <a:gd fmla="val 50000" name="adj1"/>
              <a:gd fmla="val 50000" name="adj2"/>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6779150" y="1026225"/>
            <a:ext cx="18537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942050" y="1249113"/>
            <a:ext cx="1527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CKD</a:t>
            </a:r>
            <a:endParaRPr b="1" sz="1800">
              <a:latin typeface="Roboto"/>
              <a:ea typeface="Roboto"/>
              <a:cs typeface="Roboto"/>
              <a:sym typeface="Roboto"/>
            </a:endParaRPr>
          </a:p>
        </p:txBody>
      </p:sp>
      <p:sp>
        <p:nvSpPr>
          <p:cNvPr id="87" name="Google Shape;87;p15"/>
          <p:cNvSpPr/>
          <p:nvPr/>
        </p:nvSpPr>
        <p:spPr>
          <a:xfrm>
            <a:off x="2531575" y="2806250"/>
            <a:ext cx="4116000" cy="142500"/>
          </a:xfrm>
          <a:prstGeom prst="rightArrow">
            <a:avLst>
              <a:gd fmla="val 50000" name="adj1"/>
              <a:gd fmla="val 50000" name="adj2"/>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3">
            <a:alphaModFix/>
          </a:blip>
          <a:stretch>
            <a:fillRect/>
          </a:stretch>
        </p:blipFill>
        <p:spPr>
          <a:xfrm>
            <a:off x="6647675" y="3392450"/>
            <a:ext cx="2035154" cy="1661350"/>
          </a:xfrm>
          <a:prstGeom prst="rect">
            <a:avLst/>
          </a:prstGeom>
          <a:noFill/>
          <a:ln>
            <a:noFill/>
          </a:ln>
        </p:spPr>
      </p:pic>
      <p:pic>
        <p:nvPicPr>
          <p:cNvPr id="89" name="Google Shape;89;p15"/>
          <p:cNvPicPr preferRelativeResize="0"/>
          <p:nvPr/>
        </p:nvPicPr>
        <p:blipFill>
          <a:blip r:embed="rId4">
            <a:alphaModFix/>
          </a:blip>
          <a:stretch>
            <a:fillRect/>
          </a:stretch>
        </p:blipFill>
        <p:spPr>
          <a:xfrm>
            <a:off x="6647675" y="2090725"/>
            <a:ext cx="2035150" cy="1748725"/>
          </a:xfrm>
          <a:prstGeom prst="rect">
            <a:avLst/>
          </a:prstGeom>
          <a:noFill/>
          <a:ln>
            <a:noFill/>
          </a:ln>
        </p:spPr>
      </p:pic>
      <p:sp>
        <p:nvSpPr>
          <p:cNvPr id="90" name="Google Shape;90;p15"/>
          <p:cNvSpPr/>
          <p:nvPr/>
        </p:nvSpPr>
        <p:spPr>
          <a:xfrm>
            <a:off x="2531575" y="4277450"/>
            <a:ext cx="4116000" cy="142500"/>
          </a:xfrm>
          <a:prstGeom prst="rightArrow">
            <a:avLst>
              <a:gd fmla="val 50000" name="adj1"/>
              <a:gd fmla="val 50000" name="adj2"/>
            </a:avLst>
          </a:prstGeom>
          <a:solidFill>
            <a:srgbClr val="3AFF9D"/>
          </a:solidFill>
          <a:ln cap="flat" cmpd="sng" w="9525">
            <a:solidFill>
              <a:srgbClr val="3AFF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xit" presetID="10" presetSubtype="0">
                                  <p:stCondLst>
                                    <p:cond delay="0"/>
                                  </p:stCondLst>
                                  <p:childTnLst>
                                    <p:animEffect filter="fade" transition="out">
                                      <p:cBhvr>
                                        <p:cTn dur="1000"/>
                                        <p:tgtEl>
                                          <p:spTgt spid="80"/>
                                        </p:tgtEl>
                                      </p:cBhvr>
                                    </p:animEffect>
                                    <p:set>
                                      <p:cBhvr>
                                        <p:cTn dur="1" fill="hold">
                                          <p:stCondLst>
                                            <p:cond delay="1000"/>
                                          </p:stCondLst>
                                        </p:cTn>
                                        <p:tgtEl>
                                          <p:spTgt spid="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5"/>
                                        </p:tgtEl>
                                      </p:cBhvr>
                                    </p:animEffect>
                                    <p:set>
                                      <p:cBhvr>
                                        <p:cTn dur="1" fill="hold">
                                          <p:stCondLst>
                                            <p:cond delay="1000"/>
                                          </p:stCondLst>
                                        </p:cTn>
                                        <p:tgtEl>
                                          <p:spTgt spid="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3"/>
                                        </p:tgtEl>
                                      </p:cBhvr>
                                    </p:animEffect>
                                    <p:set>
                                      <p:cBhvr>
                                        <p:cTn dur="1" fill="hold">
                                          <p:stCondLst>
                                            <p:cond delay="1000"/>
                                          </p:stCondLst>
                                        </p:cTn>
                                        <p:tgtEl>
                                          <p:spTgt spid="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4"/>
                                        </p:tgtEl>
                                      </p:cBhvr>
                                    </p:animEffect>
                                    <p:set>
                                      <p:cBhvr>
                                        <p:cTn dur="1" fill="hold">
                                          <p:stCondLst>
                                            <p:cond delay="1000"/>
                                          </p:stCondLst>
                                        </p:cTn>
                                        <p:tgtEl>
                                          <p:spTgt spid="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900"/>
                                        <p:tgtEl>
                                          <p:spTgt spid="86"/>
                                        </p:tgtEl>
                                      </p:cBhvr>
                                    </p:animEffect>
                                    <p:set>
                                      <p:cBhvr>
                                        <p:cTn dur="1" fill="hold">
                                          <p:stCondLst>
                                            <p:cond delay="90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8"/>
                                        </p:tgtEl>
                                      </p:cBhvr>
                                    </p:animEffect>
                                    <p:set>
                                      <p:cBhvr>
                                        <p:cTn dur="1" fill="hold">
                                          <p:stCondLst>
                                            <p:cond delay="1000"/>
                                          </p:stCondLst>
                                        </p:cTn>
                                        <p:tgtEl>
                                          <p:spTgt spid="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1"/>
                                        </p:tgtEl>
                                      </p:cBhvr>
                                    </p:animEffect>
                                    <p:set>
                                      <p:cBhvr>
                                        <p:cTn dur="1" fill="hold">
                                          <p:stCondLst>
                                            <p:cond delay="1000"/>
                                          </p:stCondLst>
                                        </p:cTn>
                                        <p:tgtEl>
                                          <p:spTgt spid="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3">
            <a:alphaModFix/>
          </a:blip>
          <a:stretch>
            <a:fillRect/>
          </a:stretch>
        </p:blipFill>
        <p:spPr>
          <a:xfrm>
            <a:off x="804863" y="628650"/>
            <a:ext cx="7534275" cy="4495800"/>
          </a:xfrm>
          <a:prstGeom prst="rect">
            <a:avLst/>
          </a:prstGeom>
          <a:noFill/>
          <a:ln>
            <a:noFill/>
          </a:ln>
        </p:spPr>
      </p:pic>
      <p:sp>
        <p:nvSpPr>
          <p:cNvPr id="96" name="Google Shape;96;p16"/>
          <p:cNvSpPr txBox="1"/>
          <p:nvPr/>
        </p:nvSpPr>
        <p:spPr>
          <a:xfrm>
            <a:off x="804600" y="730675"/>
            <a:ext cx="22059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CKD Data Set from UCI ML Repository</a:t>
            </a:r>
            <a:endParaRPr b="1" sz="1800">
              <a:latin typeface="Roboto"/>
              <a:ea typeface="Roboto"/>
              <a:cs typeface="Roboto"/>
              <a:sym typeface="Roboto"/>
            </a:endParaRPr>
          </a:p>
        </p:txBody>
      </p:sp>
      <p:sp>
        <p:nvSpPr>
          <p:cNvPr id="97" name="Google Shape;97;p16"/>
          <p:cNvSpPr txBox="1"/>
          <p:nvPr/>
        </p:nvSpPr>
        <p:spPr>
          <a:xfrm>
            <a:off x="3493963" y="623875"/>
            <a:ext cx="22059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National Inst. of Diabetes and Digestive Kidney </a:t>
            </a:r>
            <a:endParaRPr b="1" sz="1800">
              <a:latin typeface="Roboto"/>
              <a:ea typeface="Roboto"/>
              <a:cs typeface="Roboto"/>
              <a:sym typeface="Roboto"/>
            </a:endParaRPr>
          </a:p>
        </p:txBody>
      </p:sp>
      <p:sp>
        <p:nvSpPr>
          <p:cNvPr id="98" name="Google Shape;98;p16"/>
          <p:cNvSpPr txBox="1"/>
          <p:nvPr/>
        </p:nvSpPr>
        <p:spPr>
          <a:xfrm>
            <a:off x="6183338" y="623875"/>
            <a:ext cx="22059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NYS Patient Characteristics Survey </a:t>
            </a:r>
            <a:endParaRPr b="1" sz="1800">
              <a:latin typeface="Roboto"/>
              <a:ea typeface="Roboto"/>
              <a:cs typeface="Roboto"/>
              <a:sym typeface="Roboto"/>
            </a:endParaRPr>
          </a:p>
        </p:txBody>
      </p:sp>
      <p:sp>
        <p:nvSpPr>
          <p:cNvPr id="99" name="Google Shape;99;p16"/>
          <p:cNvSpPr txBox="1"/>
          <p:nvPr/>
        </p:nvSpPr>
        <p:spPr>
          <a:xfrm>
            <a:off x="804600" y="2414844"/>
            <a:ext cx="73857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Cleaning</a:t>
            </a:r>
            <a:endParaRPr b="1" sz="1800">
              <a:latin typeface="Roboto"/>
              <a:ea typeface="Roboto"/>
              <a:cs typeface="Roboto"/>
              <a:sym typeface="Roboto"/>
            </a:endParaRPr>
          </a:p>
        </p:txBody>
      </p:sp>
      <p:sp>
        <p:nvSpPr>
          <p:cNvPr id="100" name="Google Shape;100;p16"/>
          <p:cNvSpPr txBox="1"/>
          <p:nvPr/>
        </p:nvSpPr>
        <p:spPr>
          <a:xfrm>
            <a:off x="827863" y="3453344"/>
            <a:ext cx="73857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Visualization</a:t>
            </a:r>
            <a:endParaRPr b="1" sz="1800">
              <a:latin typeface="Roboto"/>
              <a:ea typeface="Roboto"/>
              <a:cs typeface="Roboto"/>
              <a:sym typeface="Roboto"/>
            </a:endParaRPr>
          </a:p>
        </p:txBody>
      </p:sp>
      <p:sp>
        <p:nvSpPr>
          <p:cNvPr id="101" name="Google Shape;101;p16"/>
          <p:cNvSpPr txBox="1"/>
          <p:nvPr/>
        </p:nvSpPr>
        <p:spPr>
          <a:xfrm>
            <a:off x="904075" y="4593719"/>
            <a:ext cx="73857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Comparison and Analysis</a:t>
            </a:r>
            <a:endParaRPr b="1" sz="1800">
              <a:latin typeface="Roboto"/>
              <a:ea typeface="Roboto"/>
              <a:cs typeface="Roboto"/>
              <a:sym typeface="Roboto"/>
            </a:endParaRPr>
          </a:p>
        </p:txBody>
      </p:sp>
      <p:sp>
        <p:nvSpPr>
          <p:cNvPr id="102" name="Google Shape;102;p16"/>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Methodology</a:t>
            </a:r>
            <a:endParaRPr b="1">
              <a:latin typeface="Roboto"/>
              <a:ea typeface="Roboto"/>
              <a:cs typeface="Roboto"/>
              <a:sym typeface="Roboto"/>
            </a:endParaRPr>
          </a:p>
        </p:txBody>
      </p:sp>
      <p:sp>
        <p:nvSpPr>
          <p:cNvPr id="103" name="Google Shape;103;p16"/>
          <p:cNvSpPr/>
          <p:nvPr/>
        </p:nvSpPr>
        <p:spPr>
          <a:xfrm>
            <a:off x="423250" y="4551775"/>
            <a:ext cx="8219400" cy="572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554350" y="2346975"/>
            <a:ext cx="8219400" cy="220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4"/>
                                        </p:tgtEl>
                                      </p:cBhvr>
                                    </p:animEffect>
                                    <p:set>
                                      <p:cBhvr>
                                        <p:cTn dur="1" fill="hold">
                                          <p:stCondLst>
                                            <p:cond delay="1000"/>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3"/>
                                        </p:tgtEl>
                                      </p:cBhvr>
                                    </p:animEffect>
                                    <p:set>
                                      <p:cBhvr>
                                        <p:cTn dur="1" fill="hold">
                                          <p:stCondLst>
                                            <p:cond delay="1000"/>
                                          </p:stCondLst>
                                        </p:cTn>
                                        <p:tgtEl>
                                          <p:spTgt spid="1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08" name="Shape 108"/>
        <p:cNvGrpSpPr/>
        <p:nvPr/>
      </p:nvGrpSpPr>
      <p:grpSpPr>
        <a:xfrm>
          <a:off x="0" y="0"/>
          <a:ext cx="0" cy="0"/>
          <a:chOff x="0" y="0"/>
          <a:chExt cx="0" cy="0"/>
        </a:xfrm>
      </p:grpSpPr>
      <p:sp>
        <p:nvSpPr>
          <p:cNvPr id="109" name="Google Shape;109;p17"/>
          <p:cNvSpPr/>
          <p:nvPr/>
        </p:nvSpPr>
        <p:spPr>
          <a:xfrm>
            <a:off x="14275" y="1951125"/>
            <a:ext cx="9144000" cy="1065600"/>
          </a:xfrm>
          <a:prstGeom prst="rect">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0" y="1961275"/>
            <a:ext cx="91440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348375" y="2184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Is there any selection bias of unhealthy patients?</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Selection bias skews towards observed class (CKD) </a:t>
            </a:r>
            <a:endParaRPr b="1">
              <a:latin typeface="Roboto"/>
              <a:ea typeface="Roboto"/>
              <a:cs typeface="Roboto"/>
              <a:sym typeface="Roboto"/>
            </a:endParaRPr>
          </a:p>
        </p:txBody>
      </p:sp>
      <p:pic>
        <p:nvPicPr>
          <p:cNvPr id="117" name="Google Shape;117;p18"/>
          <p:cNvPicPr preferRelativeResize="0"/>
          <p:nvPr/>
        </p:nvPicPr>
        <p:blipFill>
          <a:blip r:embed="rId3">
            <a:alphaModFix/>
          </a:blip>
          <a:stretch>
            <a:fillRect/>
          </a:stretch>
        </p:blipFill>
        <p:spPr>
          <a:xfrm>
            <a:off x="159300" y="1985500"/>
            <a:ext cx="4819750" cy="2353425"/>
          </a:xfrm>
          <a:prstGeom prst="rect">
            <a:avLst/>
          </a:prstGeom>
          <a:noFill/>
          <a:ln>
            <a:noFill/>
          </a:ln>
        </p:spPr>
      </p:pic>
      <p:pic>
        <p:nvPicPr>
          <p:cNvPr id="118" name="Google Shape;118;p18"/>
          <p:cNvPicPr preferRelativeResize="0"/>
          <p:nvPr/>
        </p:nvPicPr>
        <p:blipFill rotWithShape="1">
          <a:blip r:embed="rId4">
            <a:alphaModFix/>
          </a:blip>
          <a:srcRect b="0" l="1700" r="0" t="0"/>
          <a:stretch/>
        </p:blipFill>
        <p:spPr>
          <a:xfrm>
            <a:off x="4928550" y="1855925"/>
            <a:ext cx="4215450" cy="250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122" name="Shape 122"/>
        <p:cNvGrpSpPr/>
        <p:nvPr/>
      </p:nvGrpSpPr>
      <p:grpSpPr>
        <a:xfrm>
          <a:off x="0" y="0"/>
          <a:ext cx="0" cy="0"/>
          <a:chOff x="0" y="0"/>
          <a:chExt cx="0" cy="0"/>
        </a:xfrm>
      </p:grpSpPr>
      <p:sp>
        <p:nvSpPr>
          <p:cNvPr id="123" name="Google Shape;123;p19"/>
          <p:cNvSpPr/>
          <p:nvPr/>
        </p:nvSpPr>
        <p:spPr>
          <a:xfrm>
            <a:off x="14275" y="1951125"/>
            <a:ext cx="9144000" cy="1065600"/>
          </a:xfrm>
          <a:prstGeom prst="rect">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0" y="1961275"/>
            <a:ext cx="9144000" cy="1018500"/>
          </a:xfrm>
          <a:prstGeom prst="roundRect">
            <a:avLst>
              <a:gd fmla="val 16667" name="adj"/>
            </a:avLst>
          </a:prstGeom>
          <a:solidFill>
            <a:srgbClr val="F76464"/>
          </a:solidFill>
          <a:ln cap="flat" cmpd="sng" w="9525">
            <a:solidFill>
              <a:srgbClr val="F7646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type="title"/>
          </p:nvPr>
        </p:nvSpPr>
        <p:spPr>
          <a:xfrm>
            <a:off x="348375" y="203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Are there any relationships between other diseases and CKD?</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All CKD- patients are also diabetes-, most CKD+ are diabetes+</a:t>
            </a:r>
            <a:endParaRPr b="1">
              <a:latin typeface="Roboto"/>
              <a:ea typeface="Roboto"/>
              <a:cs typeface="Roboto"/>
              <a:sym typeface="Roboto"/>
            </a:endParaRPr>
          </a:p>
        </p:txBody>
      </p:sp>
      <p:pic>
        <p:nvPicPr>
          <p:cNvPr id="131" name="Google Shape;131;p20"/>
          <p:cNvPicPr preferRelativeResize="0"/>
          <p:nvPr/>
        </p:nvPicPr>
        <p:blipFill>
          <a:blip r:embed="rId3">
            <a:alphaModFix/>
          </a:blip>
          <a:stretch>
            <a:fillRect/>
          </a:stretch>
        </p:blipFill>
        <p:spPr>
          <a:xfrm>
            <a:off x="4534900" y="1877388"/>
            <a:ext cx="4533900" cy="2428875"/>
          </a:xfrm>
          <a:prstGeom prst="rect">
            <a:avLst/>
          </a:prstGeom>
          <a:noFill/>
          <a:ln>
            <a:noFill/>
          </a:ln>
        </p:spPr>
      </p:pic>
      <p:sp>
        <p:nvSpPr>
          <p:cNvPr id="132" name="Google Shape;132;p20"/>
          <p:cNvSpPr/>
          <p:nvPr/>
        </p:nvSpPr>
        <p:spPr>
          <a:xfrm>
            <a:off x="7304125" y="3099050"/>
            <a:ext cx="450000" cy="30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0"/>
          <p:cNvPicPr preferRelativeResize="0"/>
          <p:nvPr/>
        </p:nvPicPr>
        <p:blipFill>
          <a:blip r:embed="rId4">
            <a:alphaModFix/>
          </a:blip>
          <a:stretch>
            <a:fillRect/>
          </a:stretch>
        </p:blipFill>
        <p:spPr>
          <a:xfrm>
            <a:off x="326305" y="1877400"/>
            <a:ext cx="4282070" cy="239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42625" y="368825"/>
            <a:ext cx="88566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Most diabetes+ patients are also hypertension+</a:t>
            </a:r>
            <a:endParaRPr b="1">
              <a:latin typeface="Roboto"/>
              <a:ea typeface="Roboto"/>
              <a:cs typeface="Roboto"/>
              <a:sym typeface="Roboto"/>
            </a:endParaRPr>
          </a:p>
        </p:txBody>
      </p:sp>
      <p:sp>
        <p:nvSpPr>
          <p:cNvPr id="139" name="Google Shape;139;p21"/>
          <p:cNvSpPr/>
          <p:nvPr/>
        </p:nvSpPr>
        <p:spPr>
          <a:xfrm>
            <a:off x="7304125" y="2718050"/>
            <a:ext cx="450000" cy="30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1"/>
          <p:cNvPicPr preferRelativeResize="0"/>
          <p:nvPr/>
        </p:nvPicPr>
        <p:blipFill rotWithShape="1">
          <a:blip r:embed="rId3">
            <a:alphaModFix/>
          </a:blip>
          <a:srcRect b="7825" l="0" r="0" t="0"/>
          <a:stretch/>
        </p:blipFill>
        <p:spPr>
          <a:xfrm>
            <a:off x="1828800" y="1188425"/>
            <a:ext cx="5385600" cy="350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