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7" r:id="rId2"/>
    <p:sldId id="264" r:id="rId3"/>
    <p:sldId id="259" r:id="rId4"/>
    <p:sldId id="272" r:id="rId5"/>
    <p:sldId id="273"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94" r:id="rId23"/>
    <p:sldId id="295" r:id="rId24"/>
    <p:sldId id="290" r:id="rId25"/>
    <p:sldId id="291" r:id="rId26"/>
    <p:sldId id="296" r:id="rId27"/>
    <p:sldId id="297" r:id="rId28"/>
    <p:sldId id="26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4094"/>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3842" autoAdjust="0"/>
  </p:normalViewPr>
  <p:slideViewPr>
    <p:cSldViewPr snapToGrid="0">
      <p:cViewPr>
        <p:scale>
          <a:sx n="75" d="100"/>
          <a:sy n="75" d="100"/>
        </p:scale>
        <p:origin x="-954"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A71876-1B18-4FE2-A6E7-C3E962FD2574}" type="datetimeFigureOut">
              <a:rPr lang="en-IN" smtClean="0"/>
              <a:t>04-08-2020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2169CD-28AB-4CBA-9427-94BDB200D3AB}" type="slidenum">
              <a:rPr lang="en-IN" smtClean="0"/>
              <a:t>‹#›</a:t>
            </a:fld>
            <a:endParaRPr lang="en-IN"/>
          </a:p>
        </p:txBody>
      </p:sp>
    </p:spTree>
    <p:extLst>
      <p:ext uri="{BB962C8B-B14F-4D97-AF65-F5344CB8AC3E}">
        <p14:creationId xmlns:p14="http://schemas.microsoft.com/office/powerpoint/2010/main" val="3213816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 </a:t>
            </a:r>
            <a:endParaRPr lang="en-US" dirty="0"/>
          </a:p>
        </p:txBody>
      </p:sp>
      <p:sp>
        <p:nvSpPr>
          <p:cNvPr id="4" name="Slide Number Placeholder 3"/>
          <p:cNvSpPr>
            <a:spLocks noGrp="1"/>
          </p:cNvSpPr>
          <p:nvPr>
            <p:ph type="sldNum" sz="quarter" idx="10"/>
          </p:nvPr>
        </p:nvSpPr>
        <p:spPr/>
        <p:txBody>
          <a:bodyPr/>
          <a:lstStyle/>
          <a:p>
            <a:fld id="{14D3B71A-2468-47CC-84B3-BEC292667521}" type="slidenum">
              <a:rPr lang="en-US" smtClean="0"/>
              <a:t>2</a:t>
            </a:fld>
            <a:endParaRPr lang="en-US"/>
          </a:p>
        </p:txBody>
      </p:sp>
    </p:spTree>
    <p:extLst>
      <p:ext uri="{BB962C8B-B14F-4D97-AF65-F5344CB8AC3E}">
        <p14:creationId xmlns:p14="http://schemas.microsoft.com/office/powerpoint/2010/main" val="2413432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498DD01-AE08-4A25-9CC2-15C43E463F56}" type="datetimeFigureOut">
              <a:rPr lang="en-IN" smtClean="0"/>
              <a:t>04-08-2020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1378142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498DD01-AE08-4A25-9CC2-15C43E463F56}" type="datetimeFigureOut">
              <a:rPr lang="en-IN" smtClean="0"/>
              <a:t>04-08-2020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1092407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498DD01-AE08-4A25-9CC2-15C43E463F56}" type="datetimeFigureOut">
              <a:rPr lang="en-IN" smtClean="0"/>
              <a:t>04-08-2020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2141251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498DD01-AE08-4A25-9CC2-15C43E463F56}" type="datetimeFigureOut">
              <a:rPr lang="en-IN" smtClean="0"/>
              <a:t>04-08-2020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578597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498DD01-AE08-4A25-9CC2-15C43E463F56}" type="datetimeFigureOut">
              <a:rPr lang="en-IN" smtClean="0"/>
              <a:t>04-08-2020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1604992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498DD01-AE08-4A25-9CC2-15C43E463F56}" type="datetimeFigureOut">
              <a:rPr lang="en-IN" smtClean="0"/>
              <a:t>04-08-2020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2425575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498DD01-AE08-4A25-9CC2-15C43E463F56}" type="datetimeFigureOut">
              <a:rPr lang="en-IN" smtClean="0"/>
              <a:t>04-08-2020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453192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498DD01-AE08-4A25-9CC2-15C43E463F56}" type="datetimeFigureOut">
              <a:rPr lang="en-IN" smtClean="0"/>
              <a:t>04-08-2020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2219867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98DD01-AE08-4A25-9CC2-15C43E463F56}" type="datetimeFigureOut">
              <a:rPr lang="en-IN" smtClean="0"/>
              <a:t>04-08-2020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1725439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98DD01-AE08-4A25-9CC2-15C43E463F56}" type="datetimeFigureOut">
              <a:rPr lang="en-IN" smtClean="0"/>
              <a:t>04-08-2020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2818132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98DD01-AE08-4A25-9CC2-15C43E463F56}" type="datetimeFigureOut">
              <a:rPr lang="en-IN" smtClean="0"/>
              <a:t>04-08-2020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922577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98DD01-AE08-4A25-9CC2-15C43E463F56}" type="datetimeFigureOut">
              <a:rPr lang="en-IN" smtClean="0"/>
              <a:t>04-08-2020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AE256A-689B-4633-8C14-79D71715761A}" type="slidenum">
              <a:rPr lang="en-IN" smtClean="0"/>
              <a:t>‹#›</a:t>
            </a:fld>
            <a:endParaRPr lang="en-IN"/>
          </a:p>
        </p:txBody>
      </p:sp>
    </p:spTree>
    <p:extLst>
      <p:ext uri="{BB962C8B-B14F-4D97-AF65-F5344CB8AC3E}">
        <p14:creationId xmlns:p14="http://schemas.microsoft.com/office/powerpoint/2010/main" val="2260803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androidauthority.com/using-the-activity-recognition-api-829339/#:~:text=The%20Activity%20Recognition%20API%20is%20an%20interface%20that%20periodically%20wakes,using%20powerful%20machine%20learning%20models"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www.codota.com/code/java/methods/android.view.Display/getState" TargetMode="External"/><Relationship Id="rId4" Type="http://schemas.openxmlformats.org/officeDocument/2006/relationships/hyperlink" Target="https://stackoverflow.com/questions/12721254/how-to-calculate-sound-frequency-in-android"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journaldev.com/13325/android-location-api-tracking-gps"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www.tutorialspoint.com/javaexamples/write_data_into_excel_sheet.htm" TargetMode="External"/><Relationship Id="rId4" Type="http://schemas.openxmlformats.org/officeDocument/2006/relationships/hyperlink" Target="http://androidapplink.blogspot.com/2015/06/measure-light-intensity-in-android.html"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source.android.com/devices/sensors/sensor-types"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blog.k.io/atech/exploring-androids-proximity-sensor" TargetMode="External"/><Relationship Id="rId4" Type="http://schemas.openxmlformats.org/officeDocument/2006/relationships/hyperlink" Target="https://www.sciencedirect.com/topics/engineering/accelerometer-sensor"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75616" y="3254597"/>
            <a:ext cx="11591922" cy="2414684"/>
          </a:xfrm>
          <a:prstGeom prst="rect">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472244" y="44632"/>
            <a:ext cx="10132256" cy="584775"/>
          </a:xfrm>
          <a:prstGeom prst="rect">
            <a:avLst/>
          </a:prstGeom>
          <a:noFill/>
        </p:spPr>
        <p:txBody>
          <a:bodyPr wrap="square" rtlCol="0" anchor="ctr">
            <a:spAutoFit/>
          </a:bodyPr>
          <a:lstStyle/>
          <a:p>
            <a:pPr algn="ctr"/>
            <a:r>
              <a:rPr lang="en-IN" sz="2000" dirty="0">
                <a:latin typeface="SamsungOne 600C" panose="020B0706030303020204" pitchFamily="34" charset="0"/>
                <a:ea typeface="SamsungOne 600C" panose="020B0706030303020204" pitchFamily="34" charset="0"/>
              </a:rPr>
              <a:t> </a:t>
            </a:r>
            <a:r>
              <a:rPr lang="en-IN" sz="3200" b="1" dirty="0" smtClean="0">
                <a:effectLst>
                  <a:outerShdw blurRad="38100" dist="38100" dir="2700000" algn="tl">
                    <a:srgbClr val="000000">
                      <a:alpha val="43137"/>
                    </a:srgbClr>
                  </a:outerShdw>
                </a:effectLst>
                <a:latin typeface="SamsungOne 600C" panose="020B0706030303020204" pitchFamily="34" charset="0"/>
                <a:ea typeface="SamsungOne 600C" panose="020B0706030303020204" pitchFamily="34" charset="0"/>
              </a:rPr>
              <a:t>Final Review Report</a:t>
            </a:r>
            <a:endParaRPr lang="en-US" sz="3200" b="1" dirty="0">
              <a:solidFill>
                <a:schemeClr val="bg1">
                  <a:lumMod val="50000"/>
                </a:schemeClr>
              </a:solidFill>
              <a:effectLst>
                <a:outerShdw blurRad="38100" dist="38100" dir="2700000" algn="tl">
                  <a:srgbClr val="000000">
                    <a:alpha val="43137"/>
                  </a:srgbClr>
                </a:outerShdw>
              </a:effectLst>
              <a:latin typeface="SamsungOne 600C" panose="020B0706030303020204" pitchFamily="34" charset="0"/>
              <a:ea typeface="SamsungOne 600C" panose="020B0706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23" name="Rectangle 22"/>
          <p:cNvSpPr/>
          <p:nvPr/>
        </p:nvSpPr>
        <p:spPr>
          <a:xfrm>
            <a:off x="361938" y="3343028"/>
            <a:ext cx="768159" cy="400110"/>
          </a:xfrm>
          <a:prstGeom prst="rect">
            <a:avLst/>
          </a:prstGeom>
        </p:spPr>
        <p:txBody>
          <a:bodyPr wrap="none">
            <a:spAutoFit/>
          </a:bodyPr>
          <a:lstStyle/>
          <a:p>
            <a:r>
              <a:rPr lang="en-IN" sz="2000" b="1" dirty="0">
                <a:latin typeface="SamsungOne 600C" panose="020B0706030303020204" pitchFamily="34" charset="0"/>
                <a:ea typeface="SamsungOne 600C" panose="020B0706030303020204" pitchFamily="34" charset="0"/>
              </a:rPr>
              <a:t>Team</a:t>
            </a:r>
          </a:p>
        </p:txBody>
      </p:sp>
      <p:sp>
        <p:nvSpPr>
          <p:cNvPr id="24" name="Rectangle 23"/>
          <p:cNvSpPr/>
          <p:nvPr/>
        </p:nvSpPr>
        <p:spPr>
          <a:xfrm>
            <a:off x="472244" y="3775343"/>
            <a:ext cx="10892374" cy="1908215"/>
          </a:xfrm>
          <a:prstGeom prst="rect">
            <a:avLst/>
          </a:prstGeom>
        </p:spPr>
        <p:txBody>
          <a:bodyPr wrap="square">
            <a:spAutoFit/>
          </a:bodyPr>
          <a:lstStyle/>
          <a:p>
            <a:pPr marL="228600" indent="-228600">
              <a:buAutoNum type="arabicPeriod"/>
            </a:pPr>
            <a:r>
              <a:rPr lang="en-IN" dirty="0">
                <a:solidFill>
                  <a:srgbClr val="0E4094"/>
                </a:solidFill>
                <a:latin typeface="SamsungOne 600C" panose="020B0706030303020204" pitchFamily="34" charset="0"/>
                <a:ea typeface="SamsungOne 600C" panose="020B0706030303020204" pitchFamily="34" charset="0"/>
              </a:rPr>
              <a:t>College Professor(s):  </a:t>
            </a:r>
            <a:r>
              <a:rPr lang="en-IN" dirty="0" err="1" smtClean="0">
                <a:solidFill>
                  <a:srgbClr val="0E4094"/>
                </a:solidFill>
                <a:latin typeface="SamsungOne 600C" panose="020B0706030303020204" pitchFamily="34" charset="0"/>
                <a:ea typeface="SamsungOne 600C" panose="020B0706030303020204" pitchFamily="34" charset="0"/>
              </a:rPr>
              <a:t>Dr.</a:t>
            </a:r>
            <a:r>
              <a:rPr lang="en-IN" dirty="0" smtClean="0">
                <a:solidFill>
                  <a:srgbClr val="0E4094"/>
                </a:solidFill>
                <a:latin typeface="SamsungOne 600C" panose="020B0706030303020204" pitchFamily="34" charset="0"/>
                <a:ea typeface="SamsungOne 600C" panose="020B0706030303020204" pitchFamily="34" charset="0"/>
              </a:rPr>
              <a:t> S. </a:t>
            </a:r>
            <a:r>
              <a:rPr lang="en-IN" dirty="0" err="1">
                <a:solidFill>
                  <a:srgbClr val="0E4094"/>
                </a:solidFill>
                <a:latin typeface="SamsungOne 600C" panose="020B0706030303020204" pitchFamily="34" charset="0"/>
                <a:ea typeface="SamsungOne 600C" panose="020B0706030303020204" pitchFamily="34" charset="0"/>
              </a:rPr>
              <a:t>Vairamuthu</a:t>
            </a:r>
            <a:r>
              <a:rPr lang="en-IN" dirty="0">
                <a:solidFill>
                  <a:srgbClr val="0E4094"/>
                </a:solidFill>
                <a:latin typeface="SamsungOne 600C" panose="020B0706030303020204" pitchFamily="34" charset="0"/>
                <a:ea typeface="SamsungOne 600C" panose="020B0706030303020204" pitchFamily="34" charset="0"/>
              </a:rPr>
              <a:t> and </a:t>
            </a:r>
            <a:r>
              <a:rPr lang="en-IN" dirty="0" err="1" smtClean="0">
                <a:solidFill>
                  <a:srgbClr val="0E4094"/>
                </a:solidFill>
                <a:latin typeface="SamsungOne 600C" panose="020B0706030303020204" pitchFamily="34" charset="0"/>
                <a:ea typeface="SamsungOne 600C" panose="020B0706030303020204" pitchFamily="34" charset="0"/>
              </a:rPr>
              <a:t>Dr.</a:t>
            </a:r>
            <a:r>
              <a:rPr lang="en-IN" dirty="0" smtClean="0">
                <a:solidFill>
                  <a:srgbClr val="0E4094"/>
                </a:solidFill>
                <a:latin typeface="SamsungOne 600C" panose="020B0706030303020204" pitchFamily="34" charset="0"/>
                <a:ea typeface="SamsungOne 600C" panose="020B0706030303020204" pitchFamily="34" charset="0"/>
              </a:rPr>
              <a:t> </a:t>
            </a:r>
            <a:r>
              <a:rPr lang="en-IN" dirty="0">
                <a:solidFill>
                  <a:srgbClr val="0E4094"/>
                </a:solidFill>
                <a:latin typeface="SamsungOne 600C" panose="020B0706030303020204" pitchFamily="34" charset="0"/>
                <a:ea typeface="SamsungOne 600C" panose="020B0706030303020204" pitchFamily="34" charset="0"/>
              </a:rPr>
              <a:t>Anil Kumar </a:t>
            </a:r>
            <a:r>
              <a:rPr lang="en-IN" dirty="0" smtClean="0">
                <a:solidFill>
                  <a:srgbClr val="0E4094"/>
                </a:solidFill>
                <a:latin typeface="SamsungOne 600C" panose="020B0706030303020204" pitchFamily="34" charset="0"/>
                <a:ea typeface="SamsungOne 600C" panose="020B0706030303020204" pitchFamily="34" charset="0"/>
              </a:rPr>
              <a:t>K.</a:t>
            </a:r>
            <a:endParaRPr lang="en-IN" i="1" dirty="0">
              <a:solidFill>
                <a:srgbClr val="0E4094"/>
              </a:solidFill>
              <a:latin typeface="SamsungOne 600C" panose="020B0706030303020204" pitchFamily="34" charset="0"/>
              <a:ea typeface="SamsungOne 600C" panose="020B0706030303020204" pitchFamily="34" charset="0"/>
            </a:endParaRPr>
          </a:p>
          <a:p>
            <a:pPr marL="228600" indent="-228600">
              <a:buAutoNum type="arabicPeriod"/>
            </a:pPr>
            <a:r>
              <a:rPr lang="en-IN" dirty="0">
                <a:solidFill>
                  <a:srgbClr val="0E4094"/>
                </a:solidFill>
                <a:latin typeface="SamsungOne 600C" panose="020B0706030303020204" pitchFamily="34" charset="0"/>
                <a:ea typeface="SamsungOne 600C" panose="020B0706030303020204" pitchFamily="34" charset="0"/>
              </a:rPr>
              <a:t>Students</a:t>
            </a:r>
            <a:r>
              <a:rPr lang="en-IN" dirty="0" smtClean="0">
                <a:solidFill>
                  <a:srgbClr val="0E4094"/>
                </a:solidFill>
                <a:latin typeface="SamsungOne 600C" panose="020B0706030303020204" pitchFamily="34" charset="0"/>
                <a:ea typeface="SamsungOne 600C" panose="020B0706030303020204" pitchFamily="34" charset="0"/>
              </a:rPr>
              <a:t>:</a:t>
            </a:r>
          </a:p>
          <a:p>
            <a:pPr marL="228600" indent="-228600">
              <a:buAutoNum type="arabicPeriod"/>
            </a:pPr>
            <a:endParaRPr lang="en-IN" sz="800" dirty="0" smtClean="0">
              <a:solidFill>
                <a:srgbClr val="0E4094"/>
              </a:solidFill>
              <a:latin typeface="SamsungOne 600C" panose="020B0706030303020204" pitchFamily="34" charset="0"/>
              <a:ea typeface="SamsungOne 600C" panose="020B0706030303020204" pitchFamily="34" charset="0"/>
            </a:endParaRPr>
          </a:p>
          <a:p>
            <a:pPr marL="685800" lvl="1" indent="-228600">
              <a:buAutoNum type="arabicPeriod"/>
            </a:pPr>
            <a:r>
              <a:rPr lang="en-IN" sz="1400" dirty="0" err="1" smtClean="0">
                <a:solidFill>
                  <a:srgbClr val="0E4094"/>
                </a:solidFill>
                <a:latin typeface="SamsungOne 600C" panose="020B0706030303020204" pitchFamily="34" charset="0"/>
                <a:ea typeface="SamsungOne 600C" panose="020B0706030303020204" pitchFamily="34" charset="0"/>
              </a:rPr>
              <a:t>Oindrilla</a:t>
            </a:r>
            <a:r>
              <a:rPr lang="en-IN" sz="1400" dirty="0" smtClean="0">
                <a:solidFill>
                  <a:srgbClr val="0E4094"/>
                </a:solidFill>
                <a:latin typeface="SamsungOne 600C" panose="020B0706030303020204" pitchFamily="34" charset="0"/>
                <a:ea typeface="SamsungOne 600C" panose="020B0706030303020204" pitchFamily="34" charset="0"/>
              </a:rPr>
              <a:t> Bose</a:t>
            </a:r>
            <a:endParaRPr lang="en-IN" sz="1400" dirty="0">
              <a:solidFill>
                <a:srgbClr val="0E4094"/>
              </a:solidFill>
              <a:latin typeface="SamsungOne 600C" panose="020B0706030303020204" pitchFamily="34" charset="0"/>
              <a:ea typeface="SamsungOne 600C" panose="020B0706030303020204" pitchFamily="34" charset="0"/>
            </a:endParaRPr>
          </a:p>
          <a:p>
            <a:pPr marL="685800" lvl="1" indent="-228600">
              <a:buFontTx/>
              <a:buAutoNum type="arabicPeriod"/>
            </a:pPr>
            <a:r>
              <a:rPr lang="en-IN" sz="1400" dirty="0" err="1">
                <a:solidFill>
                  <a:srgbClr val="0E4094"/>
                </a:solidFill>
                <a:latin typeface="SamsungOne 600C" panose="020B0706030303020204" pitchFamily="34" charset="0"/>
                <a:ea typeface="SamsungOne 600C" panose="020B0706030303020204" pitchFamily="34" charset="0"/>
              </a:rPr>
              <a:t>Nishant</a:t>
            </a:r>
            <a:r>
              <a:rPr lang="en-IN" sz="1400" dirty="0">
                <a:solidFill>
                  <a:srgbClr val="0E4094"/>
                </a:solidFill>
                <a:latin typeface="SamsungOne 600C" panose="020B0706030303020204" pitchFamily="34" charset="0"/>
                <a:ea typeface="SamsungOne 600C" panose="020B0706030303020204" pitchFamily="34" charset="0"/>
              </a:rPr>
              <a:t> </a:t>
            </a:r>
            <a:r>
              <a:rPr lang="en-IN" sz="1400" dirty="0" err="1">
                <a:solidFill>
                  <a:srgbClr val="0E4094"/>
                </a:solidFill>
                <a:latin typeface="SamsungOne 600C" panose="020B0706030303020204" pitchFamily="34" charset="0"/>
                <a:ea typeface="SamsungOne 600C" panose="020B0706030303020204" pitchFamily="34" charset="0"/>
              </a:rPr>
              <a:t>Pandey</a:t>
            </a:r>
            <a:endParaRPr lang="en-IN" sz="1400" dirty="0">
              <a:solidFill>
                <a:srgbClr val="0E4094"/>
              </a:solidFill>
              <a:latin typeface="SamsungOne 600C" panose="020B0706030303020204" pitchFamily="34" charset="0"/>
              <a:ea typeface="SamsungOne 600C" panose="020B0706030303020204" pitchFamily="34" charset="0"/>
            </a:endParaRPr>
          </a:p>
          <a:p>
            <a:pPr marL="685800" lvl="1" indent="-228600">
              <a:buFontTx/>
              <a:buAutoNum type="arabicPeriod"/>
            </a:pPr>
            <a:r>
              <a:rPr lang="en-IN" sz="1400" dirty="0" err="1" smtClean="0">
                <a:solidFill>
                  <a:srgbClr val="0E4094"/>
                </a:solidFill>
                <a:latin typeface="SamsungOne 600C" panose="020B0706030303020204" pitchFamily="34" charset="0"/>
                <a:ea typeface="SamsungOne 600C" panose="020B0706030303020204" pitchFamily="34" charset="0"/>
              </a:rPr>
              <a:t>Porwal</a:t>
            </a:r>
            <a:r>
              <a:rPr lang="en-IN" sz="1400" dirty="0" smtClean="0">
                <a:solidFill>
                  <a:srgbClr val="0E4094"/>
                </a:solidFill>
                <a:latin typeface="SamsungOne 600C" panose="020B0706030303020204" pitchFamily="34" charset="0"/>
                <a:ea typeface="SamsungOne 600C" panose="020B0706030303020204" pitchFamily="34" charset="0"/>
              </a:rPr>
              <a:t> </a:t>
            </a:r>
            <a:r>
              <a:rPr lang="en-IN" sz="1400" dirty="0" err="1">
                <a:solidFill>
                  <a:srgbClr val="0E4094"/>
                </a:solidFill>
                <a:latin typeface="SamsungOne 600C" panose="020B0706030303020204" pitchFamily="34" charset="0"/>
                <a:ea typeface="SamsungOne 600C" panose="020B0706030303020204" pitchFamily="34" charset="0"/>
              </a:rPr>
              <a:t>Kakshak</a:t>
            </a:r>
            <a:r>
              <a:rPr lang="en-IN" sz="1400" dirty="0">
                <a:solidFill>
                  <a:srgbClr val="0E4094"/>
                </a:solidFill>
                <a:latin typeface="SamsungOne 600C" panose="020B0706030303020204" pitchFamily="34" charset="0"/>
                <a:ea typeface="SamsungOne 600C" panose="020B0706030303020204" pitchFamily="34" charset="0"/>
              </a:rPr>
              <a:t> </a:t>
            </a:r>
            <a:r>
              <a:rPr lang="en-IN" sz="1400" dirty="0" err="1">
                <a:solidFill>
                  <a:srgbClr val="0E4094"/>
                </a:solidFill>
                <a:latin typeface="SamsungOne 600C" panose="020B0706030303020204" pitchFamily="34" charset="0"/>
                <a:ea typeface="SamsungOne 600C" panose="020B0706030303020204" pitchFamily="34" charset="0"/>
              </a:rPr>
              <a:t>Pravin</a:t>
            </a:r>
            <a:r>
              <a:rPr lang="en-IN" sz="1400" dirty="0">
                <a:solidFill>
                  <a:srgbClr val="0E4094"/>
                </a:solidFill>
                <a:latin typeface="SamsungOne 600C" panose="020B0706030303020204" pitchFamily="34" charset="0"/>
                <a:ea typeface="SamsungOne 600C" panose="020B0706030303020204" pitchFamily="34" charset="0"/>
              </a:rPr>
              <a:t> </a:t>
            </a:r>
          </a:p>
          <a:p>
            <a:pPr lvl="1"/>
            <a:endParaRPr lang="en-IN" sz="1400" dirty="0">
              <a:solidFill>
                <a:srgbClr val="0E4094"/>
              </a:solidFill>
              <a:latin typeface="SamsungOne 600C" panose="020B0706030303020204" pitchFamily="34" charset="0"/>
              <a:ea typeface="SamsungOne 600C" panose="020B0706030303020204" pitchFamily="34" charset="0"/>
            </a:endParaRPr>
          </a:p>
          <a:p>
            <a:pPr marL="228600" indent="-228600">
              <a:buAutoNum type="arabicPeriod"/>
            </a:pPr>
            <a:r>
              <a:rPr lang="en-IN" dirty="0" smtClean="0">
                <a:solidFill>
                  <a:srgbClr val="0E4094"/>
                </a:solidFill>
                <a:latin typeface="SamsungOne 600C" panose="020B0706030303020204" pitchFamily="34" charset="0"/>
                <a:ea typeface="SamsungOne 600C" panose="020B0706030303020204" pitchFamily="34" charset="0"/>
              </a:rPr>
              <a:t>Department</a:t>
            </a:r>
            <a:r>
              <a:rPr lang="en-IN" dirty="0">
                <a:solidFill>
                  <a:srgbClr val="0E4094"/>
                </a:solidFill>
                <a:latin typeface="SamsungOne 600C" panose="020B0706030303020204" pitchFamily="34" charset="0"/>
                <a:ea typeface="SamsungOne 600C" panose="020B0706030303020204" pitchFamily="34" charset="0"/>
              </a:rPr>
              <a:t>: Computer Science and Engineering</a:t>
            </a:r>
          </a:p>
        </p:txBody>
      </p:sp>
      <p:sp>
        <p:nvSpPr>
          <p:cNvPr id="28" name="TextBox 27"/>
          <p:cNvSpPr txBox="1"/>
          <p:nvPr/>
        </p:nvSpPr>
        <p:spPr>
          <a:xfrm>
            <a:off x="8903208" y="6088102"/>
            <a:ext cx="2964330" cy="400110"/>
          </a:xfrm>
          <a:prstGeom prst="rect">
            <a:avLst/>
          </a:prstGeom>
          <a:noFill/>
        </p:spPr>
        <p:txBody>
          <a:bodyPr wrap="square" rtlCol="0" anchor="ctr">
            <a:spAutoFit/>
          </a:bodyPr>
          <a:lstStyle/>
          <a:p>
            <a:r>
              <a:rPr lang="en-IN" sz="2000" dirty="0">
                <a:latin typeface="SamsungOne 600C" panose="020B0706030303020204" pitchFamily="34" charset="0"/>
                <a:ea typeface="SamsungOne 600C" panose="020B0706030303020204" pitchFamily="34" charset="0"/>
              </a:rPr>
              <a:t>Date: 4</a:t>
            </a:r>
            <a:r>
              <a:rPr lang="en-IN" sz="2000" baseline="30000" dirty="0" smtClean="0">
                <a:latin typeface="SamsungOne 600C" panose="020B0706030303020204" pitchFamily="34" charset="0"/>
                <a:ea typeface="SamsungOne 600C" panose="020B0706030303020204" pitchFamily="34" charset="0"/>
              </a:rPr>
              <a:t>th</a:t>
            </a:r>
            <a:r>
              <a:rPr lang="en-IN" sz="2000" dirty="0" smtClean="0">
                <a:latin typeface="SamsungOne 600C" panose="020B0706030303020204" pitchFamily="34" charset="0"/>
                <a:ea typeface="SamsungOne 600C" panose="020B0706030303020204" pitchFamily="34" charset="0"/>
              </a:rPr>
              <a:t> August 2020</a:t>
            </a:r>
            <a:endParaRPr lang="en-US" sz="2000" dirty="0">
              <a:solidFill>
                <a:schemeClr val="bg1">
                  <a:lumMod val="50000"/>
                </a:schemeClr>
              </a:solidFill>
              <a:latin typeface="SamsungOne 600C" panose="020B0706030303020204" pitchFamily="34" charset="0"/>
              <a:ea typeface="SamsungOne 600C" panose="020B0706030303020204" pitchFamily="34" charset="0"/>
            </a:endParaRPr>
          </a:p>
        </p:txBody>
      </p:sp>
      <p:pic>
        <p:nvPicPr>
          <p:cNvPr id="33" name="Picture 3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34" name="TextBox 33"/>
          <p:cNvSpPr txBox="1"/>
          <p:nvPr/>
        </p:nvSpPr>
        <p:spPr>
          <a:xfrm>
            <a:off x="1526421" y="1308303"/>
            <a:ext cx="9402182" cy="1323439"/>
          </a:xfrm>
          <a:prstGeom prst="rect">
            <a:avLst/>
          </a:prstGeom>
          <a:noFill/>
        </p:spPr>
        <p:txBody>
          <a:bodyPr wrap="square" rtlCol="0" anchor="ctr">
            <a:spAutoFit/>
          </a:bodyPr>
          <a:lstStyle/>
          <a:p>
            <a:pPr algn="ctr"/>
            <a:r>
              <a:rPr lang="en-IN" sz="4000" b="1" i="1" dirty="0">
                <a:latin typeface="SamsungOne 700" panose="020B0803030303020204" pitchFamily="34" charset="0"/>
                <a:ea typeface="SamsungOne 700" panose="020B0803030303020204" pitchFamily="34" charset="0"/>
              </a:rPr>
              <a:t>User Sleep and Charging Pattern Detection with On-Device Learning</a:t>
            </a:r>
          </a:p>
        </p:txBody>
      </p:sp>
    </p:spTree>
    <p:extLst>
      <p:ext uri="{BB962C8B-B14F-4D97-AF65-F5344CB8AC3E}">
        <p14:creationId xmlns:p14="http://schemas.microsoft.com/office/powerpoint/2010/main" val="19150691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altLang="ko-KR" sz="3200" b="1" dirty="0" smtClean="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Proposed Approach / Solution</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2" name="Rectangle 1"/>
          <p:cNvSpPr/>
          <p:nvPr/>
        </p:nvSpPr>
        <p:spPr>
          <a:xfrm>
            <a:off x="381898" y="964168"/>
            <a:ext cx="2190728" cy="369332"/>
          </a:xfrm>
          <a:prstGeom prst="rect">
            <a:avLst/>
          </a:prstGeom>
        </p:spPr>
        <p:txBody>
          <a:bodyPr wrap="none">
            <a:spAutoFit/>
          </a:bodyPr>
          <a:lstStyle/>
          <a:p>
            <a:r>
              <a:rPr lang="en-IN" b="1" i="1" u="sng" dirty="0"/>
              <a:t>Steps Followed by Us</a:t>
            </a:r>
            <a:endParaRPr lang="en-IN" u="sng" dirty="0"/>
          </a:p>
        </p:txBody>
      </p:sp>
      <p:sp>
        <p:nvSpPr>
          <p:cNvPr id="3" name="Rectangle 2"/>
          <p:cNvSpPr/>
          <p:nvPr/>
        </p:nvSpPr>
        <p:spPr>
          <a:xfrm>
            <a:off x="397651" y="1593334"/>
            <a:ext cx="4262001" cy="369332"/>
          </a:xfrm>
          <a:prstGeom prst="rect">
            <a:avLst/>
          </a:prstGeom>
        </p:spPr>
        <p:txBody>
          <a:bodyPr wrap="none">
            <a:spAutoFit/>
          </a:bodyPr>
          <a:lstStyle/>
          <a:p>
            <a:pPr lvl="0"/>
            <a:r>
              <a:rPr lang="en-IN" b="1" dirty="0"/>
              <a:t>Analysis of the response from Google form</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33" y="2463800"/>
            <a:ext cx="6340748" cy="320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5441" y="2622550"/>
            <a:ext cx="5996558" cy="301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00855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altLang="ko-KR" sz="3200" b="1" dirty="0" smtClean="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Proposed Approach / Solution</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153" y="901700"/>
            <a:ext cx="5630890" cy="2827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6580" y="909814"/>
            <a:ext cx="5751502" cy="2870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259" y="3797300"/>
            <a:ext cx="5963722"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41679" y="3708400"/>
            <a:ext cx="6150321"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90249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altLang="ko-KR" sz="3200" b="1" dirty="0" smtClean="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Proposed Approach / Solution</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93" y="736600"/>
            <a:ext cx="5421306" cy="2875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1207" y="3734594"/>
            <a:ext cx="5594385" cy="3034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51206" y="840582"/>
            <a:ext cx="5908609" cy="289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297" y="3734594"/>
            <a:ext cx="5697040" cy="3034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70639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sz="3200" b="1" dirty="0" smtClean="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Data Acquisition</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2" name="Rectangle 1"/>
          <p:cNvSpPr/>
          <p:nvPr/>
        </p:nvSpPr>
        <p:spPr>
          <a:xfrm>
            <a:off x="381897" y="1146698"/>
            <a:ext cx="10560183" cy="1200329"/>
          </a:xfrm>
          <a:prstGeom prst="rect">
            <a:avLst/>
          </a:prstGeom>
        </p:spPr>
        <p:txBody>
          <a:bodyPr wrap="square">
            <a:spAutoFit/>
          </a:bodyPr>
          <a:lstStyle/>
          <a:p>
            <a:pPr algn="just"/>
            <a:r>
              <a:rPr lang="en-IN" dirty="0"/>
              <a:t>We collected the data of 4 individuals of ages 21,45,48,30. We asked them also to tell us the exact times of the day when they went to sleep. All the 4 users used Samsung models as their phones. Using one of the developer tools, we extracted the data from their phone. The inbuilt sensor readings helped us to proceed with the experiment. We monitored the data of these 4 individuals for a period of 7 days.</a:t>
            </a:r>
          </a:p>
        </p:txBody>
      </p:sp>
      <p:sp>
        <p:nvSpPr>
          <p:cNvPr id="3" name="Rectangle 2"/>
          <p:cNvSpPr/>
          <p:nvPr/>
        </p:nvSpPr>
        <p:spPr>
          <a:xfrm>
            <a:off x="412839" y="2969736"/>
            <a:ext cx="2996702" cy="584775"/>
          </a:xfrm>
          <a:prstGeom prst="rect">
            <a:avLst/>
          </a:prstGeom>
        </p:spPr>
        <p:txBody>
          <a:bodyPr wrap="square">
            <a:spAutoFit/>
          </a:bodyPr>
          <a:lstStyle/>
          <a:p>
            <a:r>
              <a:rPr lang="en-US" sz="3200" b="1" dirty="0" smtClean="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Dataset</a:t>
            </a:r>
            <a:endParaRPr lang="en-IN" sz="3200" dirty="0"/>
          </a:p>
        </p:txBody>
      </p:sp>
      <p:sp>
        <p:nvSpPr>
          <p:cNvPr id="4" name="Rectangle 3"/>
          <p:cNvSpPr/>
          <p:nvPr/>
        </p:nvSpPr>
        <p:spPr>
          <a:xfrm>
            <a:off x="457698" y="3882086"/>
            <a:ext cx="10843140" cy="2031325"/>
          </a:xfrm>
          <a:prstGeom prst="rect">
            <a:avLst/>
          </a:prstGeom>
        </p:spPr>
        <p:txBody>
          <a:bodyPr wrap="square">
            <a:spAutoFit/>
          </a:bodyPr>
          <a:lstStyle/>
          <a:p>
            <a:pPr algn="just"/>
            <a:r>
              <a:rPr lang="en-IN" dirty="0"/>
              <a:t>The data collected by us contained the information from 12 different sensors of the smartphone as listed in the table. Two more sensors (</a:t>
            </a:r>
            <a:r>
              <a:rPr lang="en-IN" dirty="0" smtClean="0"/>
              <a:t>still alive </a:t>
            </a:r>
            <a:r>
              <a:rPr lang="en-IN" dirty="0"/>
              <a:t>and gyroscope) were ignored in data set as they did not include useful information for our purpose. </a:t>
            </a:r>
            <a:endParaRPr lang="en-IN" dirty="0" smtClean="0"/>
          </a:p>
          <a:p>
            <a:pPr algn="just"/>
            <a:endParaRPr lang="en-IN" dirty="0"/>
          </a:p>
          <a:p>
            <a:pPr algn="just"/>
            <a:r>
              <a:rPr lang="en-IN" dirty="0"/>
              <a:t>So, the data collected included the values of each sensor accompanying by the corresponding timestamp. Every sampling period took 2 minutes and the values of the sensors were stored every second, during the sampling period and a mean value of the sensors were recorded.</a:t>
            </a:r>
          </a:p>
        </p:txBody>
      </p:sp>
    </p:spTree>
    <p:extLst>
      <p:ext uri="{BB962C8B-B14F-4D97-AF65-F5344CB8AC3E}">
        <p14:creationId xmlns:p14="http://schemas.microsoft.com/office/powerpoint/2010/main" val="37983553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sz="3200" b="1" dirty="0" smtClean="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Sensors Tracked</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2461600310"/>
              </p:ext>
            </p:extLst>
          </p:nvPr>
        </p:nvGraphicFramePr>
        <p:xfrm>
          <a:off x="1625600" y="908352"/>
          <a:ext cx="8699500" cy="5314647"/>
        </p:xfrm>
        <a:graphic>
          <a:graphicData uri="http://schemas.openxmlformats.org/drawingml/2006/table">
            <a:tbl>
              <a:tblPr firstRow="1" bandRow="1">
                <a:tableStyleId>{5C22544A-7EE6-4342-B048-85BDC9FD1C3A}</a:tableStyleId>
              </a:tblPr>
              <a:tblGrid>
                <a:gridCol w="3807319"/>
                <a:gridCol w="4892181"/>
              </a:tblGrid>
              <a:tr h="408819">
                <a:tc>
                  <a:txBody>
                    <a:bodyPr/>
                    <a:lstStyle/>
                    <a:p>
                      <a:pPr algn="ctr"/>
                      <a:r>
                        <a:rPr lang="en-IN" dirty="0" smtClean="0"/>
                        <a:t>Sensor</a:t>
                      </a:r>
                      <a:endParaRPr lang="en-IN" dirty="0"/>
                    </a:p>
                  </a:txBody>
                  <a:tcPr/>
                </a:tc>
                <a:tc>
                  <a:txBody>
                    <a:bodyPr/>
                    <a:lstStyle/>
                    <a:p>
                      <a:pPr algn="ctr"/>
                      <a:r>
                        <a:rPr lang="en-IN" dirty="0" smtClean="0"/>
                        <a:t>Description</a:t>
                      </a:r>
                      <a:endParaRPr lang="en-IN" dirty="0"/>
                    </a:p>
                  </a:txBody>
                  <a:tcPr/>
                </a:tc>
              </a:tr>
              <a:tr h="408819">
                <a:tc>
                  <a:txBody>
                    <a:bodyPr/>
                    <a:lstStyle/>
                    <a:p>
                      <a:pPr algn="ctr"/>
                      <a:r>
                        <a:rPr lang="en-IN" dirty="0" smtClean="0"/>
                        <a:t>Accelerometer</a:t>
                      </a:r>
                      <a:endParaRPr lang="en-IN" dirty="0"/>
                    </a:p>
                  </a:txBody>
                  <a:tcPr/>
                </a:tc>
                <a:tc>
                  <a:txBody>
                    <a:bodyPr/>
                    <a:lstStyle/>
                    <a:p>
                      <a:pPr algn="ctr"/>
                      <a:r>
                        <a:rPr lang="en-IN" dirty="0" smtClean="0"/>
                        <a:t>Acceleration rate </a:t>
                      </a:r>
                      <a:endParaRPr lang="en-IN" dirty="0"/>
                    </a:p>
                  </a:txBody>
                  <a:tcPr/>
                </a:tc>
              </a:tr>
              <a:tr h="408819">
                <a:tc>
                  <a:txBody>
                    <a:bodyPr/>
                    <a:lstStyle/>
                    <a:p>
                      <a:pPr algn="ctr"/>
                      <a:r>
                        <a:rPr lang="en-IN" dirty="0" smtClean="0"/>
                        <a:t>App </a:t>
                      </a:r>
                      <a:endParaRPr lang="en-IN" dirty="0"/>
                    </a:p>
                  </a:txBody>
                  <a:tcPr/>
                </a:tc>
                <a:tc>
                  <a:txBody>
                    <a:bodyPr/>
                    <a:lstStyle/>
                    <a:p>
                      <a:pPr algn="ctr"/>
                      <a:r>
                        <a:rPr lang="en-IN" dirty="0" smtClean="0"/>
                        <a:t>Currently running app</a:t>
                      </a:r>
                      <a:endParaRPr lang="en-IN" dirty="0"/>
                    </a:p>
                  </a:txBody>
                  <a:tcPr/>
                </a:tc>
              </a:tr>
              <a:tr h="408819">
                <a:tc>
                  <a:txBody>
                    <a:bodyPr/>
                    <a:lstStyle/>
                    <a:p>
                      <a:pPr algn="ctr"/>
                      <a:r>
                        <a:rPr lang="en-IN" dirty="0" smtClean="0"/>
                        <a:t>Audio level</a:t>
                      </a:r>
                      <a:endParaRPr lang="en-IN" dirty="0"/>
                    </a:p>
                  </a:txBody>
                  <a:tcPr/>
                </a:tc>
                <a:tc>
                  <a:txBody>
                    <a:bodyPr/>
                    <a:lstStyle/>
                    <a:p>
                      <a:pPr algn="ctr"/>
                      <a:r>
                        <a:rPr lang="en-IN" dirty="0" smtClean="0"/>
                        <a:t>Audio volume</a:t>
                      </a:r>
                      <a:r>
                        <a:rPr lang="en-IN" baseline="0" dirty="0" smtClean="0"/>
                        <a:t> level</a:t>
                      </a:r>
                      <a:endParaRPr lang="en-IN" dirty="0"/>
                    </a:p>
                  </a:txBody>
                  <a:tcPr/>
                </a:tc>
              </a:tr>
              <a:tr h="408819">
                <a:tc>
                  <a:txBody>
                    <a:bodyPr/>
                    <a:lstStyle/>
                    <a:p>
                      <a:pPr algn="ctr"/>
                      <a:r>
                        <a:rPr lang="en-IN" dirty="0" smtClean="0"/>
                        <a:t>Charging</a:t>
                      </a:r>
                      <a:r>
                        <a:rPr lang="en-IN" baseline="0" dirty="0" smtClean="0"/>
                        <a:t> </a:t>
                      </a:r>
                      <a:endParaRPr lang="en-IN" dirty="0"/>
                    </a:p>
                  </a:txBody>
                  <a:tcPr/>
                </a:tc>
                <a:tc>
                  <a:txBody>
                    <a:bodyPr/>
                    <a:lstStyle/>
                    <a:p>
                      <a:pPr algn="ctr"/>
                      <a:r>
                        <a:rPr lang="en-IN" dirty="0" smtClean="0"/>
                        <a:t>Charging state of device</a:t>
                      </a:r>
                      <a:endParaRPr lang="en-IN" dirty="0"/>
                    </a:p>
                  </a:txBody>
                  <a:tcPr/>
                </a:tc>
              </a:tr>
              <a:tr h="408819">
                <a:tc>
                  <a:txBody>
                    <a:bodyPr/>
                    <a:lstStyle/>
                    <a:p>
                      <a:pPr algn="ctr"/>
                      <a:r>
                        <a:rPr lang="en-IN" dirty="0" smtClean="0"/>
                        <a:t>Gyroscope</a:t>
                      </a:r>
                      <a:endParaRPr lang="en-IN" dirty="0"/>
                    </a:p>
                  </a:txBody>
                  <a:tcPr/>
                </a:tc>
                <a:tc>
                  <a:txBody>
                    <a:bodyPr/>
                    <a:lstStyle/>
                    <a:p>
                      <a:pPr algn="ctr"/>
                      <a:r>
                        <a:rPr lang="en-IN" dirty="0" smtClean="0"/>
                        <a:t>Devices rate of</a:t>
                      </a:r>
                      <a:r>
                        <a:rPr lang="en-IN" baseline="0" dirty="0" smtClean="0"/>
                        <a:t> rotation</a:t>
                      </a:r>
                      <a:endParaRPr lang="en-IN" dirty="0"/>
                    </a:p>
                  </a:txBody>
                  <a:tcPr/>
                </a:tc>
              </a:tr>
              <a:tr h="408819">
                <a:tc>
                  <a:txBody>
                    <a:bodyPr/>
                    <a:lstStyle/>
                    <a:p>
                      <a:pPr algn="ctr"/>
                      <a:r>
                        <a:rPr lang="en-IN" dirty="0" smtClean="0"/>
                        <a:t>Light sensor</a:t>
                      </a:r>
                      <a:endParaRPr lang="en-IN" dirty="0"/>
                    </a:p>
                  </a:txBody>
                  <a:tcPr/>
                </a:tc>
                <a:tc>
                  <a:txBody>
                    <a:bodyPr/>
                    <a:lstStyle/>
                    <a:p>
                      <a:pPr algn="ctr"/>
                      <a:r>
                        <a:rPr lang="en-IN" dirty="0" smtClean="0"/>
                        <a:t>Ambient light level</a:t>
                      </a:r>
                      <a:endParaRPr lang="en-IN" dirty="0"/>
                    </a:p>
                  </a:txBody>
                  <a:tcPr/>
                </a:tc>
              </a:tr>
              <a:tr h="408819">
                <a:tc>
                  <a:txBody>
                    <a:bodyPr/>
                    <a:lstStyle/>
                    <a:p>
                      <a:pPr algn="ctr"/>
                      <a:r>
                        <a:rPr lang="en-IN" dirty="0" smtClean="0"/>
                        <a:t>Proximity</a:t>
                      </a:r>
                      <a:endParaRPr lang="en-IN" dirty="0"/>
                    </a:p>
                  </a:txBody>
                  <a:tcPr/>
                </a:tc>
                <a:tc>
                  <a:txBody>
                    <a:bodyPr/>
                    <a:lstStyle/>
                    <a:p>
                      <a:pPr algn="ctr"/>
                      <a:r>
                        <a:rPr lang="en-IN" dirty="0" smtClean="0"/>
                        <a:t>Proximity of object relative to screen</a:t>
                      </a:r>
                      <a:r>
                        <a:rPr lang="en-IN" baseline="0" dirty="0" smtClean="0"/>
                        <a:t> of device</a:t>
                      </a:r>
                      <a:endParaRPr lang="en-IN" dirty="0"/>
                    </a:p>
                  </a:txBody>
                  <a:tcPr/>
                </a:tc>
              </a:tr>
              <a:tr h="408819">
                <a:tc>
                  <a:txBody>
                    <a:bodyPr/>
                    <a:lstStyle/>
                    <a:p>
                      <a:pPr algn="ctr"/>
                      <a:r>
                        <a:rPr lang="en-IN" dirty="0" err="1" smtClean="0"/>
                        <a:t>Ringtone_volume</a:t>
                      </a:r>
                      <a:endParaRPr lang="en-IN" dirty="0"/>
                    </a:p>
                  </a:txBody>
                  <a:tcPr/>
                </a:tc>
                <a:tc>
                  <a:txBody>
                    <a:bodyPr/>
                    <a:lstStyle/>
                    <a:p>
                      <a:pPr algn="ctr"/>
                      <a:r>
                        <a:rPr lang="en-IN" dirty="0" smtClean="0"/>
                        <a:t>Ringtone volume level</a:t>
                      </a:r>
                      <a:endParaRPr lang="en-IN" dirty="0"/>
                    </a:p>
                  </a:txBody>
                  <a:tcPr/>
                </a:tc>
              </a:tr>
              <a:tr h="408819">
                <a:tc>
                  <a:txBody>
                    <a:bodyPr/>
                    <a:lstStyle/>
                    <a:p>
                      <a:pPr algn="ctr"/>
                      <a:r>
                        <a:rPr lang="en-IN" dirty="0" err="1" smtClean="0"/>
                        <a:t>Screen_on_off</a:t>
                      </a:r>
                      <a:endParaRPr lang="en-IN" dirty="0"/>
                    </a:p>
                  </a:txBody>
                  <a:tcPr/>
                </a:tc>
                <a:tc>
                  <a:txBody>
                    <a:bodyPr/>
                    <a:lstStyle/>
                    <a:p>
                      <a:pPr algn="ctr"/>
                      <a:r>
                        <a:rPr lang="en-IN" dirty="0" smtClean="0"/>
                        <a:t>State of screen</a:t>
                      </a:r>
                      <a:endParaRPr lang="en-IN" dirty="0"/>
                    </a:p>
                  </a:txBody>
                  <a:tcPr/>
                </a:tc>
              </a:tr>
              <a:tr h="408819">
                <a:tc>
                  <a:txBody>
                    <a:bodyPr/>
                    <a:lstStyle/>
                    <a:p>
                      <a:pPr algn="ctr"/>
                      <a:r>
                        <a:rPr lang="en-IN" dirty="0" err="1" smtClean="0"/>
                        <a:t>Wifi_ssid</a:t>
                      </a:r>
                      <a:endParaRPr lang="en-IN" dirty="0"/>
                    </a:p>
                  </a:txBody>
                  <a:tcPr/>
                </a:tc>
                <a:tc>
                  <a:txBody>
                    <a:bodyPr/>
                    <a:lstStyle/>
                    <a:p>
                      <a:pPr algn="ctr"/>
                      <a:r>
                        <a:rPr lang="en-IN" dirty="0" smtClean="0"/>
                        <a:t>Current</a:t>
                      </a:r>
                      <a:r>
                        <a:rPr lang="en-IN" baseline="0" dirty="0" smtClean="0"/>
                        <a:t> </a:t>
                      </a:r>
                      <a:r>
                        <a:rPr lang="en-IN" baseline="0" dirty="0" err="1" smtClean="0"/>
                        <a:t>wifi</a:t>
                      </a:r>
                      <a:r>
                        <a:rPr lang="en-IN" baseline="0" dirty="0" smtClean="0"/>
                        <a:t> in use</a:t>
                      </a:r>
                      <a:endParaRPr lang="en-IN" dirty="0"/>
                    </a:p>
                  </a:txBody>
                  <a:tcPr/>
                </a:tc>
              </a:tr>
              <a:tr h="408819">
                <a:tc>
                  <a:txBody>
                    <a:bodyPr/>
                    <a:lstStyle/>
                    <a:p>
                      <a:pPr algn="ctr"/>
                      <a:r>
                        <a:rPr lang="en-IN" dirty="0" err="1" smtClean="0"/>
                        <a:t>Airplane_mode</a:t>
                      </a:r>
                      <a:endParaRPr lang="en-IN" dirty="0"/>
                    </a:p>
                  </a:txBody>
                  <a:tcPr/>
                </a:tc>
                <a:tc>
                  <a:txBody>
                    <a:bodyPr/>
                    <a:lstStyle/>
                    <a:p>
                      <a:pPr algn="ctr"/>
                      <a:r>
                        <a:rPr lang="en-IN" dirty="0" smtClean="0"/>
                        <a:t>Mode of the</a:t>
                      </a:r>
                      <a:r>
                        <a:rPr lang="en-IN" baseline="0" dirty="0" smtClean="0"/>
                        <a:t> device</a:t>
                      </a:r>
                      <a:endParaRPr lang="en-IN" dirty="0"/>
                    </a:p>
                  </a:txBody>
                  <a:tcPr/>
                </a:tc>
              </a:tr>
              <a:tr h="408819">
                <a:tc>
                  <a:txBody>
                    <a:bodyPr/>
                    <a:lstStyle/>
                    <a:p>
                      <a:pPr algn="ctr"/>
                      <a:r>
                        <a:rPr lang="en-IN" dirty="0" err="1" smtClean="0"/>
                        <a:t>Stillalive</a:t>
                      </a:r>
                      <a:r>
                        <a:rPr lang="en-IN" baseline="0" dirty="0" smtClean="0"/>
                        <a:t> </a:t>
                      </a:r>
                      <a:endParaRPr lang="en-IN" dirty="0"/>
                    </a:p>
                  </a:txBody>
                  <a:tcPr/>
                </a:tc>
                <a:tc>
                  <a:txBody>
                    <a:bodyPr/>
                    <a:lstStyle/>
                    <a:p>
                      <a:pPr algn="ctr"/>
                      <a:r>
                        <a:rPr lang="en-IN" dirty="0" smtClean="0"/>
                        <a:t>General</a:t>
                      </a:r>
                      <a:r>
                        <a:rPr lang="en-IN" baseline="0" dirty="0" smtClean="0"/>
                        <a:t> state of device</a:t>
                      </a:r>
                      <a:endParaRPr lang="en-IN" dirty="0"/>
                    </a:p>
                  </a:txBody>
                  <a:tcPr/>
                </a:tc>
              </a:tr>
            </a:tbl>
          </a:graphicData>
        </a:graphic>
      </p:graphicFrame>
    </p:spTree>
    <p:extLst>
      <p:ext uri="{BB962C8B-B14F-4D97-AF65-F5344CB8AC3E}">
        <p14:creationId xmlns:p14="http://schemas.microsoft.com/office/powerpoint/2010/main" val="11600798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sz="3200" b="1" dirty="0" smtClean="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Sleep Classification</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2" name="Rectangle 1"/>
          <p:cNvSpPr/>
          <p:nvPr/>
        </p:nvSpPr>
        <p:spPr>
          <a:xfrm>
            <a:off x="381898" y="882525"/>
            <a:ext cx="2651589" cy="369332"/>
          </a:xfrm>
          <a:prstGeom prst="rect">
            <a:avLst/>
          </a:prstGeom>
        </p:spPr>
        <p:txBody>
          <a:bodyPr wrap="square">
            <a:spAutoFit/>
          </a:bodyPr>
          <a:lstStyle/>
          <a:p>
            <a:r>
              <a:rPr lang="en-IN" b="1" i="1" u="sng" dirty="0" smtClean="0"/>
              <a:t>Feature Extraction</a:t>
            </a:r>
            <a:endParaRPr lang="en-IN" u="sng" dirty="0"/>
          </a:p>
        </p:txBody>
      </p:sp>
      <p:sp>
        <p:nvSpPr>
          <p:cNvPr id="3" name="Rectangle 2"/>
          <p:cNvSpPr/>
          <p:nvPr/>
        </p:nvSpPr>
        <p:spPr>
          <a:xfrm>
            <a:off x="381898" y="1270560"/>
            <a:ext cx="11185142" cy="369332"/>
          </a:xfrm>
          <a:prstGeom prst="rect">
            <a:avLst/>
          </a:prstGeom>
        </p:spPr>
        <p:txBody>
          <a:bodyPr wrap="square">
            <a:spAutoFit/>
          </a:bodyPr>
          <a:lstStyle/>
          <a:p>
            <a:r>
              <a:rPr lang="en-IN" dirty="0"/>
              <a:t>From the different sensors the features that were extracted are as follows</a:t>
            </a:r>
          </a:p>
        </p:txBody>
      </p:sp>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257264550"/>
                  </p:ext>
                </p:extLst>
              </p:nvPr>
            </p:nvGraphicFramePr>
            <p:xfrm>
              <a:off x="1926857" y="1935099"/>
              <a:ext cx="8735824" cy="4172569"/>
            </p:xfrm>
            <a:graphic>
              <a:graphicData uri="http://schemas.openxmlformats.org/drawingml/2006/table">
                <a:tbl>
                  <a:tblPr firstRow="1" bandRow="1">
                    <a:tableStyleId>{5C22544A-7EE6-4342-B048-85BDC9FD1C3A}</a:tableStyleId>
                  </a:tblPr>
                  <a:tblGrid>
                    <a:gridCol w="4367912"/>
                    <a:gridCol w="4367912"/>
                  </a:tblGrid>
                  <a:tr h="6685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smtClean="0">
                              <a:solidFill>
                                <a:schemeClr val="lt1"/>
                              </a:solidFill>
                              <a:latin typeface="+mn-lt"/>
                              <a:ea typeface="+mn-ea"/>
                              <a:cs typeface="+mn-cs"/>
                            </a:rPr>
                            <a:t>	</a:t>
                          </a:r>
                          <a:r>
                            <a:rPr lang="en-IN" sz="1800" b="1" i="0" u="none" strike="noStrike" kern="1200" baseline="0" dirty="0" smtClean="0">
                              <a:solidFill>
                                <a:schemeClr val="lt1"/>
                              </a:solidFill>
                              <a:latin typeface="+mn-lt"/>
                              <a:ea typeface="+mn-ea"/>
                              <a:cs typeface="+mn-cs"/>
                            </a:rPr>
                            <a:t>Feature Name</a:t>
                          </a:r>
                        </a:p>
                        <a:p>
                          <a:endParaRPr lang="en-IN" dirty="0"/>
                        </a:p>
                      </a:txBody>
                      <a:tcPr/>
                    </a:tc>
                    <a:tc>
                      <a:txBody>
                        <a:bodyPr/>
                        <a:lstStyle/>
                        <a:p>
                          <a:pPr algn="ctr"/>
                          <a:r>
                            <a:rPr lang="en-IN" dirty="0" smtClean="0"/>
                            <a:t>Description</a:t>
                          </a:r>
                          <a:endParaRPr lang="en-IN" dirty="0"/>
                        </a:p>
                      </a:txBody>
                      <a:tcPr/>
                    </a:tc>
                  </a:tr>
                  <a:tr h="50051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smtClean="0">
                              <a:solidFill>
                                <a:schemeClr val="dk1"/>
                              </a:solidFill>
                              <a:latin typeface="+mn-lt"/>
                              <a:ea typeface="+mn-ea"/>
                              <a:cs typeface="+mn-cs"/>
                            </a:rPr>
                            <a:t>Accelerometer Mean </a:t>
                          </a:r>
                          <a:endParaRPr lang="en-IN" dirty="0"/>
                        </a:p>
                      </a:txBody>
                      <a:tcPr/>
                    </a:tc>
                    <a:tc>
                      <a:txBody>
                        <a:bodyPr/>
                        <a:lstStyle/>
                        <a:p>
                          <a:pPr algn="ctr"/>
                          <a14:m>
                            <m:oMath xmlns:m="http://schemas.openxmlformats.org/officeDocument/2006/math">
                              <m:f>
                                <m:fPr>
                                  <m:ctrlPr>
                                    <a:rPr lang="en-IN" i="1" smtClean="0">
                                      <a:latin typeface="Cambria Math"/>
                                    </a:rPr>
                                  </m:ctrlPr>
                                </m:fPr>
                                <m:num>
                                  <m:r>
                                    <a:rPr lang="en-IN" b="0" i="1" smtClean="0">
                                      <a:latin typeface="Cambria Math"/>
                                    </a:rPr>
                                    <m:t>1</m:t>
                                  </m:r>
                                </m:num>
                                <m:den>
                                  <m:r>
                                    <m:rPr>
                                      <m:sty m:val="p"/>
                                    </m:rPr>
                                    <a:rPr lang="en-IN" b="0" i="0" smtClean="0">
                                      <a:latin typeface="Cambria Math"/>
                                    </a:rPr>
                                    <m:t>N</m:t>
                                  </m:r>
                                </m:den>
                              </m:f>
                              <m:nary>
                                <m:naryPr>
                                  <m:chr m:val="∑"/>
                                  <m:limLoc m:val="subSup"/>
                                  <m:ctrlPr>
                                    <a:rPr lang="en-IN" i="1" smtClean="0">
                                      <a:latin typeface="Cambria Math"/>
                                    </a:rPr>
                                  </m:ctrlPr>
                                </m:naryPr>
                                <m:sub>
                                  <m:r>
                                    <m:rPr>
                                      <m:brk m:alnAt="25"/>
                                    </m:rPr>
                                    <a:rPr lang="en-IN" b="0" i="1" smtClean="0">
                                      <a:latin typeface="Cambria Math"/>
                                    </a:rPr>
                                    <m:t>1</m:t>
                                  </m:r>
                                </m:sub>
                                <m:sup>
                                  <m:r>
                                    <m:rPr>
                                      <m:sty m:val="p"/>
                                    </m:rPr>
                                    <a:rPr lang="en-IN" b="0" i="0" smtClean="0">
                                      <a:latin typeface="Cambria Math"/>
                                    </a:rPr>
                                    <m:t>N</m:t>
                                  </m:r>
                                </m:sup>
                                <m:e>
                                  <m:sSub>
                                    <m:sSubPr>
                                      <m:ctrlPr>
                                        <a:rPr lang="en-IN" i="1" smtClean="0">
                                          <a:latin typeface="Cambria Math"/>
                                        </a:rPr>
                                      </m:ctrlPr>
                                    </m:sSubPr>
                                    <m:e>
                                      <m:r>
                                        <m:rPr>
                                          <m:sty m:val="p"/>
                                        </m:rPr>
                                        <a:rPr lang="en-IN" b="0" i="0" smtClean="0">
                                          <a:latin typeface="Cambria Math"/>
                                        </a:rPr>
                                        <m:t>l</m:t>
                                      </m:r>
                                    </m:e>
                                    <m:sub>
                                      <m:r>
                                        <a:rPr lang="en-IN" b="0" i="1" smtClean="0">
                                          <a:latin typeface="Cambria Math"/>
                                        </a:rPr>
                                        <m:t>𝑖</m:t>
                                      </m:r>
                                    </m:sub>
                                  </m:sSub>
                                </m:e>
                              </m:nary>
                              <m:r>
                                <a:rPr lang="en-IN" b="0" i="1" smtClean="0">
                                  <a:latin typeface="Cambria Math"/>
                                </a:rPr>
                                <m:t> </m:t>
                              </m:r>
                            </m:oMath>
                          </a14:m>
                          <a:r>
                            <a:rPr lang="en-IN" dirty="0" smtClean="0"/>
                            <a:t> ,  where </a:t>
                          </a:r>
                          <a14:m>
                            <m:oMath xmlns:m="http://schemas.openxmlformats.org/officeDocument/2006/math">
                              <m:sSub>
                                <m:sSubPr>
                                  <m:ctrlPr>
                                    <a:rPr lang="en-IN" i="1" smtClean="0">
                                      <a:latin typeface="Cambria Math"/>
                                    </a:rPr>
                                  </m:ctrlPr>
                                </m:sSubPr>
                                <m:e>
                                  <m:r>
                                    <m:rPr>
                                      <m:sty m:val="p"/>
                                    </m:rPr>
                                    <a:rPr lang="en-IN" b="0" i="0" smtClean="0">
                                      <a:latin typeface="Cambria Math"/>
                                    </a:rPr>
                                    <m:t>l</m:t>
                                  </m:r>
                                </m:e>
                                <m:sub>
                                  <m:r>
                                    <a:rPr lang="en-IN" b="0" i="1" smtClean="0">
                                      <a:latin typeface="Cambria Math"/>
                                    </a:rPr>
                                    <m:t>𝑖</m:t>
                                  </m:r>
                                </m:sub>
                              </m:sSub>
                              <m:r>
                                <a:rPr lang="en-IN" b="0" i="1" baseline="0" smtClean="0">
                                  <a:latin typeface="Cambria Math"/>
                                </a:rPr>
                                <m:t>=</m:t>
                              </m:r>
                            </m:oMath>
                          </a14:m>
                          <a:r>
                            <a:rPr lang="en-IN" dirty="0" smtClean="0"/>
                            <a:t> </a:t>
                          </a:r>
                          <a14:m>
                            <m:oMath xmlns:m="http://schemas.openxmlformats.org/officeDocument/2006/math">
                              <m:rad>
                                <m:radPr>
                                  <m:degHide m:val="on"/>
                                  <m:ctrlPr>
                                    <a:rPr lang="en-IN" i="1" dirty="0" smtClean="0">
                                      <a:latin typeface="Cambria Math"/>
                                    </a:rPr>
                                  </m:ctrlPr>
                                </m:radPr>
                                <m:deg/>
                                <m:e>
                                  <m:sSup>
                                    <m:sSupPr>
                                      <m:ctrlPr>
                                        <a:rPr lang="en-IN" i="1" dirty="0" smtClean="0">
                                          <a:latin typeface="Cambria Math"/>
                                        </a:rPr>
                                      </m:ctrlPr>
                                    </m:sSupPr>
                                    <m:e>
                                      <m:sSub>
                                        <m:sSubPr>
                                          <m:ctrlPr>
                                            <a:rPr lang="en-IN" i="1" smtClean="0">
                                              <a:latin typeface="Cambria Math"/>
                                            </a:rPr>
                                          </m:ctrlPr>
                                        </m:sSubPr>
                                        <m:e>
                                          <m:r>
                                            <a:rPr lang="en-IN" b="0" i="1" smtClean="0">
                                              <a:latin typeface="Cambria Math"/>
                                            </a:rPr>
                                            <m:t>𝑥</m:t>
                                          </m:r>
                                        </m:e>
                                        <m:sub>
                                          <m:r>
                                            <a:rPr lang="en-IN" b="0" i="1" smtClean="0">
                                              <a:latin typeface="Cambria Math"/>
                                            </a:rPr>
                                            <m:t>𝑖</m:t>
                                          </m:r>
                                        </m:sub>
                                      </m:sSub>
                                    </m:e>
                                    <m:sup>
                                      <m:r>
                                        <a:rPr lang="en-IN" i="1" dirty="0" smtClean="0">
                                          <a:latin typeface="Cambria Math"/>
                                        </a:rPr>
                                        <m:t>2</m:t>
                                      </m:r>
                                    </m:sup>
                                  </m:sSup>
                                  <m:r>
                                    <a:rPr lang="en-IN" i="1" dirty="0" smtClean="0">
                                      <a:latin typeface="Cambria Math"/>
                                    </a:rPr>
                                    <m:t>+</m:t>
                                  </m:r>
                                  <m:sSup>
                                    <m:sSupPr>
                                      <m:ctrlPr>
                                        <a:rPr lang="en-IN" i="1" dirty="0" smtClean="0">
                                          <a:latin typeface="Cambria Math"/>
                                        </a:rPr>
                                      </m:ctrlPr>
                                    </m:sSupPr>
                                    <m:e>
                                      <m:sSub>
                                        <m:sSubPr>
                                          <m:ctrlPr>
                                            <a:rPr lang="en-IN" i="1" dirty="0" smtClean="0">
                                              <a:latin typeface="Cambria Math"/>
                                            </a:rPr>
                                          </m:ctrlPr>
                                        </m:sSubPr>
                                        <m:e>
                                          <m:r>
                                            <a:rPr lang="en-IN" b="0" i="1" dirty="0" smtClean="0">
                                              <a:latin typeface="Cambria Math"/>
                                            </a:rPr>
                                            <m:t>𝑦</m:t>
                                          </m:r>
                                        </m:e>
                                        <m:sub>
                                          <m:r>
                                            <a:rPr lang="en-IN" b="0" i="1" dirty="0" smtClean="0">
                                              <a:latin typeface="Cambria Math"/>
                                            </a:rPr>
                                            <m:t>𝑖</m:t>
                                          </m:r>
                                        </m:sub>
                                      </m:sSub>
                                    </m:e>
                                    <m:sup>
                                      <m:r>
                                        <a:rPr lang="en-IN" i="1" dirty="0" smtClean="0">
                                          <a:latin typeface="Cambria Math"/>
                                        </a:rPr>
                                        <m:t>2</m:t>
                                      </m:r>
                                    </m:sup>
                                  </m:sSup>
                                  <m:r>
                                    <a:rPr lang="en-IN" i="1" dirty="0" smtClean="0">
                                      <a:latin typeface="Cambria Math"/>
                                    </a:rPr>
                                    <m:t>+</m:t>
                                  </m:r>
                                  <m:sSup>
                                    <m:sSupPr>
                                      <m:ctrlPr>
                                        <a:rPr lang="en-IN" i="1" dirty="0" smtClean="0">
                                          <a:latin typeface="Cambria Math"/>
                                        </a:rPr>
                                      </m:ctrlPr>
                                    </m:sSupPr>
                                    <m:e>
                                      <m:r>
                                        <a:rPr lang="en-IN" b="0" i="1" dirty="0" smtClean="0">
                                          <a:latin typeface="Cambria Math"/>
                                        </a:rPr>
                                        <m:t> </m:t>
                                      </m:r>
                                      <m:sSub>
                                        <m:sSubPr>
                                          <m:ctrlPr>
                                            <a:rPr lang="en-IN" i="1" smtClean="0">
                                              <a:latin typeface="Cambria Math"/>
                                            </a:rPr>
                                          </m:ctrlPr>
                                        </m:sSubPr>
                                        <m:e>
                                          <m:r>
                                            <a:rPr lang="en-IN" b="0" i="1" smtClean="0">
                                              <a:latin typeface="Cambria Math"/>
                                            </a:rPr>
                                            <m:t>𝑧</m:t>
                                          </m:r>
                                        </m:e>
                                        <m:sub>
                                          <m:r>
                                            <a:rPr lang="en-IN" b="0" i="1" smtClean="0">
                                              <a:latin typeface="Cambria Math"/>
                                            </a:rPr>
                                            <m:t>𝑖</m:t>
                                          </m:r>
                                        </m:sub>
                                      </m:sSub>
                                    </m:e>
                                    <m:sup>
                                      <m:r>
                                        <a:rPr lang="en-IN" i="1" dirty="0" smtClean="0">
                                          <a:latin typeface="Cambria Math"/>
                                        </a:rPr>
                                        <m:t>2</m:t>
                                      </m:r>
                                    </m:sup>
                                  </m:sSup>
                                </m:e>
                              </m:rad>
                            </m:oMath>
                          </a14:m>
                          <a:endParaRPr lang="en-IN" dirty="0"/>
                        </a:p>
                      </a:txBody>
                      <a:tcPr/>
                    </a:tc>
                  </a:tr>
                  <a:tr h="6785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smtClean="0">
                              <a:solidFill>
                                <a:schemeClr val="dk1"/>
                              </a:solidFill>
                              <a:latin typeface="+mn-lt"/>
                              <a:ea typeface="+mn-ea"/>
                              <a:cs typeface="+mn-cs"/>
                            </a:rPr>
                            <a:t>Accelerometer Standard Deviation </a:t>
                          </a:r>
                          <a:endParaRPr lang="en-IN" dirty="0"/>
                        </a:p>
                      </a:txBody>
                      <a:tcPr/>
                    </a:tc>
                    <a:tc>
                      <a:txBody>
                        <a:bodyPr/>
                        <a:lstStyle/>
                        <a:p>
                          <a:pPr algn="ctr"/>
                          <a14:m>
                            <m:oMath xmlns:m="http://schemas.openxmlformats.org/officeDocument/2006/math">
                              <m:rad>
                                <m:radPr>
                                  <m:degHide m:val="on"/>
                                  <m:ctrlPr>
                                    <a:rPr lang="en-IN" i="1" dirty="0" smtClean="0">
                                      <a:latin typeface="Cambria Math"/>
                                    </a:rPr>
                                  </m:ctrlPr>
                                </m:radPr>
                                <m:deg/>
                                <m:e>
                                  <m:f>
                                    <m:fPr>
                                      <m:ctrlPr>
                                        <a:rPr lang="en-IN" i="1" smtClean="0">
                                          <a:latin typeface="Cambria Math"/>
                                        </a:rPr>
                                      </m:ctrlPr>
                                    </m:fPr>
                                    <m:num>
                                      <m:r>
                                        <a:rPr lang="en-IN" b="0" i="1" smtClean="0">
                                          <a:latin typeface="Cambria Math"/>
                                        </a:rPr>
                                        <m:t>1</m:t>
                                      </m:r>
                                    </m:num>
                                    <m:den>
                                      <m:r>
                                        <m:rPr>
                                          <m:sty m:val="p"/>
                                        </m:rPr>
                                        <a:rPr lang="en-IN" b="0" i="0" smtClean="0">
                                          <a:latin typeface="Cambria Math"/>
                                        </a:rPr>
                                        <m:t>N</m:t>
                                      </m:r>
                                    </m:den>
                                  </m:f>
                                  <m:nary>
                                    <m:naryPr>
                                      <m:chr m:val="∑"/>
                                      <m:limLoc m:val="subSup"/>
                                      <m:ctrlPr>
                                        <a:rPr lang="en-IN" i="1" smtClean="0">
                                          <a:latin typeface="Cambria Math"/>
                                        </a:rPr>
                                      </m:ctrlPr>
                                    </m:naryPr>
                                    <m:sub>
                                      <m:r>
                                        <m:rPr>
                                          <m:brk m:alnAt="25"/>
                                        </m:rPr>
                                        <a:rPr lang="en-IN" b="0" i="1" smtClean="0">
                                          <a:latin typeface="Cambria Math"/>
                                        </a:rPr>
                                        <m:t>1</m:t>
                                      </m:r>
                                    </m:sub>
                                    <m:sup>
                                      <m:r>
                                        <m:rPr>
                                          <m:sty m:val="p"/>
                                        </m:rPr>
                                        <a:rPr lang="en-IN" b="0" i="0" smtClean="0">
                                          <a:latin typeface="Cambria Math"/>
                                        </a:rPr>
                                        <m:t>N</m:t>
                                      </m:r>
                                    </m:sup>
                                    <m:e>
                                      <m:sSup>
                                        <m:sSupPr>
                                          <m:ctrlPr>
                                            <a:rPr lang="pt-BR" i="1" dirty="0" smtClean="0">
                                              <a:latin typeface="Cambria Math"/>
                                            </a:rPr>
                                          </m:ctrlPr>
                                        </m:sSupPr>
                                        <m:e>
                                          <m:d>
                                            <m:dPr>
                                              <m:ctrlPr>
                                                <a:rPr lang="pt-BR" i="1" dirty="0" smtClean="0">
                                                  <a:latin typeface="Cambria Math"/>
                                                </a:rPr>
                                              </m:ctrlPr>
                                            </m:dPr>
                                            <m:e>
                                              <m:sSub>
                                                <m:sSubPr>
                                                  <m:ctrlPr>
                                                    <a:rPr lang="en-IN" i="1" smtClean="0">
                                                      <a:latin typeface="Cambria Math"/>
                                                    </a:rPr>
                                                  </m:ctrlPr>
                                                </m:sSubPr>
                                                <m:e>
                                                  <m:r>
                                                    <m:rPr>
                                                      <m:sty m:val="p"/>
                                                    </m:rPr>
                                                    <a:rPr lang="en-IN" b="0" i="0" smtClean="0">
                                                      <a:latin typeface="Cambria Math"/>
                                                    </a:rPr>
                                                    <m:t>l</m:t>
                                                  </m:r>
                                                </m:e>
                                                <m:sub>
                                                  <m:r>
                                                    <a:rPr lang="en-IN" b="0" i="1" smtClean="0">
                                                      <a:latin typeface="Cambria Math"/>
                                                    </a:rPr>
                                                    <m:t>𝑖</m:t>
                                                  </m:r>
                                                </m:sub>
                                              </m:sSub>
                                              <m:r>
                                                <a:rPr lang="en-IN" b="0" i="1" smtClean="0">
                                                  <a:latin typeface="Cambria Math"/>
                                                </a:rPr>
                                                <m:t>−</m:t>
                                              </m:r>
                                              <m:r>
                                                <a:rPr lang="en-IN" i="1" smtClean="0">
                                                  <a:latin typeface="Cambria Math"/>
                                                </a:rPr>
                                                <m:t>µ</m:t>
                                              </m:r>
                                            </m:e>
                                          </m:d>
                                        </m:e>
                                        <m:sup>
                                          <m:r>
                                            <a:rPr lang="en-IN" b="0" i="1" dirty="0" smtClean="0">
                                              <a:latin typeface="Cambria Math"/>
                                            </a:rPr>
                                            <m:t>2</m:t>
                                          </m:r>
                                        </m:sup>
                                      </m:sSup>
                                      <m:r>
                                        <a:rPr lang="en-IN" b="0" i="1" dirty="0" smtClean="0">
                                          <a:latin typeface="Cambria Math"/>
                                        </a:rPr>
                                        <m:t> </m:t>
                                      </m:r>
                                    </m:e>
                                  </m:nary>
                                </m:e>
                              </m:rad>
                            </m:oMath>
                          </a14:m>
                          <a:r>
                            <a:rPr lang="en-IN" dirty="0" smtClean="0"/>
                            <a:t> , where </a:t>
                          </a:r>
                          <a14:m>
                            <m:oMath xmlns:m="http://schemas.openxmlformats.org/officeDocument/2006/math">
                              <m:r>
                                <a:rPr lang="en-IN" i="1" smtClean="0">
                                  <a:latin typeface="Cambria Math"/>
                                </a:rPr>
                                <m:t>µ</m:t>
                              </m:r>
                            </m:oMath>
                          </a14:m>
                          <a:r>
                            <a:rPr lang="en-IN" dirty="0" smtClean="0"/>
                            <a:t> =</a:t>
                          </a:r>
                          <a:r>
                            <a:rPr lang="en-IN" baseline="0" dirty="0" smtClean="0"/>
                            <a:t> Mean</a:t>
                          </a:r>
                          <a:endParaRPr lang="en-IN" dirty="0"/>
                        </a:p>
                      </a:txBody>
                      <a:tcPr/>
                    </a:tc>
                  </a:tr>
                  <a:tr h="38200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err="1" smtClean="0">
                              <a:solidFill>
                                <a:schemeClr val="dk1"/>
                              </a:solidFill>
                              <a:latin typeface="+mn-lt"/>
                              <a:ea typeface="+mn-ea"/>
                              <a:cs typeface="+mn-cs"/>
                            </a:rPr>
                            <a:t>Airplane_mode</a:t>
                          </a:r>
                          <a:r>
                            <a:rPr lang="en-IN" sz="1800" b="0" i="0" u="none" strike="noStrike" kern="1200" baseline="0" dirty="0" smtClean="0">
                              <a:solidFill>
                                <a:schemeClr val="dk1"/>
                              </a:solidFill>
                              <a:latin typeface="+mn-lt"/>
                              <a:ea typeface="+mn-ea"/>
                              <a:cs typeface="+mn-cs"/>
                            </a:rPr>
                            <a:t> Mode </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smtClean="0">
                              <a:solidFill>
                                <a:schemeClr val="dk1"/>
                              </a:solidFill>
                              <a:latin typeface="+mn-lt"/>
                              <a:ea typeface="+mn-ea"/>
                              <a:cs typeface="+mn-cs"/>
                            </a:rPr>
                            <a:t>true/false </a:t>
                          </a:r>
                          <a:endParaRPr lang="en-IN" dirty="0"/>
                        </a:p>
                      </a:txBody>
                      <a:tcPr/>
                    </a:tc>
                  </a:tr>
                  <a:tr h="38200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smtClean="0">
                              <a:solidFill>
                                <a:schemeClr val="dk1"/>
                              </a:solidFill>
                              <a:latin typeface="+mn-lt"/>
                              <a:ea typeface="+mn-ea"/>
                              <a:cs typeface="+mn-cs"/>
                            </a:rPr>
                            <a:t>App Mode 	</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smtClean="0">
                              <a:solidFill>
                                <a:schemeClr val="dk1"/>
                              </a:solidFill>
                              <a:latin typeface="+mn-lt"/>
                              <a:ea typeface="+mn-ea"/>
                              <a:cs typeface="+mn-cs"/>
                            </a:rPr>
                            <a:t>true/false</a:t>
                          </a:r>
                          <a:endParaRPr lang="en-IN" dirty="0"/>
                        </a:p>
                      </a:txBody>
                      <a:tcPr/>
                    </a:tc>
                  </a:tr>
                  <a:tr h="50051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err="1" smtClean="0">
                              <a:solidFill>
                                <a:schemeClr val="dk1"/>
                              </a:solidFill>
                              <a:latin typeface="+mn-lt"/>
                              <a:ea typeface="+mn-ea"/>
                              <a:cs typeface="+mn-cs"/>
                            </a:rPr>
                            <a:t>Audiolevel</a:t>
                          </a:r>
                          <a:r>
                            <a:rPr lang="en-IN" sz="1800" b="0" i="0" u="none" strike="noStrike" kern="1200" baseline="0" dirty="0" smtClean="0">
                              <a:solidFill>
                                <a:schemeClr val="dk1"/>
                              </a:solidFill>
                              <a:latin typeface="+mn-lt"/>
                              <a:ea typeface="+mn-ea"/>
                              <a:cs typeface="+mn-cs"/>
                            </a:rPr>
                            <a:t> Mean 	</a:t>
                          </a:r>
                          <a:endParaRPr lang="en-IN" dirty="0"/>
                        </a:p>
                      </a:txBody>
                      <a:tcPr/>
                    </a:tc>
                    <a:tc>
                      <a:txBody>
                        <a:bodyPr/>
                        <a:lstStyle/>
                        <a:p>
                          <a:pPr algn="ctr"/>
                          <a14:m>
                            <m:oMath xmlns:m="http://schemas.openxmlformats.org/officeDocument/2006/math">
                              <m:f>
                                <m:fPr>
                                  <m:ctrlPr>
                                    <a:rPr lang="en-IN" i="1" smtClean="0">
                                      <a:latin typeface="Cambria Math"/>
                                    </a:rPr>
                                  </m:ctrlPr>
                                </m:fPr>
                                <m:num>
                                  <m:r>
                                    <a:rPr lang="en-IN" b="0" i="1" smtClean="0">
                                      <a:latin typeface="Cambria Math"/>
                                    </a:rPr>
                                    <m:t>1</m:t>
                                  </m:r>
                                </m:num>
                                <m:den>
                                  <m:r>
                                    <m:rPr>
                                      <m:sty m:val="p"/>
                                    </m:rPr>
                                    <a:rPr lang="en-IN" b="0" i="0" smtClean="0">
                                      <a:latin typeface="Cambria Math"/>
                                    </a:rPr>
                                    <m:t>N</m:t>
                                  </m:r>
                                </m:den>
                              </m:f>
                              <m:nary>
                                <m:naryPr>
                                  <m:chr m:val="∑"/>
                                  <m:limLoc m:val="subSup"/>
                                  <m:ctrlPr>
                                    <a:rPr lang="en-IN" i="1" smtClean="0">
                                      <a:latin typeface="Cambria Math"/>
                                    </a:rPr>
                                  </m:ctrlPr>
                                </m:naryPr>
                                <m:sub>
                                  <m:r>
                                    <m:rPr>
                                      <m:brk m:alnAt="25"/>
                                    </m:rPr>
                                    <a:rPr lang="en-IN" b="0" i="1" smtClean="0">
                                      <a:latin typeface="Cambria Math"/>
                                    </a:rPr>
                                    <m:t>1</m:t>
                                  </m:r>
                                </m:sub>
                                <m:sup>
                                  <m:r>
                                    <m:rPr>
                                      <m:sty m:val="p"/>
                                    </m:rPr>
                                    <a:rPr lang="en-IN" b="0" i="0" smtClean="0">
                                      <a:latin typeface="Cambria Math"/>
                                    </a:rPr>
                                    <m:t>N</m:t>
                                  </m:r>
                                </m:sup>
                                <m:e>
                                  <m:sSub>
                                    <m:sSubPr>
                                      <m:ctrlPr>
                                        <a:rPr lang="en-IN" i="1" smtClean="0">
                                          <a:latin typeface="Cambria Math"/>
                                        </a:rPr>
                                      </m:ctrlPr>
                                    </m:sSubPr>
                                    <m:e>
                                      <m:r>
                                        <m:rPr>
                                          <m:sty m:val="p"/>
                                        </m:rPr>
                                        <a:rPr lang="en-IN" b="0" i="0" smtClean="0">
                                          <a:latin typeface="Cambria Math"/>
                                        </a:rPr>
                                        <m:t>x</m:t>
                                      </m:r>
                                    </m:e>
                                    <m:sub>
                                      <m:r>
                                        <a:rPr lang="en-IN" b="0" i="1" smtClean="0">
                                          <a:latin typeface="Cambria Math"/>
                                        </a:rPr>
                                        <m:t>𝑖</m:t>
                                      </m:r>
                                    </m:sub>
                                  </m:sSub>
                                </m:e>
                              </m:nary>
                              <m:r>
                                <a:rPr lang="en-IN" b="0" i="1" smtClean="0">
                                  <a:latin typeface="Cambria Math"/>
                                </a:rPr>
                                <m:t> </m:t>
                              </m:r>
                            </m:oMath>
                          </a14:m>
                          <a:r>
                            <a:rPr lang="en-IN" dirty="0" smtClean="0"/>
                            <a:t> </a:t>
                          </a:r>
                          <a:endParaRPr lang="en-IN" dirty="0"/>
                        </a:p>
                      </a:txBody>
                      <a:tcPr/>
                    </a:tc>
                  </a:tr>
                  <a:tr h="6785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err="1" smtClean="0">
                              <a:solidFill>
                                <a:schemeClr val="dk1"/>
                              </a:solidFill>
                              <a:latin typeface="+mn-lt"/>
                              <a:ea typeface="+mn-ea"/>
                              <a:cs typeface="+mn-cs"/>
                            </a:rPr>
                            <a:t>Audiolevel</a:t>
                          </a:r>
                          <a:r>
                            <a:rPr lang="en-IN" sz="1800" b="0" i="0" u="none" strike="noStrike" kern="1200" baseline="0" dirty="0" smtClean="0">
                              <a:solidFill>
                                <a:schemeClr val="dk1"/>
                              </a:solidFill>
                              <a:latin typeface="+mn-lt"/>
                              <a:ea typeface="+mn-ea"/>
                              <a:cs typeface="+mn-cs"/>
                            </a:rPr>
                            <a:t> Standard Deviation </a:t>
                          </a:r>
                          <a:endParaRPr lang="en-IN" dirty="0"/>
                        </a:p>
                      </a:txBody>
                      <a:tcPr/>
                    </a:tc>
                    <a:tc>
                      <a:txBody>
                        <a:bodyPr/>
                        <a:lstStyle/>
                        <a:p>
                          <a:pPr algn="ctr"/>
                          <a14:m>
                            <m:oMath xmlns:m="http://schemas.openxmlformats.org/officeDocument/2006/math">
                              <m:rad>
                                <m:radPr>
                                  <m:degHide m:val="on"/>
                                  <m:ctrlPr>
                                    <a:rPr lang="en-IN" i="1" smtClean="0">
                                      <a:latin typeface="Cambria Math"/>
                                    </a:rPr>
                                  </m:ctrlPr>
                                </m:radPr>
                                <m:deg/>
                                <m:e>
                                  <m:f>
                                    <m:fPr>
                                      <m:ctrlPr>
                                        <a:rPr lang="en-IN" i="1" smtClean="0">
                                          <a:latin typeface="Cambria Math"/>
                                        </a:rPr>
                                      </m:ctrlPr>
                                    </m:fPr>
                                    <m:num>
                                      <m:r>
                                        <a:rPr lang="en-IN" b="0" i="1" smtClean="0">
                                          <a:latin typeface="Cambria Math"/>
                                        </a:rPr>
                                        <m:t>1</m:t>
                                      </m:r>
                                    </m:num>
                                    <m:den>
                                      <m:r>
                                        <m:rPr>
                                          <m:sty m:val="p"/>
                                        </m:rPr>
                                        <a:rPr lang="en-IN" b="0" i="0" smtClean="0">
                                          <a:latin typeface="Cambria Math"/>
                                        </a:rPr>
                                        <m:t>N</m:t>
                                      </m:r>
                                    </m:den>
                                  </m:f>
                                  <m:nary>
                                    <m:naryPr>
                                      <m:chr m:val="∑"/>
                                      <m:limLoc m:val="subSup"/>
                                      <m:ctrlPr>
                                        <a:rPr lang="en-IN" i="1" smtClean="0">
                                          <a:latin typeface="Cambria Math"/>
                                        </a:rPr>
                                      </m:ctrlPr>
                                    </m:naryPr>
                                    <m:sub>
                                      <m:r>
                                        <m:rPr>
                                          <m:brk m:alnAt="25"/>
                                        </m:rPr>
                                        <a:rPr lang="en-IN" b="0" i="1" smtClean="0">
                                          <a:latin typeface="Cambria Math"/>
                                        </a:rPr>
                                        <m:t>1</m:t>
                                      </m:r>
                                    </m:sub>
                                    <m:sup>
                                      <m:r>
                                        <m:rPr>
                                          <m:sty m:val="p"/>
                                        </m:rPr>
                                        <a:rPr lang="en-IN" b="0" i="0" smtClean="0">
                                          <a:latin typeface="Cambria Math"/>
                                        </a:rPr>
                                        <m:t>N</m:t>
                                      </m:r>
                                    </m:sup>
                                    <m:e>
                                      <m:sSup>
                                        <m:sSupPr>
                                          <m:ctrlPr>
                                            <a:rPr lang="pt-BR" i="1" dirty="0" smtClean="0">
                                              <a:latin typeface="Cambria Math"/>
                                            </a:rPr>
                                          </m:ctrlPr>
                                        </m:sSupPr>
                                        <m:e>
                                          <m:d>
                                            <m:dPr>
                                              <m:ctrlPr>
                                                <a:rPr lang="pt-BR" i="1" dirty="0" smtClean="0">
                                                  <a:latin typeface="Cambria Math"/>
                                                </a:rPr>
                                              </m:ctrlPr>
                                            </m:dPr>
                                            <m:e>
                                              <m:sSub>
                                                <m:sSubPr>
                                                  <m:ctrlPr>
                                                    <a:rPr lang="en-IN" i="1" smtClean="0">
                                                      <a:latin typeface="Cambria Math"/>
                                                    </a:rPr>
                                                  </m:ctrlPr>
                                                </m:sSubPr>
                                                <m:e>
                                                  <m:r>
                                                    <m:rPr>
                                                      <m:sty m:val="p"/>
                                                    </m:rPr>
                                                    <a:rPr lang="en-IN" b="0" i="0" smtClean="0">
                                                      <a:latin typeface="Cambria Math"/>
                                                    </a:rPr>
                                                    <m:t>x</m:t>
                                                  </m:r>
                                                </m:e>
                                                <m:sub>
                                                  <m:r>
                                                    <a:rPr lang="en-IN" b="0" i="1" smtClean="0">
                                                      <a:latin typeface="Cambria Math"/>
                                                    </a:rPr>
                                                    <m:t>𝑖</m:t>
                                                  </m:r>
                                                </m:sub>
                                              </m:sSub>
                                              <m:r>
                                                <a:rPr lang="en-IN" b="0" i="1" smtClean="0">
                                                  <a:latin typeface="Cambria Math"/>
                                                </a:rPr>
                                                <m:t>−</m:t>
                                              </m:r>
                                              <m:r>
                                                <a:rPr lang="en-IN" i="1" smtClean="0">
                                                  <a:latin typeface="Cambria Math"/>
                                                </a:rPr>
                                                <m:t>µ</m:t>
                                              </m:r>
                                            </m:e>
                                          </m:d>
                                        </m:e>
                                        <m:sup>
                                          <m:r>
                                            <a:rPr lang="en-IN" b="0" i="1" dirty="0" smtClean="0">
                                              <a:latin typeface="Cambria Math"/>
                                            </a:rPr>
                                            <m:t>2</m:t>
                                          </m:r>
                                        </m:sup>
                                      </m:sSup>
                                      <m:r>
                                        <a:rPr lang="en-IN" b="0" i="1" dirty="0" smtClean="0">
                                          <a:latin typeface="Cambria Math"/>
                                        </a:rPr>
                                        <m:t> </m:t>
                                      </m:r>
                                    </m:e>
                                  </m:nary>
                                </m:e>
                              </m:rad>
                            </m:oMath>
                          </a14:m>
                          <a:r>
                            <a:rPr lang="en-IN" dirty="0" smtClean="0"/>
                            <a:t>, where </a:t>
                          </a:r>
                          <a14:m>
                            <m:oMath xmlns:m="http://schemas.openxmlformats.org/officeDocument/2006/math">
                              <m:r>
                                <a:rPr lang="en-IN" i="1" smtClean="0">
                                  <a:latin typeface="Cambria Math"/>
                                </a:rPr>
                                <m:t>µ</m:t>
                              </m:r>
                            </m:oMath>
                          </a14:m>
                          <a:r>
                            <a:rPr lang="en-IN" dirty="0" smtClean="0"/>
                            <a:t> =</a:t>
                          </a:r>
                          <a:r>
                            <a:rPr lang="en-IN" baseline="0" dirty="0" smtClean="0"/>
                            <a:t> Mean</a:t>
                          </a:r>
                          <a:endParaRPr lang="en-IN" dirty="0"/>
                        </a:p>
                      </a:txBody>
                      <a:tcPr/>
                    </a:tc>
                  </a:tr>
                  <a:tr h="38200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smtClean="0">
                              <a:solidFill>
                                <a:schemeClr val="dk1"/>
                              </a:solidFill>
                              <a:latin typeface="+mn-lt"/>
                              <a:ea typeface="+mn-ea"/>
                              <a:cs typeface="+mn-cs"/>
                            </a:rPr>
                            <a:t>Charging Mode 	</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smtClean="0">
                              <a:solidFill>
                                <a:schemeClr val="dk1"/>
                              </a:solidFill>
                              <a:latin typeface="+mn-lt"/>
                              <a:ea typeface="+mn-ea"/>
                              <a:cs typeface="+mn-cs"/>
                            </a:rPr>
                            <a:t>true/false </a:t>
                          </a:r>
                          <a:endParaRPr lang="en-IN" dirty="0"/>
                        </a:p>
                      </a:txBody>
                      <a:tcPr/>
                    </a:tc>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257264550"/>
                  </p:ext>
                </p:extLst>
              </p:nvPr>
            </p:nvGraphicFramePr>
            <p:xfrm>
              <a:off x="1926857" y="1935099"/>
              <a:ext cx="8735824" cy="4172569"/>
            </p:xfrm>
            <a:graphic>
              <a:graphicData uri="http://schemas.openxmlformats.org/drawingml/2006/table">
                <a:tbl>
                  <a:tblPr firstRow="1" bandRow="1">
                    <a:tableStyleId>{5C22544A-7EE6-4342-B048-85BDC9FD1C3A}</a:tableStyleId>
                  </a:tblPr>
                  <a:tblGrid>
                    <a:gridCol w="4367912"/>
                    <a:gridCol w="4367912"/>
                  </a:tblGrid>
                  <a:tr h="6685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smtClean="0">
                              <a:solidFill>
                                <a:schemeClr val="lt1"/>
                              </a:solidFill>
                              <a:latin typeface="+mn-lt"/>
                              <a:ea typeface="+mn-ea"/>
                              <a:cs typeface="+mn-cs"/>
                            </a:rPr>
                            <a:t>	</a:t>
                          </a:r>
                          <a:r>
                            <a:rPr lang="en-IN" sz="1800" b="1" i="0" u="none" strike="noStrike" kern="1200" baseline="0" dirty="0" smtClean="0">
                              <a:solidFill>
                                <a:schemeClr val="lt1"/>
                              </a:solidFill>
                              <a:latin typeface="+mn-lt"/>
                              <a:ea typeface="+mn-ea"/>
                              <a:cs typeface="+mn-cs"/>
                            </a:rPr>
                            <a:t>Feature Name</a:t>
                          </a:r>
                        </a:p>
                        <a:p>
                          <a:endParaRPr lang="en-IN" dirty="0"/>
                        </a:p>
                      </a:txBody>
                      <a:tcPr/>
                    </a:tc>
                    <a:tc>
                      <a:txBody>
                        <a:bodyPr/>
                        <a:lstStyle/>
                        <a:p>
                          <a:pPr algn="ctr"/>
                          <a:r>
                            <a:rPr lang="en-IN" dirty="0" smtClean="0"/>
                            <a:t>Description</a:t>
                          </a:r>
                          <a:endParaRPr lang="en-IN" dirty="0"/>
                        </a:p>
                      </a:txBody>
                      <a:tcPr/>
                    </a:tc>
                  </a:tr>
                  <a:tr h="50051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smtClean="0">
                              <a:solidFill>
                                <a:schemeClr val="dk1"/>
                              </a:solidFill>
                              <a:latin typeface="+mn-lt"/>
                              <a:ea typeface="+mn-ea"/>
                              <a:cs typeface="+mn-cs"/>
                            </a:rPr>
                            <a:t>Accelerometer Mean </a:t>
                          </a:r>
                          <a:endParaRPr lang="en-IN" dirty="0"/>
                        </a:p>
                      </a:txBody>
                      <a:tcPr/>
                    </a:tc>
                    <a:tc>
                      <a:txBody>
                        <a:bodyPr/>
                        <a:lstStyle/>
                        <a:p>
                          <a:endParaRPr lang="en-US"/>
                        </a:p>
                      </a:txBody>
                      <a:tcPr>
                        <a:blipFill rotWithShape="1">
                          <a:blip r:embed="rId3"/>
                          <a:stretch>
                            <a:fillRect l="-100140" t="-140244" r="-140" b="-617073"/>
                          </a:stretch>
                        </a:blipFill>
                      </a:tcPr>
                    </a:tc>
                  </a:tr>
                  <a:tr h="6785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smtClean="0">
                              <a:solidFill>
                                <a:schemeClr val="dk1"/>
                              </a:solidFill>
                              <a:latin typeface="+mn-lt"/>
                              <a:ea typeface="+mn-ea"/>
                              <a:cs typeface="+mn-cs"/>
                            </a:rPr>
                            <a:t>Accelerometer Standard Deviation </a:t>
                          </a:r>
                          <a:endParaRPr lang="en-IN" dirty="0"/>
                        </a:p>
                      </a:txBody>
                      <a:tcPr/>
                    </a:tc>
                    <a:tc>
                      <a:txBody>
                        <a:bodyPr/>
                        <a:lstStyle/>
                        <a:p>
                          <a:endParaRPr lang="en-US"/>
                        </a:p>
                      </a:txBody>
                      <a:tcPr>
                        <a:blipFill rotWithShape="1">
                          <a:blip r:embed="rId3"/>
                          <a:stretch>
                            <a:fillRect l="-100140" t="-177477" r="-140" b="-355856"/>
                          </a:stretch>
                        </a:blipFill>
                      </a:tcPr>
                    </a:tc>
                  </a:tr>
                  <a:tr h="38200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err="1" smtClean="0">
                              <a:solidFill>
                                <a:schemeClr val="dk1"/>
                              </a:solidFill>
                              <a:latin typeface="+mn-lt"/>
                              <a:ea typeface="+mn-ea"/>
                              <a:cs typeface="+mn-cs"/>
                            </a:rPr>
                            <a:t>Airplane_mode</a:t>
                          </a:r>
                          <a:r>
                            <a:rPr lang="en-IN" sz="1800" b="0" i="0" u="none" strike="noStrike" kern="1200" baseline="0" dirty="0" smtClean="0">
                              <a:solidFill>
                                <a:schemeClr val="dk1"/>
                              </a:solidFill>
                              <a:latin typeface="+mn-lt"/>
                              <a:ea typeface="+mn-ea"/>
                              <a:cs typeface="+mn-cs"/>
                            </a:rPr>
                            <a:t> Mode </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smtClean="0">
                              <a:solidFill>
                                <a:schemeClr val="dk1"/>
                              </a:solidFill>
                              <a:latin typeface="+mn-lt"/>
                              <a:ea typeface="+mn-ea"/>
                              <a:cs typeface="+mn-cs"/>
                            </a:rPr>
                            <a:t>true/false </a:t>
                          </a:r>
                          <a:endParaRPr lang="en-IN" dirty="0"/>
                        </a:p>
                      </a:txBody>
                      <a:tcPr/>
                    </a:tc>
                  </a:tr>
                  <a:tr h="38200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smtClean="0">
                              <a:solidFill>
                                <a:schemeClr val="dk1"/>
                              </a:solidFill>
                              <a:latin typeface="+mn-lt"/>
                              <a:ea typeface="+mn-ea"/>
                              <a:cs typeface="+mn-cs"/>
                            </a:rPr>
                            <a:t>App Mode 	</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smtClean="0">
                              <a:solidFill>
                                <a:schemeClr val="dk1"/>
                              </a:solidFill>
                              <a:latin typeface="+mn-lt"/>
                              <a:ea typeface="+mn-ea"/>
                              <a:cs typeface="+mn-cs"/>
                            </a:rPr>
                            <a:t>true/false</a:t>
                          </a:r>
                          <a:endParaRPr lang="en-IN" dirty="0"/>
                        </a:p>
                      </a:txBody>
                      <a:tcPr/>
                    </a:tc>
                  </a:tr>
                  <a:tr h="50051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err="1" smtClean="0">
                              <a:solidFill>
                                <a:schemeClr val="dk1"/>
                              </a:solidFill>
                              <a:latin typeface="+mn-lt"/>
                              <a:ea typeface="+mn-ea"/>
                              <a:cs typeface="+mn-cs"/>
                            </a:rPr>
                            <a:t>Audiolevel</a:t>
                          </a:r>
                          <a:r>
                            <a:rPr lang="en-IN" sz="1800" b="0" i="0" u="none" strike="noStrike" kern="1200" baseline="0" dirty="0" smtClean="0">
                              <a:solidFill>
                                <a:schemeClr val="dk1"/>
                              </a:solidFill>
                              <a:latin typeface="+mn-lt"/>
                              <a:ea typeface="+mn-ea"/>
                              <a:cs typeface="+mn-cs"/>
                            </a:rPr>
                            <a:t> Mean 	</a:t>
                          </a:r>
                          <a:endParaRPr lang="en-IN" dirty="0"/>
                        </a:p>
                      </a:txBody>
                      <a:tcPr/>
                    </a:tc>
                    <a:tc>
                      <a:txBody>
                        <a:bodyPr/>
                        <a:lstStyle/>
                        <a:p>
                          <a:endParaRPr lang="en-US"/>
                        </a:p>
                      </a:txBody>
                      <a:tcPr>
                        <a:blipFill rotWithShape="1">
                          <a:blip r:embed="rId3"/>
                          <a:stretch>
                            <a:fillRect l="-100140" t="-529268" r="-140" b="-228049"/>
                          </a:stretch>
                        </a:blipFill>
                      </a:tcPr>
                    </a:tc>
                  </a:tr>
                  <a:tr h="6785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err="1" smtClean="0">
                              <a:solidFill>
                                <a:schemeClr val="dk1"/>
                              </a:solidFill>
                              <a:latin typeface="+mn-lt"/>
                              <a:ea typeface="+mn-ea"/>
                              <a:cs typeface="+mn-cs"/>
                            </a:rPr>
                            <a:t>Audiolevel</a:t>
                          </a:r>
                          <a:r>
                            <a:rPr lang="en-IN" sz="1800" b="0" i="0" u="none" strike="noStrike" kern="1200" baseline="0" dirty="0" smtClean="0">
                              <a:solidFill>
                                <a:schemeClr val="dk1"/>
                              </a:solidFill>
                              <a:latin typeface="+mn-lt"/>
                              <a:ea typeface="+mn-ea"/>
                              <a:cs typeface="+mn-cs"/>
                            </a:rPr>
                            <a:t> Standard Deviation </a:t>
                          </a:r>
                          <a:endParaRPr lang="en-IN" dirty="0"/>
                        </a:p>
                      </a:txBody>
                      <a:tcPr/>
                    </a:tc>
                    <a:tc>
                      <a:txBody>
                        <a:bodyPr/>
                        <a:lstStyle/>
                        <a:p>
                          <a:endParaRPr lang="en-US"/>
                        </a:p>
                      </a:txBody>
                      <a:tcPr>
                        <a:blipFill rotWithShape="1">
                          <a:blip r:embed="rId3"/>
                          <a:stretch>
                            <a:fillRect l="-100140" t="-464865" r="-140" b="-68468"/>
                          </a:stretch>
                        </a:blipFill>
                      </a:tcPr>
                    </a:tc>
                  </a:tr>
                  <a:tr h="38200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smtClean="0">
                              <a:solidFill>
                                <a:schemeClr val="dk1"/>
                              </a:solidFill>
                              <a:latin typeface="+mn-lt"/>
                              <a:ea typeface="+mn-ea"/>
                              <a:cs typeface="+mn-cs"/>
                            </a:rPr>
                            <a:t>Charging Mode 	</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smtClean="0">
                              <a:solidFill>
                                <a:schemeClr val="dk1"/>
                              </a:solidFill>
                              <a:latin typeface="+mn-lt"/>
                              <a:ea typeface="+mn-ea"/>
                              <a:cs typeface="+mn-cs"/>
                            </a:rPr>
                            <a:t>true/false </a:t>
                          </a:r>
                          <a:endParaRPr lang="en-IN" dirty="0"/>
                        </a:p>
                      </a:txBody>
                      <a:tcPr/>
                    </a:tc>
                  </a:tr>
                </a:tbl>
              </a:graphicData>
            </a:graphic>
          </p:graphicFrame>
        </mc:Fallback>
      </mc:AlternateContent>
      <p:sp>
        <p:nvSpPr>
          <p:cNvPr id="4" name="TextBox 3"/>
          <p:cNvSpPr txBox="1"/>
          <p:nvPr/>
        </p:nvSpPr>
        <p:spPr>
          <a:xfrm>
            <a:off x="10506365" y="6234668"/>
            <a:ext cx="1190335" cy="369332"/>
          </a:xfrm>
          <a:prstGeom prst="rect">
            <a:avLst/>
          </a:prstGeom>
          <a:noFill/>
        </p:spPr>
        <p:txBody>
          <a:bodyPr wrap="square" rtlCol="0">
            <a:spAutoFit/>
          </a:bodyPr>
          <a:lstStyle/>
          <a:p>
            <a:r>
              <a:rPr lang="en-IN" dirty="0" smtClean="0"/>
              <a:t>…… ( i )</a:t>
            </a:r>
            <a:endParaRPr lang="en-IN" dirty="0"/>
          </a:p>
        </p:txBody>
      </p:sp>
    </p:spTree>
    <p:extLst>
      <p:ext uri="{BB962C8B-B14F-4D97-AF65-F5344CB8AC3E}">
        <p14:creationId xmlns:p14="http://schemas.microsoft.com/office/powerpoint/2010/main" val="21233801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2584826828"/>
                  </p:ext>
                </p:extLst>
              </p:nvPr>
            </p:nvGraphicFramePr>
            <p:xfrm>
              <a:off x="2044700" y="968576"/>
              <a:ext cx="8343900" cy="4860724"/>
            </p:xfrm>
            <a:graphic>
              <a:graphicData uri="http://schemas.openxmlformats.org/drawingml/2006/table">
                <a:tbl>
                  <a:tblPr firstRow="1" bandRow="1">
                    <a:tableStyleId>{5C22544A-7EE6-4342-B048-85BDC9FD1C3A}</a:tableStyleId>
                  </a:tblPr>
                  <a:tblGrid>
                    <a:gridCol w="4178647"/>
                    <a:gridCol w="4165253"/>
                  </a:tblGrid>
                  <a:tr h="7134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smtClean="0">
                              <a:solidFill>
                                <a:schemeClr val="lt1"/>
                              </a:solidFill>
                              <a:latin typeface="+mn-lt"/>
                              <a:ea typeface="+mn-ea"/>
                              <a:cs typeface="+mn-cs"/>
                            </a:rPr>
                            <a:t>	</a:t>
                          </a:r>
                          <a:r>
                            <a:rPr lang="en-IN" sz="1800" b="1" i="0" u="none" strike="noStrike" kern="1200" baseline="0" dirty="0" smtClean="0">
                              <a:solidFill>
                                <a:schemeClr val="lt1"/>
                              </a:solidFill>
                              <a:latin typeface="+mn-lt"/>
                              <a:ea typeface="+mn-ea"/>
                              <a:cs typeface="+mn-cs"/>
                            </a:rPr>
                            <a:t>Feature Name</a:t>
                          </a:r>
                          <a:endParaRPr lang="en-IN" dirty="0"/>
                        </a:p>
                      </a:txBody>
                      <a:tcPr/>
                    </a:tc>
                    <a:tc>
                      <a:txBody>
                        <a:bodyPr/>
                        <a:lstStyle/>
                        <a:p>
                          <a:pPr algn="ctr"/>
                          <a:r>
                            <a:rPr lang="en-IN" dirty="0" smtClean="0"/>
                            <a:t>Description</a:t>
                          </a:r>
                          <a:endParaRPr lang="en-IN" dirty="0"/>
                        </a:p>
                      </a:txBody>
                      <a:tcPr/>
                    </a:tc>
                  </a:tr>
                  <a:tr h="40767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smtClean="0">
                              <a:solidFill>
                                <a:schemeClr val="dk1"/>
                              </a:solidFill>
                              <a:latin typeface="+mn-lt"/>
                              <a:ea typeface="+mn-ea"/>
                              <a:cs typeface="+mn-cs"/>
                            </a:rPr>
                            <a:t>Charging Mode 	</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smtClean="0">
                              <a:solidFill>
                                <a:schemeClr val="dk1"/>
                              </a:solidFill>
                              <a:latin typeface="+mn-lt"/>
                              <a:ea typeface="+mn-ea"/>
                              <a:cs typeface="+mn-cs"/>
                            </a:rPr>
                            <a:t>true/false </a:t>
                          </a:r>
                          <a:endParaRPr lang="en-IN" dirty="0"/>
                        </a:p>
                      </a:txBody>
                      <a:tcPr/>
                    </a:tc>
                  </a:tr>
                  <a:tr h="53415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err="1" smtClean="0">
                              <a:solidFill>
                                <a:schemeClr val="dk1"/>
                              </a:solidFill>
                              <a:latin typeface="+mn-lt"/>
                              <a:ea typeface="+mn-ea"/>
                              <a:cs typeface="+mn-cs"/>
                            </a:rPr>
                            <a:t>Lightsensor</a:t>
                          </a:r>
                          <a:r>
                            <a:rPr lang="en-IN" sz="1800" b="0" i="0" u="none" strike="noStrike" kern="1200" baseline="0" dirty="0" smtClean="0">
                              <a:solidFill>
                                <a:schemeClr val="dk1"/>
                              </a:solidFill>
                              <a:latin typeface="+mn-lt"/>
                              <a:ea typeface="+mn-ea"/>
                              <a:cs typeface="+mn-cs"/>
                            </a:rPr>
                            <a:t> Mean 	</a:t>
                          </a:r>
                          <a:endParaRPr lang="en-IN" dirty="0"/>
                        </a:p>
                      </a:txBody>
                      <a:tcPr/>
                    </a:tc>
                    <a:tc>
                      <a:txBody>
                        <a:bodyPr/>
                        <a:lstStyle/>
                        <a:p>
                          <a:pPr algn="ctr"/>
                          <a14:m>
                            <m:oMath xmlns:m="http://schemas.openxmlformats.org/officeDocument/2006/math">
                              <m:f>
                                <m:fPr>
                                  <m:ctrlPr>
                                    <a:rPr lang="en-IN" i="1" smtClean="0">
                                      <a:latin typeface="Cambria Math"/>
                                    </a:rPr>
                                  </m:ctrlPr>
                                </m:fPr>
                                <m:num>
                                  <m:r>
                                    <a:rPr lang="en-IN" b="0" i="1" smtClean="0">
                                      <a:latin typeface="Cambria Math"/>
                                    </a:rPr>
                                    <m:t>1</m:t>
                                  </m:r>
                                </m:num>
                                <m:den>
                                  <m:r>
                                    <m:rPr>
                                      <m:sty m:val="p"/>
                                    </m:rPr>
                                    <a:rPr lang="en-IN" b="0" i="0" smtClean="0">
                                      <a:latin typeface="Cambria Math"/>
                                    </a:rPr>
                                    <m:t>N</m:t>
                                  </m:r>
                                </m:den>
                              </m:f>
                              <m:nary>
                                <m:naryPr>
                                  <m:chr m:val="∑"/>
                                  <m:limLoc m:val="subSup"/>
                                  <m:ctrlPr>
                                    <a:rPr lang="en-IN" i="1" smtClean="0">
                                      <a:latin typeface="Cambria Math"/>
                                    </a:rPr>
                                  </m:ctrlPr>
                                </m:naryPr>
                                <m:sub>
                                  <m:r>
                                    <m:rPr>
                                      <m:brk m:alnAt="25"/>
                                    </m:rPr>
                                    <a:rPr lang="en-IN" b="0" i="1" smtClean="0">
                                      <a:latin typeface="Cambria Math"/>
                                    </a:rPr>
                                    <m:t>1</m:t>
                                  </m:r>
                                </m:sub>
                                <m:sup>
                                  <m:r>
                                    <m:rPr>
                                      <m:sty m:val="p"/>
                                    </m:rPr>
                                    <a:rPr lang="en-IN" b="0" i="0" smtClean="0">
                                      <a:latin typeface="Cambria Math"/>
                                    </a:rPr>
                                    <m:t>N</m:t>
                                  </m:r>
                                </m:sup>
                                <m:e>
                                  <m:sSub>
                                    <m:sSubPr>
                                      <m:ctrlPr>
                                        <a:rPr lang="en-IN" i="1" smtClean="0">
                                          <a:latin typeface="Cambria Math"/>
                                        </a:rPr>
                                      </m:ctrlPr>
                                    </m:sSubPr>
                                    <m:e>
                                      <m:r>
                                        <m:rPr>
                                          <m:sty m:val="p"/>
                                        </m:rPr>
                                        <a:rPr lang="en-IN" b="0" i="0" smtClean="0">
                                          <a:latin typeface="Cambria Math"/>
                                        </a:rPr>
                                        <m:t>x</m:t>
                                      </m:r>
                                    </m:e>
                                    <m:sub>
                                      <m:r>
                                        <a:rPr lang="en-IN" b="0" i="1" smtClean="0">
                                          <a:latin typeface="Cambria Math"/>
                                        </a:rPr>
                                        <m:t>𝑖</m:t>
                                      </m:r>
                                    </m:sub>
                                  </m:sSub>
                                </m:e>
                              </m:nary>
                            </m:oMath>
                          </a14:m>
                          <a:r>
                            <a:rPr lang="en-IN" dirty="0" smtClean="0"/>
                            <a:t>  </a:t>
                          </a:r>
                          <a:endParaRPr lang="en-IN" dirty="0"/>
                        </a:p>
                      </a:txBody>
                      <a:tcPr/>
                    </a:tc>
                  </a:tr>
                  <a:tr h="72412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err="1" smtClean="0">
                              <a:solidFill>
                                <a:schemeClr val="dk1"/>
                              </a:solidFill>
                              <a:latin typeface="+mn-lt"/>
                              <a:ea typeface="+mn-ea"/>
                              <a:cs typeface="+mn-cs"/>
                            </a:rPr>
                            <a:t>Lightsensor</a:t>
                          </a:r>
                          <a:r>
                            <a:rPr lang="en-IN" sz="1800" b="0" i="0" u="none" strike="noStrike" kern="1200" baseline="0" dirty="0" smtClean="0">
                              <a:solidFill>
                                <a:schemeClr val="dk1"/>
                              </a:solidFill>
                              <a:latin typeface="+mn-lt"/>
                              <a:ea typeface="+mn-ea"/>
                              <a:cs typeface="+mn-cs"/>
                            </a:rPr>
                            <a:t> Standard Deviation </a:t>
                          </a:r>
                          <a:endParaRPr lang="en-IN" dirty="0"/>
                        </a:p>
                      </a:txBody>
                      <a:tcPr/>
                    </a:tc>
                    <a:tc>
                      <a:txBody>
                        <a:bodyPr/>
                        <a:lstStyle/>
                        <a:p>
                          <a:pPr algn="ctr"/>
                          <a14:m>
                            <m:oMath xmlns:m="http://schemas.openxmlformats.org/officeDocument/2006/math">
                              <m:rad>
                                <m:radPr>
                                  <m:degHide m:val="on"/>
                                  <m:ctrlPr>
                                    <a:rPr lang="en-IN" i="1" smtClean="0">
                                      <a:latin typeface="Cambria Math"/>
                                    </a:rPr>
                                  </m:ctrlPr>
                                </m:radPr>
                                <m:deg/>
                                <m:e>
                                  <m:f>
                                    <m:fPr>
                                      <m:ctrlPr>
                                        <a:rPr lang="en-IN" i="1" smtClean="0">
                                          <a:latin typeface="Cambria Math"/>
                                        </a:rPr>
                                      </m:ctrlPr>
                                    </m:fPr>
                                    <m:num>
                                      <m:r>
                                        <a:rPr lang="en-IN" b="0" i="1" smtClean="0">
                                          <a:latin typeface="Cambria Math"/>
                                        </a:rPr>
                                        <m:t>1</m:t>
                                      </m:r>
                                    </m:num>
                                    <m:den>
                                      <m:r>
                                        <m:rPr>
                                          <m:sty m:val="p"/>
                                        </m:rPr>
                                        <a:rPr lang="en-IN" b="0" i="0" smtClean="0">
                                          <a:latin typeface="Cambria Math"/>
                                        </a:rPr>
                                        <m:t>N</m:t>
                                      </m:r>
                                    </m:den>
                                  </m:f>
                                  <m:nary>
                                    <m:naryPr>
                                      <m:chr m:val="∑"/>
                                      <m:limLoc m:val="subSup"/>
                                      <m:ctrlPr>
                                        <a:rPr lang="en-IN" i="1" smtClean="0">
                                          <a:latin typeface="Cambria Math"/>
                                        </a:rPr>
                                      </m:ctrlPr>
                                    </m:naryPr>
                                    <m:sub>
                                      <m:r>
                                        <m:rPr>
                                          <m:brk m:alnAt="25"/>
                                        </m:rPr>
                                        <a:rPr lang="en-IN" b="0" i="1" smtClean="0">
                                          <a:latin typeface="Cambria Math"/>
                                        </a:rPr>
                                        <m:t>1</m:t>
                                      </m:r>
                                    </m:sub>
                                    <m:sup>
                                      <m:r>
                                        <m:rPr>
                                          <m:sty m:val="p"/>
                                        </m:rPr>
                                        <a:rPr lang="en-IN" b="0" i="0" smtClean="0">
                                          <a:latin typeface="Cambria Math"/>
                                        </a:rPr>
                                        <m:t>N</m:t>
                                      </m:r>
                                    </m:sup>
                                    <m:e>
                                      <m:sSup>
                                        <m:sSupPr>
                                          <m:ctrlPr>
                                            <a:rPr lang="pt-BR" i="1" dirty="0" smtClean="0">
                                              <a:latin typeface="Cambria Math"/>
                                            </a:rPr>
                                          </m:ctrlPr>
                                        </m:sSupPr>
                                        <m:e>
                                          <m:d>
                                            <m:dPr>
                                              <m:ctrlPr>
                                                <a:rPr lang="pt-BR" i="1" dirty="0" smtClean="0">
                                                  <a:latin typeface="Cambria Math"/>
                                                </a:rPr>
                                              </m:ctrlPr>
                                            </m:dPr>
                                            <m:e>
                                              <m:sSub>
                                                <m:sSubPr>
                                                  <m:ctrlPr>
                                                    <a:rPr lang="en-IN" i="1" smtClean="0">
                                                      <a:latin typeface="Cambria Math"/>
                                                    </a:rPr>
                                                  </m:ctrlPr>
                                                </m:sSubPr>
                                                <m:e>
                                                  <m:r>
                                                    <m:rPr>
                                                      <m:sty m:val="p"/>
                                                    </m:rPr>
                                                    <a:rPr lang="en-IN" b="0" i="0" smtClean="0">
                                                      <a:latin typeface="Cambria Math"/>
                                                    </a:rPr>
                                                    <m:t>x</m:t>
                                                  </m:r>
                                                </m:e>
                                                <m:sub>
                                                  <m:r>
                                                    <a:rPr lang="en-IN" b="0" i="1" smtClean="0">
                                                      <a:latin typeface="Cambria Math"/>
                                                    </a:rPr>
                                                    <m:t>𝑖</m:t>
                                                  </m:r>
                                                </m:sub>
                                              </m:sSub>
                                              <m:r>
                                                <a:rPr lang="en-IN" b="0" i="1" smtClean="0">
                                                  <a:latin typeface="Cambria Math"/>
                                                </a:rPr>
                                                <m:t>−</m:t>
                                              </m:r>
                                              <m:r>
                                                <a:rPr lang="en-IN" i="1" smtClean="0">
                                                  <a:latin typeface="Cambria Math"/>
                                                </a:rPr>
                                                <m:t>µ</m:t>
                                              </m:r>
                                            </m:e>
                                          </m:d>
                                        </m:e>
                                        <m:sup>
                                          <m:r>
                                            <a:rPr lang="en-IN" b="0" i="1" dirty="0" smtClean="0">
                                              <a:latin typeface="Cambria Math"/>
                                            </a:rPr>
                                            <m:t>2</m:t>
                                          </m:r>
                                        </m:sup>
                                      </m:sSup>
                                      <m:r>
                                        <a:rPr lang="en-IN" b="0" i="1" dirty="0" smtClean="0">
                                          <a:latin typeface="Cambria Math"/>
                                        </a:rPr>
                                        <m:t> </m:t>
                                      </m:r>
                                    </m:e>
                                  </m:nary>
                                </m:e>
                              </m:rad>
                            </m:oMath>
                          </a14:m>
                          <a:r>
                            <a:rPr lang="en-IN" dirty="0" smtClean="0"/>
                            <a:t>, where </a:t>
                          </a:r>
                          <a14:m>
                            <m:oMath xmlns:m="http://schemas.openxmlformats.org/officeDocument/2006/math">
                              <m:r>
                                <a:rPr lang="en-IN" i="1" smtClean="0">
                                  <a:latin typeface="Cambria Math"/>
                                </a:rPr>
                                <m:t>µ</m:t>
                              </m:r>
                            </m:oMath>
                          </a14:m>
                          <a:r>
                            <a:rPr lang="en-IN" dirty="0" smtClean="0"/>
                            <a:t> =</a:t>
                          </a:r>
                          <a:r>
                            <a:rPr lang="en-IN" baseline="0" dirty="0" smtClean="0"/>
                            <a:t> Mean</a:t>
                          </a:r>
                          <a:endParaRPr lang="en-IN" dirty="0"/>
                        </a:p>
                      </a:txBody>
                      <a:tcPr/>
                    </a:tc>
                  </a:tr>
                  <a:tr h="40767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smtClean="0">
                              <a:solidFill>
                                <a:schemeClr val="dk1"/>
                              </a:solidFill>
                              <a:latin typeface="+mn-lt"/>
                              <a:ea typeface="+mn-ea"/>
                              <a:cs typeface="+mn-cs"/>
                            </a:rPr>
                            <a:t>Proximity Mode 	</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smtClean="0">
                              <a:solidFill>
                                <a:schemeClr val="dk1"/>
                              </a:solidFill>
                              <a:latin typeface="+mn-lt"/>
                              <a:ea typeface="+mn-ea"/>
                              <a:cs typeface="+mn-cs"/>
                            </a:rPr>
                            <a:t>0/1 </a:t>
                          </a:r>
                          <a:endParaRPr lang="en-IN" dirty="0"/>
                        </a:p>
                      </a:txBody>
                      <a:tcPr/>
                    </a:tc>
                  </a:tr>
                  <a:tr h="53415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smtClean="0">
                              <a:solidFill>
                                <a:schemeClr val="dk1"/>
                              </a:solidFill>
                              <a:latin typeface="+mn-lt"/>
                              <a:ea typeface="+mn-ea"/>
                              <a:cs typeface="+mn-cs"/>
                            </a:rPr>
                            <a:t>Ringtone volume Mean </a:t>
                          </a:r>
                          <a:endParaRPr lang="en-IN" dirty="0"/>
                        </a:p>
                      </a:txBody>
                      <a:tcPr/>
                    </a:tc>
                    <a:tc>
                      <a:txBody>
                        <a:bodyPr/>
                        <a:lstStyle/>
                        <a:p>
                          <a:pPr algn="ctr"/>
                          <a14:m>
                            <m:oMath xmlns:m="http://schemas.openxmlformats.org/officeDocument/2006/math">
                              <m:f>
                                <m:fPr>
                                  <m:ctrlPr>
                                    <a:rPr lang="en-IN" i="1" smtClean="0">
                                      <a:latin typeface="Cambria Math"/>
                                    </a:rPr>
                                  </m:ctrlPr>
                                </m:fPr>
                                <m:num>
                                  <m:r>
                                    <a:rPr lang="en-IN" b="0" i="1" smtClean="0">
                                      <a:latin typeface="Cambria Math"/>
                                    </a:rPr>
                                    <m:t>1</m:t>
                                  </m:r>
                                </m:num>
                                <m:den>
                                  <m:r>
                                    <m:rPr>
                                      <m:sty m:val="p"/>
                                    </m:rPr>
                                    <a:rPr lang="en-IN" b="0" i="0" smtClean="0">
                                      <a:latin typeface="Cambria Math"/>
                                    </a:rPr>
                                    <m:t>N</m:t>
                                  </m:r>
                                </m:den>
                              </m:f>
                              <m:nary>
                                <m:naryPr>
                                  <m:chr m:val="∑"/>
                                  <m:limLoc m:val="subSup"/>
                                  <m:ctrlPr>
                                    <a:rPr lang="en-IN" i="1" smtClean="0">
                                      <a:latin typeface="Cambria Math"/>
                                    </a:rPr>
                                  </m:ctrlPr>
                                </m:naryPr>
                                <m:sub>
                                  <m:r>
                                    <m:rPr>
                                      <m:brk m:alnAt="25"/>
                                    </m:rPr>
                                    <a:rPr lang="en-IN" b="0" i="1" smtClean="0">
                                      <a:latin typeface="Cambria Math"/>
                                    </a:rPr>
                                    <m:t>1</m:t>
                                  </m:r>
                                </m:sub>
                                <m:sup>
                                  <m:r>
                                    <m:rPr>
                                      <m:sty m:val="p"/>
                                    </m:rPr>
                                    <a:rPr lang="en-IN" b="0" i="0" smtClean="0">
                                      <a:latin typeface="Cambria Math"/>
                                    </a:rPr>
                                    <m:t>N</m:t>
                                  </m:r>
                                </m:sup>
                                <m:e>
                                  <m:sSub>
                                    <m:sSubPr>
                                      <m:ctrlPr>
                                        <a:rPr lang="en-IN" i="1" smtClean="0">
                                          <a:latin typeface="Cambria Math"/>
                                        </a:rPr>
                                      </m:ctrlPr>
                                    </m:sSubPr>
                                    <m:e>
                                      <m:r>
                                        <m:rPr>
                                          <m:sty m:val="p"/>
                                        </m:rPr>
                                        <a:rPr lang="en-IN" b="0" i="0" smtClean="0">
                                          <a:latin typeface="Cambria Math"/>
                                        </a:rPr>
                                        <m:t>x</m:t>
                                      </m:r>
                                    </m:e>
                                    <m:sub>
                                      <m:r>
                                        <a:rPr lang="en-IN" b="0" i="1" smtClean="0">
                                          <a:latin typeface="Cambria Math"/>
                                        </a:rPr>
                                        <m:t>𝑖</m:t>
                                      </m:r>
                                    </m:sub>
                                  </m:sSub>
                                </m:e>
                              </m:nary>
                            </m:oMath>
                          </a14:m>
                          <a:r>
                            <a:rPr lang="en-IN" dirty="0" smtClean="0"/>
                            <a:t> </a:t>
                          </a:r>
                          <a:endParaRPr lang="en-IN" dirty="0"/>
                        </a:p>
                      </a:txBody>
                      <a:tcPr/>
                    </a:tc>
                  </a:tr>
                  <a:tr h="72412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smtClean="0">
                              <a:solidFill>
                                <a:schemeClr val="dk1"/>
                              </a:solidFill>
                              <a:latin typeface="+mn-lt"/>
                              <a:ea typeface="+mn-ea"/>
                              <a:cs typeface="+mn-cs"/>
                            </a:rPr>
                            <a:t>Ringtone volume Standard Deviation</a:t>
                          </a:r>
                          <a:endParaRPr lang="en-IN" dirty="0"/>
                        </a:p>
                      </a:txBody>
                      <a:tcPr/>
                    </a:tc>
                    <a:tc>
                      <a:txBody>
                        <a:bodyPr/>
                        <a:lstStyle/>
                        <a:p>
                          <a:pPr algn="ctr"/>
                          <a14:m>
                            <m:oMath xmlns:m="http://schemas.openxmlformats.org/officeDocument/2006/math">
                              <m:rad>
                                <m:radPr>
                                  <m:degHide m:val="on"/>
                                  <m:ctrlPr>
                                    <a:rPr lang="en-IN" i="1" smtClean="0">
                                      <a:latin typeface="Cambria Math"/>
                                    </a:rPr>
                                  </m:ctrlPr>
                                </m:radPr>
                                <m:deg/>
                                <m:e>
                                  <m:f>
                                    <m:fPr>
                                      <m:ctrlPr>
                                        <a:rPr lang="en-IN" i="1" smtClean="0">
                                          <a:latin typeface="Cambria Math"/>
                                        </a:rPr>
                                      </m:ctrlPr>
                                    </m:fPr>
                                    <m:num>
                                      <m:r>
                                        <a:rPr lang="en-IN" b="0" i="1" smtClean="0">
                                          <a:latin typeface="Cambria Math"/>
                                        </a:rPr>
                                        <m:t>1</m:t>
                                      </m:r>
                                    </m:num>
                                    <m:den>
                                      <m:r>
                                        <m:rPr>
                                          <m:sty m:val="p"/>
                                        </m:rPr>
                                        <a:rPr lang="en-IN" b="0" i="0" smtClean="0">
                                          <a:latin typeface="Cambria Math"/>
                                        </a:rPr>
                                        <m:t>N</m:t>
                                      </m:r>
                                    </m:den>
                                  </m:f>
                                  <m:nary>
                                    <m:naryPr>
                                      <m:chr m:val="∑"/>
                                      <m:limLoc m:val="subSup"/>
                                      <m:ctrlPr>
                                        <a:rPr lang="en-IN" i="1" smtClean="0">
                                          <a:latin typeface="Cambria Math"/>
                                        </a:rPr>
                                      </m:ctrlPr>
                                    </m:naryPr>
                                    <m:sub>
                                      <m:r>
                                        <m:rPr>
                                          <m:brk m:alnAt="25"/>
                                        </m:rPr>
                                        <a:rPr lang="en-IN" b="0" i="1" smtClean="0">
                                          <a:latin typeface="Cambria Math"/>
                                        </a:rPr>
                                        <m:t>1</m:t>
                                      </m:r>
                                    </m:sub>
                                    <m:sup>
                                      <m:r>
                                        <m:rPr>
                                          <m:sty m:val="p"/>
                                        </m:rPr>
                                        <a:rPr lang="en-IN" b="0" i="0" smtClean="0">
                                          <a:latin typeface="Cambria Math"/>
                                        </a:rPr>
                                        <m:t>N</m:t>
                                      </m:r>
                                    </m:sup>
                                    <m:e>
                                      <m:sSup>
                                        <m:sSupPr>
                                          <m:ctrlPr>
                                            <a:rPr lang="pt-BR" i="1" dirty="0" smtClean="0">
                                              <a:latin typeface="Cambria Math"/>
                                            </a:rPr>
                                          </m:ctrlPr>
                                        </m:sSupPr>
                                        <m:e>
                                          <m:d>
                                            <m:dPr>
                                              <m:ctrlPr>
                                                <a:rPr lang="pt-BR" i="1" dirty="0" smtClean="0">
                                                  <a:latin typeface="Cambria Math"/>
                                                </a:rPr>
                                              </m:ctrlPr>
                                            </m:dPr>
                                            <m:e>
                                              <m:sSub>
                                                <m:sSubPr>
                                                  <m:ctrlPr>
                                                    <a:rPr lang="en-IN" i="1" smtClean="0">
                                                      <a:latin typeface="Cambria Math"/>
                                                    </a:rPr>
                                                  </m:ctrlPr>
                                                </m:sSubPr>
                                                <m:e>
                                                  <m:r>
                                                    <m:rPr>
                                                      <m:sty m:val="p"/>
                                                    </m:rPr>
                                                    <a:rPr lang="en-IN" b="0" i="0" smtClean="0">
                                                      <a:latin typeface="Cambria Math"/>
                                                    </a:rPr>
                                                    <m:t>x</m:t>
                                                  </m:r>
                                                </m:e>
                                                <m:sub>
                                                  <m:r>
                                                    <a:rPr lang="en-IN" b="0" i="1" smtClean="0">
                                                      <a:latin typeface="Cambria Math"/>
                                                    </a:rPr>
                                                    <m:t>𝑖</m:t>
                                                  </m:r>
                                                </m:sub>
                                              </m:sSub>
                                              <m:r>
                                                <a:rPr lang="en-IN" b="0" i="1" smtClean="0">
                                                  <a:latin typeface="Cambria Math"/>
                                                </a:rPr>
                                                <m:t>−</m:t>
                                              </m:r>
                                              <m:r>
                                                <a:rPr lang="en-IN" i="1" smtClean="0">
                                                  <a:latin typeface="Cambria Math"/>
                                                </a:rPr>
                                                <m:t>µ</m:t>
                                              </m:r>
                                            </m:e>
                                          </m:d>
                                        </m:e>
                                        <m:sup>
                                          <m:r>
                                            <a:rPr lang="en-IN" b="0" i="1" dirty="0" smtClean="0">
                                              <a:latin typeface="Cambria Math"/>
                                            </a:rPr>
                                            <m:t>2</m:t>
                                          </m:r>
                                        </m:sup>
                                      </m:sSup>
                                      <m:r>
                                        <a:rPr lang="en-IN" b="0" i="1" dirty="0" smtClean="0">
                                          <a:latin typeface="Cambria Math"/>
                                        </a:rPr>
                                        <m:t> </m:t>
                                      </m:r>
                                    </m:e>
                                  </m:nary>
                                </m:e>
                              </m:rad>
                            </m:oMath>
                          </a14:m>
                          <a:r>
                            <a:rPr lang="en-IN" dirty="0" smtClean="0"/>
                            <a:t>, where </a:t>
                          </a:r>
                          <a14:m>
                            <m:oMath xmlns:m="http://schemas.openxmlformats.org/officeDocument/2006/math">
                              <m:r>
                                <a:rPr lang="en-IN" i="1" smtClean="0">
                                  <a:latin typeface="Cambria Math"/>
                                </a:rPr>
                                <m:t>µ</m:t>
                              </m:r>
                            </m:oMath>
                          </a14:m>
                          <a:r>
                            <a:rPr lang="en-IN" dirty="0" smtClean="0"/>
                            <a:t> =</a:t>
                          </a:r>
                          <a:r>
                            <a:rPr lang="en-IN" baseline="0" dirty="0" smtClean="0"/>
                            <a:t> Mean</a:t>
                          </a:r>
                          <a:endParaRPr lang="en-IN" dirty="0"/>
                        </a:p>
                      </a:txBody>
                      <a:tcPr/>
                    </a:tc>
                  </a:tr>
                  <a:tr h="40767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err="1" smtClean="0">
                              <a:solidFill>
                                <a:schemeClr val="dk1"/>
                              </a:solidFill>
                              <a:latin typeface="+mn-lt"/>
                              <a:ea typeface="+mn-ea"/>
                              <a:cs typeface="+mn-cs"/>
                            </a:rPr>
                            <a:t>Screen_on_off</a:t>
                          </a:r>
                          <a:r>
                            <a:rPr lang="en-IN" sz="1800" b="0" i="0" u="none" strike="noStrike" kern="1200" baseline="0" dirty="0" smtClean="0">
                              <a:solidFill>
                                <a:schemeClr val="dk1"/>
                              </a:solidFill>
                              <a:latin typeface="+mn-lt"/>
                              <a:ea typeface="+mn-ea"/>
                              <a:cs typeface="+mn-cs"/>
                            </a:rPr>
                            <a:t>  Mode </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smtClean="0">
                              <a:solidFill>
                                <a:schemeClr val="dk1"/>
                              </a:solidFill>
                              <a:latin typeface="+mn-lt"/>
                              <a:ea typeface="+mn-ea"/>
                              <a:cs typeface="+mn-cs"/>
                            </a:rPr>
                            <a:t>on/off </a:t>
                          </a:r>
                          <a:endParaRPr lang="en-IN" dirty="0"/>
                        </a:p>
                      </a:txBody>
                      <a:tcPr/>
                    </a:tc>
                  </a:tr>
                  <a:tr h="40767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err="1" smtClean="0">
                              <a:solidFill>
                                <a:schemeClr val="dk1"/>
                              </a:solidFill>
                              <a:latin typeface="+mn-lt"/>
                              <a:ea typeface="+mn-ea"/>
                              <a:cs typeface="+mn-cs"/>
                            </a:rPr>
                            <a:t>Wifi_ssid</a:t>
                          </a:r>
                          <a:r>
                            <a:rPr lang="en-IN" sz="1800" b="0" i="0" u="none" strike="noStrike" kern="1200" baseline="0" dirty="0" smtClean="0">
                              <a:solidFill>
                                <a:schemeClr val="dk1"/>
                              </a:solidFill>
                              <a:latin typeface="+mn-lt"/>
                              <a:ea typeface="+mn-ea"/>
                              <a:cs typeface="+mn-cs"/>
                            </a:rPr>
                            <a:t> Mode 	</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smtClean="0">
                              <a:solidFill>
                                <a:schemeClr val="dk1"/>
                              </a:solidFill>
                              <a:latin typeface="+mn-lt"/>
                              <a:ea typeface="+mn-ea"/>
                              <a:cs typeface="+mn-cs"/>
                            </a:rPr>
                            <a:t>changed/unchanged </a:t>
                          </a:r>
                          <a:endParaRPr lang="en-IN" dirty="0"/>
                        </a:p>
                      </a:txBody>
                      <a:tcPr/>
                    </a:tc>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2584826828"/>
                  </p:ext>
                </p:extLst>
              </p:nvPr>
            </p:nvGraphicFramePr>
            <p:xfrm>
              <a:off x="2044700" y="968576"/>
              <a:ext cx="8343900" cy="4860724"/>
            </p:xfrm>
            <a:graphic>
              <a:graphicData uri="http://schemas.openxmlformats.org/drawingml/2006/table">
                <a:tbl>
                  <a:tblPr firstRow="1" bandRow="1">
                    <a:tableStyleId>{5C22544A-7EE6-4342-B048-85BDC9FD1C3A}</a:tableStyleId>
                  </a:tblPr>
                  <a:tblGrid>
                    <a:gridCol w="4178647"/>
                    <a:gridCol w="4165253"/>
                  </a:tblGrid>
                  <a:tr h="7134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smtClean="0">
                              <a:solidFill>
                                <a:schemeClr val="lt1"/>
                              </a:solidFill>
                              <a:latin typeface="+mn-lt"/>
                              <a:ea typeface="+mn-ea"/>
                              <a:cs typeface="+mn-cs"/>
                            </a:rPr>
                            <a:t>	</a:t>
                          </a:r>
                          <a:r>
                            <a:rPr lang="en-IN" sz="1800" b="1" i="0" u="none" strike="noStrike" kern="1200" baseline="0" dirty="0" smtClean="0">
                              <a:solidFill>
                                <a:schemeClr val="lt1"/>
                              </a:solidFill>
                              <a:latin typeface="+mn-lt"/>
                              <a:ea typeface="+mn-ea"/>
                              <a:cs typeface="+mn-cs"/>
                            </a:rPr>
                            <a:t>Feature Name</a:t>
                          </a:r>
                          <a:endParaRPr lang="en-IN" dirty="0"/>
                        </a:p>
                      </a:txBody>
                      <a:tcPr/>
                    </a:tc>
                    <a:tc>
                      <a:txBody>
                        <a:bodyPr/>
                        <a:lstStyle/>
                        <a:p>
                          <a:pPr algn="ctr"/>
                          <a:r>
                            <a:rPr lang="en-IN" dirty="0" smtClean="0"/>
                            <a:t>Description</a:t>
                          </a:r>
                          <a:endParaRPr lang="en-IN" dirty="0"/>
                        </a:p>
                      </a:txBody>
                      <a:tcPr/>
                    </a:tc>
                  </a:tr>
                  <a:tr h="40767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smtClean="0">
                              <a:solidFill>
                                <a:schemeClr val="dk1"/>
                              </a:solidFill>
                              <a:latin typeface="+mn-lt"/>
                              <a:ea typeface="+mn-ea"/>
                              <a:cs typeface="+mn-cs"/>
                            </a:rPr>
                            <a:t>Charging Mode 	</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smtClean="0">
                              <a:solidFill>
                                <a:schemeClr val="dk1"/>
                              </a:solidFill>
                              <a:latin typeface="+mn-lt"/>
                              <a:ea typeface="+mn-ea"/>
                              <a:cs typeface="+mn-cs"/>
                            </a:rPr>
                            <a:t>true/false </a:t>
                          </a:r>
                          <a:endParaRPr lang="en-IN" dirty="0"/>
                        </a:p>
                      </a:txBody>
                      <a:tcPr/>
                    </a:tc>
                  </a:tr>
                  <a:tr h="53415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err="1" smtClean="0">
                              <a:solidFill>
                                <a:schemeClr val="dk1"/>
                              </a:solidFill>
                              <a:latin typeface="+mn-lt"/>
                              <a:ea typeface="+mn-ea"/>
                              <a:cs typeface="+mn-cs"/>
                            </a:rPr>
                            <a:t>Lightsensor</a:t>
                          </a:r>
                          <a:r>
                            <a:rPr lang="en-IN" sz="1800" b="0" i="0" u="none" strike="noStrike" kern="1200" baseline="0" dirty="0" smtClean="0">
                              <a:solidFill>
                                <a:schemeClr val="dk1"/>
                              </a:solidFill>
                              <a:latin typeface="+mn-lt"/>
                              <a:ea typeface="+mn-ea"/>
                              <a:cs typeface="+mn-cs"/>
                            </a:rPr>
                            <a:t> Mean 	</a:t>
                          </a:r>
                          <a:endParaRPr lang="en-IN" dirty="0"/>
                        </a:p>
                      </a:txBody>
                      <a:tcPr/>
                    </a:tc>
                    <a:tc>
                      <a:txBody>
                        <a:bodyPr/>
                        <a:lstStyle/>
                        <a:p>
                          <a:endParaRPr lang="en-US"/>
                        </a:p>
                      </a:txBody>
                      <a:tcPr>
                        <a:blipFill rotWithShape="1">
                          <a:blip r:embed="rId3"/>
                          <a:stretch>
                            <a:fillRect l="-100439" t="-217241" r="-146" b="-614943"/>
                          </a:stretch>
                        </a:blipFill>
                      </a:tcPr>
                    </a:tc>
                  </a:tr>
                  <a:tr h="72412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err="1" smtClean="0">
                              <a:solidFill>
                                <a:schemeClr val="dk1"/>
                              </a:solidFill>
                              <a:latin typeface="+mn-lt"/>
                              <a:ea typeface="+mn-ea"/>
                              <a:cs typeface="+mn-cs"/>
                            </a:rPr>
                            <a:t>Lightsensor</a:t>
                          </a:r>
                          <a:r>
                            <a:rPr lang="en-IN" sz="1800" b="0" i="0" u="none" strike="noStrike" kern="1200" baseline="0" dirty="0" smtClean="0">
                              <a:solidFill>
                                <a:schemeClr val="dk1"/>
                              </a:solidFill>
                              <a:latin typeface="+mn-lt"/>
                              <a:ea typeface="+mn-ea"/>
                              <a:cs typeface="+mn-cs"/>
                            </a:rPr>
                            <a:t> Standard Deviation </a:t>
                          </a:r>
                          <a:endParaRPr lang="en-IN" dirty="0"/>
                        </a:p>
                      </a:txBody>
                      <a:tcPr/>
                    </a:tc>
                    <a:tc>
                      <a:txBody>
                        <a:bodyPr/>
                        <a:lstStyle/>
                        <a:p>
                          <a:endParaRPr lang="en-US"/>
                        </a:p>
                      </a:txBody>
                      <a:tcPr>
                        <a:blipFill rotWithShape="1">
                          <a:blip r:embed="rId3"/>
                          <a:stretch>
                            <a:fillRect l="-100439" t="-231933" r="-146" b="-349580"/>
                          </a:stretch>
                        </a:blipFill>
                      </a:tcPr>
                    </a:tc>
                  </a:tr>
                  <a:tr h="40767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smtClean="0">
                              <a:solidFill>
                                <a:schemeClr val="dk1"/>
                              </a:solidFill>
                              <a:latin typeface="+mn-lt"/>
                              <a:ea typeface="+mn-ea"/>
                              <a:cs typeface="+mn-cs"/>
                            </a:rPr>
                            <a:t>Proximity Mode 	</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smtClean="0">
                              <a:solidFill>
                                <a:schemeClr val="dk1"/>
                              </a:solidFill>
                              <a:latin typeface="+mn-lt"/>
                              <a:ea typeface="+mn-ea"/>
                              <a:cs typeface="+mn-cs"/>
                            </a:rPr>
                            <a:t>0/1 </a:t>
                          </a:r>
                          <a:endParaRPr lang="en-IN" dirty="0"/>
                        </a:p>
                      </a:txBody>
                      <a:tcPr/>
                    </a:tc>
                  </a:tr>
                  <a:tr h="53415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smtClean="0">
                              <a:solidFill>
                                <a:schemeClr val="dk1"/>
                              </a:solidFill>
                              <a:latin typeface="+mn-lt"/>
                              <a:ea typeface="+mn-ea"/>
                              <a:cs typeface="+mn-cs"/>
                            </a:rPr>
                            <a:t>Ringtone volume Mean </a:t>
                          </a:r>
                          <a:endParaRPr lang="en-IN" dirty="0"/>
                        </a:p>
                      </a:txBody>
                      <a:tcPr/>
                    </a:tc>
                    <a:tc>
                      <a:txBody>
                        <a:bodyPr/>
                        <a:lstStyle/>
                        <a:p>
                          <a:endParaRPr lang="en-US"/>
                        </a:p>
                      </a:txBody>
                      <a:tcPr>
                        <a:blipFill rotWithShape="1">
                          <a:blip r:embed="rId3"/>
                          <a:stretch>
                            <a:fillRect l="-100439" t="-525000" r="-146" b="-296591"/>
                          </a:stretch>
                        </a:blipFill>
                      </a:tcPr>
                    </a:tc>
                  </a:tr>
                  <a:tr h="72412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smtClean="0">
                              <a:solidFill>
                                <a:schemeClr val="dk1"/>
                              </a:solidFill>
                              <a:latin typeface="+mn-lt"/>
                              <a:ea typeface="+mn-ea"/>
                              <a:cs typeface="+mn-cs"/>
                            </a:rPr>
                            <a:t>Ringtone volume Standard Deviation</a:t>
                          </a:r>
                          <a:endParaRPr lang="en-IN" dirty="0"/>
                        </a:p>
                      </a:txBody>
                      <a:tcPr/>
                    </a:tc>
                    <a:tc>
                      <a:txBody>
                        <a:bodyPr/>
                        <a:lstStyle/>
                        <a:p>
                          <a:endParaRPr lang="en-US"/>
                        </a:p>
                      </a:txBody>
                      <a:tcPr>
                        <a:blipFill rotWithShape="1">
                          <a:blip r:embed="rId3"/>
                          <a:stretch>
                            <a:fillRect l="-100439" t="-466102" r="-146" b="-121186"/>
                          </a:stretch>
                        </a:blipFill>
                      </a:tcPr>
                    </a:tc>
                  </a:tr>
                  <a:tr h="40767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err="1" smtClean="0">
                              <a:solidFill>
                                <a:schemeClr val="dk1"/>
                              </a:solidFill>
                              <a:latin typeface="+mn-lt"/>
                              <a:ea typeface="+mn-ea"/>
                              <a:cs typeface="+mn-cs"/>
                            </a:rPr>
                            <a:t>Screen_on_off</a:t>
                          </a:r>
                          <a:r>
                            <a:rPr lang="en-IN" sz="1800" b="0" i="0" u="none" strike="noStrike" kern="1200" baseline="0" dirty="0" smtClean="0">
                              <a:solidFill>
                                <a:schemeClr val="dk1"/>
                              </a:solidFill>
                              <a:latin typeface="+mn-lt"/>
                              <a:ea typeface="+mn-ea"/>
                              <a:cs typeface="+mn-cs"/>
                            </a:rPr>
                            <a:t>  Mode </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smtClean="0">
                              <a:solidFill>
                                <a:schemeClr val="dk1"/>
                              </a:solidFill>
                              <a:latin typeface="+mn-lt"/>
                              <a:ea typeface="+mn-ea"/>
                              <a:cs typeface="+mn-cs"/>
                            </a:rPr>
                            <a:t>on/off </a:t>
                          </a:r>
                          <a:endParaRPr lang="en-IN" dirty="0"/>
                        </a:p>
                      </a:txBody>
                      <a:tcPr/>
                    </a:tc>
                  </a:tr>
                  <a:tr h="40767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err="1" smtClean="0">
                              <a:solidFill>
                                <a:schemeClr val="dk1"/>
                              </a:solidFill>
                              <a:latin typeface="+mn-lt"/>
                              <a:ea typeface="+mn-ea"/>
                              <a:cs typeface="+mn-cs"/>
                            </a:rPr>
                            <a:t>Wifi_ssid</a:t>
                          </a:r>
                          <a:r>
                            <a:rPr lang="en-IN" sz="1800" b="0" i="0" u="none" strike="noStrike" kern="1200" baseline="0" dirty="0" smtClean="0">
                              <a:solidFill>
                                <a:schemeClr val="dk1"/>
                              </a:solidFill>
                              <a:latin typeface="+mn-lt"/>
                              <a:ea typeface="+mn-ea"/>
                              <a:cs typeface="+mn-cs"/>
                            </a:rPr>
                            <a:t> Mode 	</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smtClean="0">
                              <a:solidFill>
                                <a:schemeClr val="dk1"/>
                              </a:solidFill>
                              <a:latin typeface="+mn-lt"/>
                              <a:ea typeface="+mn-ea"/>
                              <a:cs typeface="+mn-cs"/>
                            </a:rPr>
                            <a:t>changed/unchanged </a:t>
                          </a:r>
                          <a:endParaRPr lang="en-IN" dirty="0"/>
                        </a:p>
                      </a:txBody>
                      <a:tcPr/>
                    </a:tc>
                  </a:tr>
                </a:tbl>
              </a:graphicData>
            </a:graphic>
          </p:graphicFrame>
        </mc:Fallback>
      </mc:AlternateContent>
      <p:sp>
        <p:nvSpPr>
          <p:cNvPr id="3" name="Rectangle 2"/>
          <p:cNvSpPr/>
          <p:nvPr/>
        </p:nvSpPr>
        <p:spPr>
          <a:xfrm>
            <a:off x="10712319" y="6063734"/>
            <a:ext cx="907621" cy="369332"/>
          </a:xfrm>
          <a:prstGeom prst="rect">
            <a:avLst/>
          </a:prstGeom>
        </p:spPr>
        <p:txBody>
          <a:bodyPr wrap="none">
            <a:spAutoFit/>
          </a:bodyPr>
          <a:lstStyle/>
          <a:p>
            <a:r>
              <a:rPr lang="en-IN" dirty="0"/>
              <a:t>…… ( </a:t>
            </a:r>
            <a:r>
              <a:rPr lang="en-IN" dirty="0" smtClean="0"/>
              <a:t>ii </a:t>
            </a:r>
            <a:r>
              <a:rPr lang="en-IN" dirty="0"/>
              <a:t>)</a:t>
            </a:r>
          </a:p>
        </p:txBody>
      </p:sp>
      <p:sp>
        <p:nvSpPr>
          <p:cNvPr id="9" name="TextBox 8"/>
          <p:cNvSpPr txBox="1"/>
          <p:nvPr/>
        </p:nvSpPr>
        <p:spPr>
          <a:xfrm>
            <a:off x="381898" y="53922"/>
            <a:ext cx="9402182" cy="584775"/>
          </a:xfrm>
          <a:prstGeom prst="rect">
            <a:avLst/>
          </a:prstGeom>
          <a:noFill/>
        </p:spPr>
        <p:txBody>
          <a:bodyPr wrap="square" rtlCol="0" anchor="ctr">
            <a:spAutoFit/>
          </a:bodyPr>
          <a:lstStyle/>
          <a:p>
            <a:r>
              <a:rPr lang="en-US" sz="3200" b="1" dirty="0" smtClean="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Sleep Classification</a:t>
            </a:r>
            <a:endParaRPr lang="en-IN" sz="3200" b="1" dirty="0">
              <a:latin typeface="SamsungOne 200" panose="020B0203030303020204" pitchFamily="34" charset="0"/>
              <a:ea typeface="SamsungOne 200" panose="020B0203030303020204" pitchFamily="34" charset="0"/>
            </a:endParaRPr>
          </a:p>
        </p:txBody>
      </p:sp>
    </p:spTree>
    <p:extLst>
      <p:ext uri="{BB962C8B-B14F-4D97-AF65-F5344CB8AC3E}">
        <p14:creationId xmlns:p14="http://schemas.microsoft.com/office/powerpoint/2010/main" val="24056842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sz="3200" b="1" dirty="0" smtClean="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Filtering of Data</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2" name="Rectangle 1"/>
          <p:cNvSpPr/>
          <p:nvPr/>
        </p:nvSpPr>
        <p:spPr>
          <a:xfrm>
            <a:off x="743217" y="1320800"/>
            <a:ext cx="10198863" cy="4493538"/>
          </a:xfrm>
          <a:prstGeom prst="rect">
            <a:avLst/>
          </a:prstGeom>
        </p:spPr>
        <p:txBody>
          <a:bodyPr wrap="square">
            <a:spAutoFit/>
          </a:bodyPr>
          <a:lstStyle/>
          <a:p>
            <a:pPr algn="just"/>
            <a:r>
              <a:rPr lang="en-IN" sz="2200" dirty="0"/>
              <a:t>In case it was seen that the any of the features extracted did not have any value, then ‘</a:t>
            </a:r>
            <a:r>
              <a:rPr lang="en-IN" sz="2200" dirty="0" err="1"/>
              <a:t>NaN</a:t>
            </a:r>
            <a:r>
              <a:rPr lang="en-IN" sz="2200" dirty="0"/>
              <a:t>’ was placed in its place as data pre-processing technique. Furthermore, we checked the CSV files to discover if there are any useless features. For example in this step the feature </a:t>
            </a:r>
            <a:r>
              <a:rPr lang="en-IN" sz="2200" dirty="0" err="1"/>
              <a:t>Wifi-ssid</a:t>
            </a:r>
            <a:r>
              <a:rPr lang="en-IN" sz="2200" dirty="0"/>
              <a:t> mode was ignored, since it contained no important information. So, in this part the six following features were eliminated: </a:t>
            </a:r>
            <a:endParaRPr lang="en-IN" sz="2200" dirty="0" smtClean="0"/>
          </a:p>
          <a:p>
            <a:endParaRPr lang="en-IN" sz="2200" dirty="0"/>
          </a:p>
          <a:p>
            <a:pPr marL="285750" lvl="0" indent="-285750">
              <a:buFont typeface="Arial" pitchFamily="34" charset="0"/>
              <a:buChar char="•"/>
            </a:pPr>
            <a:r>
              <a:rPr lang="en-IN" sz="2200" dirty="0" err="1"/>
              <a:t>Airplane_mode</a:t>
            </a:r>
            <a:r>
              <a:rPr lang="en-IN" sz="2200" dirty="0"/>
              <a:t> Mode </a:t>
            </a:r>
          </a:p>
          <a:p>
            <a:pPr marL="285750" lvl="0" indent="-285750">
              <a:buFont typeface="Arial" pitchFamily="34" charset="0"/>
              <a:buChar char="•"/>
            </a:pPr>
            <a:r>
              <a:rPr lang="en-IN" sz="2200" dirty="0"/>
              <a:t>App Mode </a:t>
            </a:r>
          </a:p>
          <a:p>
            <a:pPr marL="285750" lvl="0" indent="-285750">
              <a:buFont typeface="Arial" pitchFamily="34" charset="0"/>
              <a:buChar char="•"/>
            </a:pPr>
            <a:r>
              <a:rPr lang="en-IN" sz="2200" dirty="0"/>
              <a:t>Charging Mode </a:t>
            </a:r>
          </a:p>
          <a:p>
            <a:pPr marL="285750" lvl="0" indent="-285750">
              <a:buFont typeface="Arial" pitchFamily="34" charset="0"/>
              <a:buChar char="•"/>
            </a:pPr>
            <a:r>
              <a:rPr lang="en-IN" sz="2200" dirty="0" err="1"/>
              <a:t>Ringtone_volume</a:t>
            </a:r>
            <a:r>
              <a:rPr lang="en-IN" sz="2200" dirty="0"/>
              <a:t> Mean </a:t>
            </a:r>
          </a:p>
          <a:p>
            <a:pPr marL="285750" lvl="0" indent="-285750">
              <a:buFont typeface="Arial" pitchFamily="34" charset="0"/>
              <a:buChar char="•"/>
            </a:pPr>
            <a:r>
              <a:rPr lang="en-IN" sz="2200" dirty="0" err="1"/>
              <a:t>Ringtone_volume</a:t>
            </a:r>
            <a:r>
              <a:rPr lang="en-IN" sz="2200" dirty="0"/>
              <a:t> Standard Deviation </a:t>
            </a:r>
          </a:p>
          <a:p>
            <a:pPr marL="285750" lvl="0" indent="-285750">
              <a:buFont typeface="Arial" pitchFamily="34" charset="0"/>
              <a:buChar char="•"/>
            </a:pPr>
            <a:r>
              <a:rPr lang="en-IN" sz="2200" dirty="0" err="1"/>
              <a:t>Wifi_ssid</a:t>
            </a:r>
            <a:r>
              <a:rPr lang="en-IN" sz="2200" dirty="0"/>
              <a:t> Mode </a:t>
            </a:r>
          </a:p>
          <a:p>
            <a:endParaRPr lang="en-IN" sz="2200" dirty="0"/>
          </a:p>
        </p:txBody>
      </p:sp>
    </p:spTree>
    <p:extLst>
      <p:ext uri="{BB962C8B-B14F-4D97-AF65-F5344CB8AC3E}">
        <p14:creationId xmlns:p14="http://schemas.microsoft.com/office/powerpoint/2010/main" val="32655969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sz="3200" b="1" dirty="0" smtClean="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Final Set of Features</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2" name="Rectangle 1"/>
          <p:cNvSpPr/>
          <p:nvPr/>
        </p:nvSpPr>
        <p:spPr>
          <a:xfrm>
            <a:off x="800099" y="1615024"/>
            <a:ext cx="10551041" cy="3477875"/>
          </a:xfrm>
          <a:prstGeom prst="rect">
            <a:avLst/>
          </a:prstGeom>
        </p:spPr>
        <p:txBody>
          <a:bodyPr wrap="square">
            <a:spAutoFit/>
          </a:bodyPr>
          <a:lstStyle/>
          <a:p>
            <a:r>
              <a:rPr lang="en-IN" sz="2200" dirty="0"/>
              <a:t>From this step onwards, we continued the classification with the eight </a:t>
            </a:r>
            <a:r>
              <a:rPr lang="en-IN" sz="2200" dirty="0" smtClean="0"/>
              <a:t>remaining </a:t>
            </a:r>
            <a:r>
              <a:rPr lang="en-IN" sz="2200" dirty="0"/>
              <a:t>features: </a:t>
            </a:r>
            <a:endParaRPr lang="en-IN" sz="2200" dirty="0" smtClean="0"/>
          </a:p>
          <a:p>
            <a:endParaRPr lang="en-IN" sz="2200" dirty="0"/>
          </a:p>
          <a:p>
            <a:r>
              <a:rPr lang="en-IN" sz="2200" dirty="0"/>
              <a:t>1. Accelerometer Mean </a:t>
            </a:r>
          </a:p>
          <a:p>
            <a:r>
              <a:rPr lang="en-IN" sz="2200" dirty="0"/>
              <a:t>2. Accelerometer Standard Deviation </a:t>
            </a:r>
          </a:p>
          <a:p>
            <a:r>
              <a:rPr lang="en-IN" sz="2200" dirty="0"/>
              <a:t>3. </a:t>
            </a:r>
            <a:r>
              <a:rPr lang="en-IN" sz="2200" dirty="0" err="1"/>
              <a:t>Audiolevel</a:t>
            </a:r>
            <a:r>
              <a:rPr lang="en-IN" sz="2200" dirty="0"/>
              <a:t> Mean </a:t>
            </a:r>
          </a:p>
          <a:p>
            <a:r>
              <a:rPr lang="en-IN" sz="2200" dirty="0"/>
              <a:t>4. </a:t>
            </a:r>
            <a:r>
              <a:rPr lang="en-IN" sz="2200" dirty="0" err="1"/>
              <a:t>Audiolevel</a:t>
            </a:r>
            <a:r>
              <a:rPr lang="en-IN" sz="2200" dirty="0"/>
              <a:t> Standard Deviation </a:t>
            </a:r>
          </a:p>
          <a:p>
            <a:r>
              <a:rPr lang="en-IN" sz="2200" dirty="0"/>
              <a:t>5. </a:t>
            </a:r>
            <a:r>
              <a:rPr lang="en-IN" sz="2200" dirty="0" err="1"/>
              <a:t>Lightsensor</a:t>
            </a:r>
            <a:r>
              <a:rPr lang="en-IN" sz="2200" dirty="0"/>
              <a:t> Mean </a:t>
            </a:r>
          </a:p>
          <a:p>
            <a:r>
              <a:rPr lang="en-IN" sz="2200" dirty="0"/>
              <a:t>6. </a:t>
            </a:r>
            <a:r>
              <a:rPr lang="en-IN" sz="2200" dirty="0" err="1"/>
              <a:t>Lightsensor</a:t>
            </a:r>
            <a:r>
              <a:rPr lang="en-IN" sz="2200" dirty="0"/>
              <a:t> Standard Deviation </a:t>
            </a:r>
          </a:p>
          <a:p>
            <a:r>
              <a:rPr lang="en-IN" sz="2200" dirty="0"/>
              <a:t>7. Proximity Mode </a:t>
            </a:r>
          </a:p>
          <a:p>
            <a:r>
              <a:rPr lang="en-IN" sz="2200" dirty="0"/>
              <a:t>8. </a:t>
            </a:r>
            <a:r>
              <a:rPr lang="en-IN" sz="2200" dirty="0" err="1"/>
              <a:t>Screen_on_off</a:t>
            </a:r>
            <a:r>
              <a:rPr lang="en-IN" sz="2200" dirty="0"/>
              <a:t> Mode </a:t>
            </a:r>
          </a:p>
        </p:txBody>
      </p:sp>
    </p:spTree>
    <p:extLst>
      <p:ext uri="{BB962C8B-B14F-4D97-AF65-F5344CB8AC3E}">
        <p14:creationId xmlns:p14="http://schemas.microsoft.com/office/powerpoint/2010/main" val="41279803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sz="3200" b="1" dirty="0" smtClean="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Model Development </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2" name="Rectangle 1"/>
          <p:cNvSpPr/>
          <p:nvPr/>
        </p:nvSpPr>
        <p:spPr>
          <a:xfrm>
            <a:off x="381897" y="1143952"/>
            <a:ext cx="10560183" cy="1200329"/>
          </a:xfrm>
          <a:prstGeom prst="rect">
            <a:avLst/>
          </a:prstGeom>
        </p:spPr>
        <p:txBody>
          <a:bodyPr wrap="square">
            <a:spAutoFit/>
          </a:bodyPr>
          <a:lstStyle/>
          <a:p>
            <a:pPr algn="just"/>
            <a:r>
              <a:rPr lang="en-GB" dirty="0"/>
              <a:t>In this step, we have tried to recognize and understand the relation between the features and physical state of the user, through appropriate classifier. The aim was to eliminate the </a:t>
            </a:r>
            <a:r>
              <a:rPr lang="en-GB" dirty="0" smtClean="0"/>
              <a:t>irrelevant </a:t>
            </a:r>
            <a:r>
              <a:rPr lang="en-GB" dirty="0"/>
              <a:t>features from the features list in order to get a better performance and finally find the minimum number of features, which deliver the most important information. </a:t>
            </a:r>
            <a:endParaRPr lang="en-IN" dirty="0"/>
          </a:p>
        </p:txBody>
      </p:sp>
      <p:sp>
        <p:nvSpPr>
          <p:cNvPr id="3" name="Rectangle 2"/>
          <p:cNvSpPr/>
          <p:nvPr/>
        </p:nvSpPr>
        <p:spPr>
          <a:xfrm>
            <a:off x="431802" y="3660339"/>
            <a:ext cx="10595428" cy="2308324"/>
          </a:xfrm>
          <a:prstGeom prst="rect">
            <a:avLst/>
          </a:prstGeom>
        </p:spPr>
        <p:txBody>
          <a:bodyPr wrap="square">
            <a:spAutoFit/>
          </a:bodyPr>
          <a:lstStyle/>
          <a:p>
            <a:pPr algn="just"/>
            <a:r>
              <a:rPr lang="en-IN" dirty="0"/>
              <a:t>For building our user-independent model, we decided to use three kinds of classifiers. As </a:t>
            </a:r>
            <a:r>
              <a:rPr lang="en-IN" b="1" dirty="0"/>
              <a:t>Naive Bayes, </a:t>
            </a:r>
            <a:r>
              <a:rPr lang="en-IN" b="1" dirty="0" smtClean="0"/>
              <a:t>Random forest, SVM</a:t>
            </a:r>
            <a:r>
              <a:rPr lang="en-IN" dirty="0" smtClean="0"/>
              <a:t> </a:t>
            </a:r>
            <a:r>
              <a:rPr lang="en-IN" dirty="0"/>
              <a:t>were the most commonly used classification algorithms for sleep classification, we chose them as our classifiers. We compared the performance of the classifiers</a:t>
            </a:r>
            <a:r>
              <a:rPr lang="en-IN" dirty="0" smtClean="0"/>
              <a:t>.</a:t>
            </a:r>
          </a:p>
          <a:p>
            <a:pPr algn="just"/>
            <a:endParaRPr lang="en-IN" dirty="0"/>
          </a:p>
          <a:p>
            <a:pPr algn="just"/>
            <a:r>
              <a:rPr lang="en-IN" dirty="0"/>
              <a:t>To evaluate the classifier performance, we modified the k-cross-validation. In our approach, each iteration included the dataset of one user (considered as the test set) and the rest of data considered as the training set</a:t>
            </a:r>
            <a:r>
              <a:rPr lang="en-IN" dirty="0" smtClean="0"/>
              <a:t>.</a:t>
            </a:r>
          </a:p>
          <a:p>
            <a:pPr algn="just"/>
            <a:endParaRPr lang="en-IN" dirty="0" smtClean="0"/>
          </a:p>
          <a:p>
            <a:pPr algn="just"/>
            <a:r>
              <a:rPr lang="en-GB" dirty="0"/>
              <a:t>We </a:t>
            </a:r>
            <a:r>
              <a:rPr lang="en-GB" dirty="0" smtClean="0"/>
              <a:t>did this as we wanted </a:t>
            </a:r>
            <a:r>
              <a:rPr lang="en-GB" dirty="0"/>
              <a:t>to prevent a random division of the data set into k disjoint sets of equal size.</a:t>
            </a:r>
            <a:endParaRPr lang="en-IN" dirty="0"/>
          </a:p>
        </p:txBody>
      </p:sp>
      <p:sp>
        <p:nvSpPr>
          <p:cNvPr id="4" name="Rectangle 3"/>
          <p:cNvSpPr/>
          <p:nvPr/>
        </p:nvSpPr>
        <p:spPr>
          <a:xfrm>
            <a:off x="381898" y="2855865"/>
            <a:ext cx="4759636" cy="584775"/>
          </a:xfrm>
          <a:prstGeom prst="rect">
            <a:avLst/>
          </a:prstGeom>
        </p:spPr>
        <p:txBody>
          <a:bodyPr wrap="none">
            <a:spAutoFit/>
          </a:bodyPr>
          <a:lstStyle/>
          <a:p>
            <a:r>
              <a:rPr lang="en-US" sz="3200" b="1" dirty="0" smtClean="0">
                <a:effectLst>
                  <a:outerShdw blurRad="38100" dist="38100" dir="2700000" algn="tl">
                    <a:srgbClr val="000000">
                      <a:alpha val="43137"/>
                    </a:srgbClr>
                  </a:outerShdw>
                </a:effectLst>
                <a:latin typeface="SamsungOne 200" panose="020B0203030303020204" pitchFamily="34" charset="0"/>
              </a:rPr>
              <a:t>Choosing the Classifier</a:t>
            </a:r>
            <a:endParaRPr lang="en-IN" sz="3200" dirty="0"/>
          </a:p>
        </p:txBody>
      </p:sp>
    </p:spTree>
    <p:extLst>
      <p:ext uri="{BB962C8B-B14F-4D97-AF65-F5344CB8AC3E}">
        <p14:creationId xmlns:p14="http://schemas.microsoft.com/office/powerpoint/2010/main" val="26476484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10666" y="794656"/>
            <a:ext cx="5012267" cy="6006116"/>
          </a:xfrm>
          <a:prstGeom prst="rect">
            <a:avLst/>
          </a:prstGeom>
          <a:solidFill>
            <a:schemeClr val="tx1">
              <a:lumMod val="75000"/>
              <a:lumOff val="2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4" name="Rectangle 3"/>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5" name="TextBox 4"/>
          <p:cNvSpPr txBox="1"/>
          <p:nvPr/>
        </p:nvSpPr>
        <p:spPr>
          <a:xfrm>
            <a:off x="381898" y="53922"/>
            <a:ext cx="8897569" cy="584775"/>
          </a:xfrm>
          <a:prstGeom prst="rect">
            <a:avLst/>
          </a:prstGeom>
          <a:noFill/>
        </p:spPr>
        <p:txBody>
          <a:bodyPr wrap="square" rtlCol="0" anchor="ctr">
            <a:spAutoFit/>
          </a:bodyPr>
          <a:lstStyle/>
          <a:p>
            <a:r>
              <a:rPr lang="en-IN" sz="2000" dirty="0">
                <a:latin typeface="SamsungOne 600C" panose="020B0706030303020204" pitchFamily="34" charset="0"/>
                <a:ea typeface="SamsungOne 600C" panose="020B0706030303020204" pitchFamily="34" charset="0"/>
              </a:rPr>
              <a:t> </a:t>
            </a:r>
            <a:r>
              <a:rPr lang="en-IN" sz="3200" b="1" dirty="0" smtClean="0">
                <a:effectLst>
                  <a:outerShdw blurRad="38100" dist="38100" dir="2700000" algn="tl">
                    <a:srgbClr val="000000">
                      <a:alpha val="43137"/>
                    </a:srgbClr>
                  </a:outerShdw>
                </a:effectLst>
                <a:latin typeface="SamsungOne 600C" panose="020B0706030303020204" pitchFamily="34" charset="0"/>
                <a:ea typeface="SamsungOne 600C" panose="020B0706030303020204" pitchFamily="34" charset="0"/>
              </a:rPr>
              <a:t>Sleep Pattern Detection</a:t>
            </a:r>
            <a:endParaRPr lang="en-US" sz="3200" b="1" dirty="0">
              <a:solidFill>
                <a:schemeClr val="bg1">
                  <a:lumMod val="50000"/>
                </a:schemeClr>
              </a:solidFill>
              <a:effectLst>
                <a:outerShdw blurRad="38100" dist="38100" dir="2700000" algn="tl">
                  <a:srgbClr val="000000">
                    <a:alpha val="43137"/>
                  </a:srgbClr>
                </a:outerShdw>
              </a:effectLst>
              <a:latin typeface="SamsungOne 600C" panose="020B0706030303020204" pitchFamily="34" charset="0"/>
              <a:ea typeface="SamsungOne 600C" panose="020B0706030303020204" pitchFamily="34" charset="0"/>
            </a:endParaRPr>
          </a:p>
        </p:txBody>
      </p:sp>
      <p:pic>
        <p:nvPicPr>
          <p:cNvPr id="7" name="Picture 6"/>
          <p:cNvPicPr>
            <a:picLocks noChangeAspect="1"/>
          </p:cNvPicPr>
          <p:nvPr/>
        </p:nvPicPr>
        <p:blipFill>
          <a:blip r:embed="rId3"/>
          <a:stretch>
            <a:fillRect/>
          </a:stretch>
        </p:blipFill>
        <p:spPr>
          <a:xfrm>
            <a:off x="10380133" y="206714"/>
            <a:ext cx="1811867" cy="380862"/>
          </a:xfrm>
          <a:prstGeom prst="rect">
            <a:avLst/>
          </a:prstGeom>
        </p:spPr>
      </p:pic>
      <p:sp>
        <p:nvSpPr>
          <p:cNvPr id="8" name="Rectangle 7"/>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grpSp>
        <p:nvGrpSpPr>
          <p:cNvPr id="41" name="Group 40"/>
          <p:cNvGrpSpPr/>
          <p:nvPr/>
        </p:nvGrpSpPr>
        <p:grpSpPr>
          <a:xfrm>
            <a:off x="5243733" y="5141073"/>
            <a:ext cx="5435602" cy="143934"/>
            <a:chOff x="5926666" y="5681136"/>
            <a:chExt cx="5435602" cy="143934"/>
          </a:xfrm>
        </p:grpSpPr>
        <p:cxnSp>
          <p:nvCxnSpPr>
            <p:cNvPr id="10" name="Straight Connector 9"/>
            <p:cNvCxnSpPr/>
            <p:nvPr/>
          </p:nvCxnSpPr>
          <p:spPr>
            <a:xfrm flipH="1">
              <a:off x="6002866" y="5753103"/>
              <a:ext cx="5317067"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5926666" y="5681136"/>
              <a:ext cx="144000" cy="143934"/>
            </a:xfrm>
            <a:prstGeom prst="ellipse">
              <a:avLst/>
            </a:prstGeom>
            <a:solidFill>
              <a:srgbClr val="92D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Oval 11"/>
            <p:cNvSpPr/>
            <p:nvPr/>
          </p:nvSpPr>
          <p:spPr>
            <a:xfrm>
              <a:off x="7690533" y="5681136"/>
              <a:ext cx="144000" cy="143934"/>
            </a:xfrm>
            <a:prstGeom prst="ellipse">
              <a:avLst/>
            </a:prstGeom>
            <a:solidFill>
              <a:srgbClr val="92D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3" name="Oval 12"/>
            <p:cNvSpPr/>
            <p:nvPr/>
          </p:nvSpPr>
          <p:spPr>
            <a:xfrm>
              <a:off x="9454400" y="5681136"/>
              <a:ext cx="144000" cy="143934"/>
            </a:xfrm>
            <a:prstGeom prst="ellipse">
              <a:avLst/>
            </a:prstGeom>
            <a:solidFill>
              <a:srgbClr val="92D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4" name="Oval 13"/>
            <p:cNvSpPr/>
            <p:nvPr/>
          </p:nvSpPr>
          <p:spPr>
            <a:xfrm>
              <a:off x="11218268" y="5681136"/>
              <a:ext cx="144000" cy="143934"/>
            </a:xfrm>
            <a:prstGeom prst="ellipse">
              <a:avLst/>
            </a:prstGeom>
            <a:solidFill>
              <a:srgbClr val="92D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grpSp>
      <p:sp>
        <p:nvSpPr>
          <p:cNvPr id="15" name="TextBox 14"/>
          <p:cNvSpPr txBox="1"/>
          <p:nvPr/>
        </p:nvSpPr>
        <p:spPr>
          <a:xfrm>
            <a:off x="169333" y="915790"/>
            <a:ext cx="4661349" cy="5524589"/>
          </a:xfrm>
          <a:prstGeom prst="rect">
            <a:avLst/>
          </a:prstGeom>
          <a:noFill/>
        </p:spPr>
        <p:txBody>
          <a:bodyPr wrap="square" rtlCol="0">
            <a:spAutoFit/>
          </a:bodyPr>
          <a:lstStyle/>
          <a:p>
            <a:r>
              <a:rPr lang="en-IN" sz="1400" b="1" dirty="0">
                <a:solidFill>
                  <a:srgbClr val="00B0F0"/>
                </a:solidFill>
                <a:latin typeface="SamsungOne 600C" panose="020B0706030303020204" pitchFamily="34" charset="0"/>
                <a:ea typeface="SamsungOne 600C" panose="020B0706030303020204" pitchFamily="34" charset="0"/>
              </a:rPr>
              <a:t>ML | User Sleep &amp; Charging Pattern detection with On-Device Learning</a:t>
            </a:r>
          </a:p>
          <a:p>
            <a:pPr marL="177800" indent="-177800">
              <a:buFont typeface="Arial" panose="020B0604020202020204" pitchFamily="34" charset="0"/>
              <a:buChar char="•"/>
            </a:pPr>
            <a:endParaRPr lang="en-IN" sz="1100" dirty="0">
              <a:latin typeface="SamsungOne 600C" panose="020B0706030303020204" pitchFamily="34" charset="0"/>
              <a:ea typeface="SamsungOne 600C" panose="020B0706030303020204" pitchFamily="34" charset="0"/>
            </a:endParaRPr>
          </a:p>
          <a:p>
            <a:pPr marL="177800" indent="-177800">
              <a:buFont typeface="Arial" panose="020B0604020202020204" pitchFamily="34" charset="0"/>
              <a:buChar char="•"/>
            </a:pPr>
            <a:r>
              <a:rPr lang="en-IN" dirty="0">
                <a:solidFill>
                  <a:schemeClr val="bg1"/>
                </a:solidFill>
                <a:latin typeface="SamsungOne 600C" panose="020B0706030303020204" pitchFamily="34" charset="0"/>
                <a:ea typeface="SamsungOne 600C" panose="020B0706030303020204" pitchFamily="34" charset="0"/>
              </a:rPr>
              <a:t>Mobile devices have become an integral part of life for people.</a:t>
            </a:r>
          </a:p>
          <a:p>
            <a:pPr marL="177800" indent="-177800">
              <a:buFont typeface="Arial" panose="020B0604020202020204" pitchFamily="34" charset="0"/>
              <a:buChar char="•"/>
            </a:pPr>
            <a:r>
              <a:rPr lang="en-IN" dirty="0" smtClean="0">
                <a:solidFill>
                  <a:schemeClr val="bg1"/>
                </a:solidFill>
                <a:latin typeface="SamsungOne 600C" panose="020B0706030303020204" pitchFamily="34" charset="0"/>
                <a:ea typeface="SamsungOne 600C" panose="020B0706030303020204" pitchFamily="34" charset="0"/>
              </a:rPr>
              <a:t>While </a:t>
            </a:r>
            <a:r>
              <a:rPr lang="en-IN" dirty="0">
                <a:solidFill>
                  <a:schemeClr val="bg1"/>
                </a:solidFill>
                <a:latin typeface="SamsungOne 600C" panose="020B0706030303020204" pitchFamily="34" charset="0"/>
                <a:ea typeface="SamsungOne 600C" panose="020B0706030303020204" pitchFamily="34" charset="0"/>
              </a:rPr>
              <a:t>they are awake, a smartphone is heavily used and relied up on for entertainment, social media, learning, gaming etc.</a:t>
            </a:r>
          </a:p>
          <a:p>
            <a:pPr marL="177800" indent="-177800">
              <a:buFont typeface="Arial" panose="020B0604020202020204" pitchFamily="34" charset="0"/>
              <a:buChar char="•"/>
            </a:pPr>
            <a:r>
              <a:rPr lang="en-IN" dirty="0" smtClean="0">
                <a:solidFill>
                  <a:schemeClr val="bg1"/>
                </a:solidFill>
                <a:latin typeface="SamsungOne 600C" panose="020B0706030303020204" pitchFamily="34" charset="0"/>
                <a:ea typeface="SamsungOne 600C" panose="020B0706030303020204" pitchFamily="34" charset="0"/>
              </a:rPr>
              <a:t>And </a:t>
            </a:r>
            <a:r>
              <a:rPr lang="en-IN" dirty="0">
                <a:solidFill>
                  <a:schemeClr val="bg1"/>
                </a:solidFill>
                <a:latin typeface="SamsungOne 600C" panose="020B0706030303020204" pitchFamily="34" charset="0"/>
                <a:ea typeface="SamsungOne 600C" panose="020B0706030303020204" pitchFamily="34" charset="0"/>
              </a:rPr>
              <a:t>during sleep time, a device will kept idle and doing operations like charging or update.</a:t>
            </a:r>
          </a:p>
          <a:p>
            <a:pPr marL="177800" indent="-177800">
              <a:buFont typeface="Arial" panose="020B0604020202020204" pitchFamily="34" charset="0"/>
              <a:buChar char="•"/>
            </a:pPr>
            <a:r>
              <a:rPr lang="en-IN" dirty="0" smtClean="0">
                <a:solidFill>
                  <a:schemeClr val="bg1"/>
                </a:solidFill>
                <a:latin typeface="SamsungOne 600C" panose="020B0706030303020204" pitchFamily="34" charset="0"/>
                <a:ea typeface="SamsungOne 600C" panose="020B0706030303020204" pitchFamily="34" charset="0"/>
              </a:rPr>
              <a:t>Problem </a:t>
            </a:r>
            <a:r>
              <a:rPr lang="en-IN" dirty="0">
                <a:solidFill>
                  <a:schemeClr val="bg1"/>
                </a:solidFill>
                <a:latin typeface="SamsungOne 600C" panose="020B0706030303020204" pitchFamily="34" charset="0"/>
                <a:ea typeface="SamsungOne 600C" panose="020B0706030303020204" pitchFamily="34" charset="0"/>
              </a:rPr>
              <a:t>to Solve: Learning about time windows in a day, wherein a smartphone will be heavily used or not used at all, will enable scheduling of book keeping , system optimization operations  efficiently.</a:t>
            </a:r>
          </a:p>
          <a:p>
            <a:pPr marL="177800" indent="-177800">
              <a:buFont typeface="Arial" panose="020B0604020202020204" pitchFamily="34" charset="0"/>
              <a:buChar char="•"/>
            </a:pPr>
            <a:endParaRPr lang="en-IN" sz="1600" dirty="0">
              <a:latin typeface="SamsungOne 600C" panose="020B0706030303020204" pitchFamily="34" charset="0"/>
              <a:ea typeface="SamsungOne 600C" panose="020B0706030303020204" pitchFamily="34" charset="0"/>
            </a:endParaRPr>
          </a:p>
          <a:p>
            <a:pPr marL="177800" indent="-177800">
              <a:buFont typeface="Arial" panose="020B0604020202020204" pitchFamily="34" charset="0"/>
              <a:buChar char="•"/>
            </a:pPr>
            <a:endParaRPr lang="en-IN" sz="1200" dirty="0">
              <a:latin typeface="SamsungOne 600C" panose="020B0706030303020204" pitchFamily="34" charset="0"/>
              <a:ea typeface="SamsungOne 600C" panose="020B0706030303020204" pitchFamily="34" charset="0"/>
            </a:endParaRPr>
          </a:p>
          <a:p>
            <a:pPr marL="177800" indent="-177800">
              <a:buFont typeface="Arial" panose="020B0604020202020204" pitchFamily="34" charset="0"/>
              <a:buChar char="•"/>
            </a:pPr>
            <a:endParaRPr lang="en-IN" sz="1200" dirty="0">
              <a:latin typeface="SamsungOne 600C" panose="020B0706030303020204" pitchFamily="34" charset="0"/>
              <a:ea typeface="SamsungOne 600C" panose="020B0706030303020204" pitchFamily="34" charset="0"/>
            </a:endParaRPr>
          </a:p>
          <a:p>
            <a:endParaRPr lang="en-IN" sz="1100" dirty="0">
              <a:latin typeface="SamsungOne 600C" panose="020B0706030303020204" pitchFamily="34" charset="0"/>
              <a:ea typeface="SamsungOne 600C" panose="020B0706030303020204" pitchFamily="34" charset="0"/>
            </a:endParaRPr>
          </a:p>
          <a:p>
            <a:endParaRPr lang="en-IN" sz="1100" dirty="0">
              <a:latin typeface="SamsungOne 600C" panose="020B0706030303020204" pitchFamily="34" charset="0"/>
              <a:ea typeface="SamsungOne 600C" panose="020B0706030303020204" pitchFamily="34" charset="0"/>
            </a:endParaRPr>
          </a:p>
        </p:txBody>
      </p:sp>
      <p:sp>
        <p:nvSpPr>
          <p:cNvPr id="31" name="Rectangle 30"/>
          <p:cNvSpPr/>
          <p:nvPr/>
        </p:nvSpPr>
        <p:spPr>
          <a:xfrm>
            <a:off x="84667" y="5429887"/>
            <a:ext cx="4937475" cy="553998"/>
          </a:xfrm>
          <a:prstGeom prst="rect">
            <a:avLst/>
          </a:prstGeom>
        </p:spPr>
        <p:txBody>
          <a:bodyPr wrap="square">
            <a:spAutoFit/>
          </a:bodyPr>
          <a:lstStyle/>
          <a:p>
            <a:pPr lvl="0"/>
            <a:endParaRPr lang="fr-FR" sz="1000" b="1" dirty="0" smtClean="0">
              <a:solidFill>
                <a:srgbClr val="00B0F0"/>
              </a:solidFill>
              <a:latin typeface="SamsungOne 600C" panose="020B0706030303020204" pitchFamily="34" charset="0"/>
              <a:ea typeface="SamsungOne 600C" panose="020B0706030303020204" pitchFamily="34" charset="0"/>
            </a:endParaRPr>
          </a:p>
          <a:p>
            <a:pPr lvl="0"/>
            <a:endParaRPr lang="fr-FR" sz="1000" b="1" dirty="0">
              <a:solidFill>
                <a:srgbClr val="00B0F0"/>
              </a:solidFill>
              <a:latin typeface="SamsungOne 600C" panose="020B0706030303020204" pitchFamily="34" charset="0"/>
              <a:ea typeface="SamsungOne 600C" panose="020B0706030303020204" pitchFamily="34" charset="0"/>
            </a:endParaRPr>
          </a:p>
          <a:p>
            <a:pPr lvl="0"/>
            <a:endParaRPr lang="fr-FR" sz="1000" b="1" dirty="0" smtClean="0">
              <a:solidFill>
                <a:srgbClr val="00B0F0"/>
              </a:solidFill>
              <a:latin typeface="SamsungOne 600C" panose="020B0706030303020204" pitchFamily="34" charset="0"/>
              <a:ea typeface="SamsungOne 600C" panose="020B0706030303020204" pitchFamily="34" charset="0"/>
            </a:endParaRPr>
          </a:p>
        </p:txBody>
      </p:sp>
      <p:sp>
        <p:nvSpPr>
          <p:cNvPr id="32" name="TextBox 31"/>
          <p:cNvSpPr txBox="1"/>
          <p:nvPr/>
        </p:nvSpPr>
        <p:spPr>
          <a:xfrm>
            <a:off x="5227001" y="896920"/>
            <a:ext cx="6846466" cy="3970318"/>
          </a:xfrm>
          <a:prstGeom prst="rect">
            <a:avLst/>
          </a:prstGeom>
          <a:noFill/>
        </p:spPr>
        <p:txBody>
          <a:bodyPr wrap="square" rtlCol="0">
            <a:spAutoFit/>
          </a:bodyPr>
          <a:lstStyle/>
          <a:p>
            <a:r>
              <a:rPr lang="en-IN" sz="1400" b="1" dirty="0">
                <a:solidFill>
                  <a:schemeClr val="accent6"/>
                </a:solidFill>
                <a:latin typeface="SamsungOne 600C" panose="020B0706030303020204" pitchFamily="34" charset="0"/>
                <a:ea typeface="SamsungOne 600C" panose="020B0706030303020204" pitchFamily="34" charset="0"/>
              </a:rPr>
              <a:t>Expectations</a:t>
            </a:r>
          </a:p>
          <a:p>
            <a:pPr marL="228600" indent="-228600">
              <a:buAutoNum type="arabicPeriod"/>
            </a:pPr>
            <a:r>
              <a:rPr lang="en-IN" sz="1100" dirty="0">
                <a:solidFill>
                  <a:schemeClr val="tx1">
                    <a:lumMod val="50000"/>
                    <a:lumOff val="50000"/>
                  </a:schemeClr>
                </a:solidFill>
                <a:latin typeface="SamsungOne 600C" panose="020B0706030303020204" pitchFamily="34" charset="0"/>
                <a:ea typeface="SamsungOne 600C" panose="020B0706030303020204" pitchFamily="34" charset="0"/>
              </a:rPr>
              <a:t>On-Device learning model development for learning device user’s sleep pattern</a:t>
            </a:r>
          </a:p>
          <a:p>
            <a:pPr marL="228600" indent="-228600">
              <a:buAutoNum type="arabicPeriod"/>
            </a:pPr>
            <a:r>
              <a:rPr lang="en-IN" sz="1100" dirty="0" smtClean="0">
                <a:solidFill>
                  <a:schemeClr val="tx1">
                    <a:lumMod val="50000"/>
                    <a:lumOff val="50000"/>
                  </a:schemeClr>
                </a:solidFill>
                <a:latin typeface="SamsungOne 600C" panose="020B0706030303020204" pitchFamily="34" charset="0"/>
                <a:ea typeface="SamsungOne 600C" panose="020B0706030303020204" pitchFamily="34" charset="0"/>
              </a:rPr>
              <a:t> </a:t>
            </a:r>
            <a:r>
              <a:rPr lang="en-IN" sz="1100" dirty="0">
                <a:solidFill>
                  <a:schemeClr val="tx1">
                    <a:lumMod val="50000"/>
                    <a:lumOff val="50000"/>
                  </a:schemeClr>
                </a:solidFill>
                <a:latin typeface="SamsungOne 600C" panose="020B0706030303020204" pitchFamily="34" charset="0"/>
                <a:ea typeface="SamsungOne 600C" panose="020B0706030303020204" pitchFamily="34" charset="0"/>
              </a:rPr>
              <a:t>This learning should happen within a device as pre-trained options tends to be not accurate. </a:t>
            </a:r>
            <a:r>
              <a:rPr lang="en-IN" sz="1100" dirty="0" smtClean="0">
                <a:solidFill>
                  <a:schemeClr val="tx1">
                    <a:lumMod val="50000"/>
                    <a:lumOff val="50000"/>
                  </a:schemeClr>
                </a:solidFill>
                <a:latin typeface="SamsungOne 600C" panose="020B0706030303020204" pitchFamily="34" charset="0"/>
                <a:ea typeface="SamsungOne 600C" panose="020B0706030303020204" pitchFamily="34" charset="0"/>
              </a:rPr>
              <a:t>   Regardless </a:t>
            </a:r>
            <a:r>
              <a:rPr lang="en-IN" sz="1100" dirty="0">
                <a:solidFill>
                  <a:schemeClr val="tx1">
                    <a:lumMod val="50000"/>
                    <a:lumOff val="50000"/>
                  </a:schemeClr>
                </a:solidFill>
                <a:latin typeface="SamsungOne 600C" panose="020B0706030303020204" pitchFamily="34" charset="0"/>
                <a:ea typeface="SamsungOne 600C" panose="020B0706030303020204" pitchFamily="34" charset="0"/>
              </a:rPr>
              <a:t>of usage of pre-trained or not, the model should learn and adapt for sleep pattern of user</a:t>
            </a:r>
          </a:p>
          <a:p>
            <a:pPr marL="228600" indent="-228600">
              <a:buAutoNum type="arabicPeriod"/>
            </a:pPr>
            <a:r>
              <a:rPr lang="en-IN" sz="1100" dirty="0" smtClean="0">
                <a:solidFill>
                  <a:schemeClr val="tx1">
                    <a:lumMod val="50000"/>
                    <a:lumOff val="50000"/>
                  </a:schemeClr>
                </a:solidFill>
                <a:latin typeface="SamsungOne 600C" panose="020B0706030303020204" pitchFamily="34" charset="0"/>
                <a:ea typeface="SamsungOne 600C" panose="020B0706030303020204" pitchFamily="34" charset="0"/>
              </a:rPr>
              <a:t> </a:t>
            </a:r>
            <a:r>
              <a:rPr lang="en-IN" sz="1100" dirty="0">
                <a:solidFill>
                  <a:schemeClr val="tx1">
                    <a:lumMod val="50000"/>
                    <a:lumOff val="50000"/>
                  </a:schemeClr>
                </a:solidFill>
                <a:latin typeface="SamsungOne 600C" panose="020B0706030303020204" pitchFamily="34" charset="0"/>
                <a:ea typeface="SamsungOne 600C" panose="020B0706030303020204" pitchFamily="34" charset="0"/>
              </a:rPr>
              <a:t>Develop library exposing API for retrieving 24-slices representing time-windows from a given point of time, each having confidence of user’s sleep.</a:t>
            </a:r>
          </a:p>
          <a:p>
            <a:pPr marL="228600" indent="-228600">
              <a:buAutoNum type="arabicPeriod"/>
            </a:pPr>
            <a:r>
              <a:rPr lang="en-IN" sz="1100" dirty="0" smtClean="0">
                <a:solidFill>
                  <a:schemeClr val="tx1">
                    <a:lumMod val="50000"/>
                    <a:lumOff val="50000"/>
                  </a:schemeClr>
                </a:solidFill>
                <a:latin typeface="SamsungOne 600C" panose="020B0706030303020204" pitchFamily="34" charset="0"/>
                <a:ea typeface="SamsungOne 600C" panose="020B0706030303020204" pitchFamily="34" charset="0"/>
              </a:rPr>
              <a:t> </a:t>
            </a:r>
            <a:r>
              <a:rPr lang="en-IN" sz="1100" dirty="0">
                <a:solidFill>
                  <a:schemeClr val="tx1">
                    <a:lumMod val="50000"/>
                    <a:lumOff val="50000"/>
                  </a:schemeClr>
                </a:solidFill>
                <a:latin typeface="SamsungOne 600C" panose="020B0706030303020204" pitchFamily="34" charset="0"/>
                <a:ea typeface="SamsungOne 600C" panose="020B0706030303020204" pitchFamily="34" charset="0"/>
              </a:rPr>
              <a:t>No dependencies or usage at all of wearable devices in terms of input/ modelling/inference.</a:t>
            </a:r>
          </a:p>
          <a:p>
            <a:pPr marL="228600" indent="-228600">
              <a:buAutoNum type="arabicPeriod"/>
            </a:pPr>
            <a:r>
              <a:rPr lang="en-IN" sz="1100" dirty="0" smtClean="0">
                <a:solidFill>
                  <a:schemeClr val="tx1">
                    <a:lumMod val="50000"/>
                    <a:lumOff val="50000"/>
                  </a:schemeClr>
                </a:solidFill>
                <a:latin typeface="SamsungOne 600C" panose="020B0706030303020204" pitchFamily="34" charset="0"/>
                <a:ea typeface="SamsungOne 600C" panose="020B0706030303020204" pitchFamily="34" charset="0"/>
              </a:rPr>
              <a:t> </a:t>
            </a:r>
            <a:r>
              <a:rPr lang="en-IN" sz="1100" dirty="0">
                <a:solidFill>
                  <a:schemeClr val="tx1">
                    <a:lumMod val="50000"/>
                    <a:lumOff val="50000"/>
                  </a:schemeClr>
                </a:solidFill>
                <a:latin typeface="SamsungOne 600C" panose="020B0706030303020204" pitchFamily="34" charset="0"/>
                <a:ea typeface="SamsungOne 600C" panose="020B0706030303020204" pitchFamily="34" charset="0"/>
              </a:rPr>
              <a:t>Final model should be developed on C++and should run on smartphone.</a:t>
            </a:r>
          </a:p>
          <a:p>
            <a:pPr lvl="0"/>
            <a:endParaRPr lang="en-IN" sz="1400" b="1" dirty="0" smtClean="0">
              <a:solidFill>
                <a:schemeClr val="accent6"/>
              </a:solidFill>
              <a:latin typeface="SamsungOne 600C" panose="020B0706030303020204" pitchFamily="34" charset="0"/>
              <a:ea typeface="SamsungOne 600C" panose="020B0706030303020204" pitchFamily="34" charset="0"/>
            </a:endParaRPr>
          </a:p>
          <a:p>
            <a:pPr lvl="0"/>
            <a:endParaRPr lang="en-IN" sz="1400" b="1" dirty="0">
              <a:solidFill>
                <a:schemeClr val="accent6"/>
              </a:solidFill>
              <a:latin typeface="SamsungOne 600C" panose="020B0706030303020204" pitchFamily="34" charset="0"/>
              <a:ea typeface="SamsungOne 600C" panose="020B0706030303020204" pitchFamily="34" charset="0"/>
            </a:endParaRPr>
          </a:p>
          <a:p>
            <a:pPr lvl="0"/>
            <a:r>
              <a:rPr lang="en-IN" sz="1400" b="1" dirty="0">
                <a:solidFill>
                  <a:schemeClr val="accent6"/>
                </a:solidFill>
                <a:latin typeface="SamsungOne 600C" panose="020B0706030303020204" pitchFamily="34" charset="0"/>
                <a:ea typeface="SamsungOne 600C" panose="020B0706030303020204" pitchFamily="34" charset="0"/>
              </a:rPr>
              <a:t>Training/ Pre-requisites</a:t>
            </a:r>
          </a:p>
          <a:p>
            <a:pPr marL="177800" lvl="0" indent="-177800">
              <a:buFont typeface="Arial" panose="020B0604020202020204" pitchFamily="34" charset="0"/>
              <a:buChar char="•"/>
            </a:pPr>
            <a:r>
              <a:rPr lang="en-IN" sz="1100" dirty="0">
                <a:solidFill>
                  <a:schemeClr val="tx1">
                    <a:lumMod val="50000"/>
                    <a:lumOff val="50000"/>
                  </a:schemeClr>
                </a:solidFill>
                <a:latin typeface="SamsungOne 600C" panose="020B0706030303020204" pitchFamily="34" charset="0"/>
                <a:ea typeface="SamsungOne 600C" panose="020B0706030303020204" pitchFamily="34" charset="0"/>
              </a:rPr>
              <a:t>Good knowledge into statistical and shallow learning </a:t>
            </a:r>
            <a:endParaRPr lang="en-IN" sz="1100" dirty="0" smtClean="0">
              <a:solidFill>
                <a:schemeClr val="tx1">
                  <a:lumMod val="50000"/>
                  <a:lumOff val="50000"/>
                </a:schemeClr>
              </a:solidFill>
              <a:latin typeface="SamsungOne 600C" panose="020B0706030303020204" pitchFamily="34" charset="0"/>
              <a:ea typeface="SamsungOne 600C" panose="020B0706030303020204" pitchFamily="34" charset="0"/>
            </a:endParaRPr>
          </a:p>
          <a:p>
            <a:pPr lvl="0"/>
            <a:r>
              <a:rPr lang="en-IN" sz="1100" dirty="0">
                <a:solidFill>
                  <a:schemeClr val="tx1">
                    <a:lumMod val="50000"/>
                    <a:lumOff val="50000"/>
                  </a:schemeClr>
                </a:solidFill>
                <a:latin typeface="SamsungOne 600C" panose="020B0706030303020204" pitchFamily="34" charset="0"/>
                <a:ea typeface="SamsungOne 600C" panose="020B0706030303020204" pitchFamily="34" charset="0"/>
              </a:rPr>
              <a:t> </a:t>
            </a:r>
            <a:r>
              <a:rPr lang="en-IN" sz="1100" dirty="0" smtClean="0">
                <a:solidFill>
                  <a:schemeClr val="tx1">
                    <a:lumMod val="50000"/>
                    <a:lumOff val="50000"/>
                  </a:schemeClr>
                </a:solidFill>
                <a:latin typeface="SamsungOne 600C" panose="020B0706030303020204" pitchFamily="34" charset="0"/>
                <a:ea typeface="SamsungOne 600C" panose="020B0706030303020204" pitchFamily="34" charset="0"/>
              </a:rPr>
              <a:t>     methods</a:t>
            </a:r>
            <a:endParaRPr lang="en-IN" sz="1100" dirty="0">
              <a:solidFill>
                <a:schemeClr val="tx1">
                  <a:lumMod val="50000"/>
                  <a:lumOff val="50000"/>
                </a:schemeClr>
              </a:solidFill>
              <a:latin typeface="SamsungOne 600C" panose="020B0706030303020204" pitchFamily="34" charset="0"/>
              <a:ea typeface="SamsungOne 600C" panose="020B0706030303020204" pitchFamily="34" charset="0"/>
            </a:endParaRPr>
          </a:p>
          <a:p>
            <a:pPr marL="177800" lvl="0" indent="-177800">
              <a:buFont typeface="Arial" panose="020B0604020202020204" pitchFamily="34" charset="0"/>
              <a:buChar char="•"/>
            </a:pPr>
            <a:r>
              <a:rPr lang="en-IN" sz="1100" dirty="0" smtClean="0">
                <a:solidFill>
                  <a:schemeClr val="tx1">
                    <a:lumMod val="50000"/>
                    <a:lumOff val="50000"/>
                  </a:schemeClr>
                </a:solidFill>
                <a:latin typeface="SamsungOne 600C" panose="020B0706030303020204" pitchFamily="34" charset="0"/>
                <a:ea typeface="SamsungOne 600C" panose="020B0706030303020204" pitchFamily="34" charset="0"/>
              </a:rPr>
              <a:t> </a:t>
            </a:r>
            <a:r>
              <a:rPr lang="en-IN" sz="1100" dirty="0">
                <a:solidFill>
                  <a:schemeClr val="tx1">
                    <a:lumMod val="50000"/>
                    <a:lumOff val="50000"/>
                  </a:schemeClr>
                </a:solidFill>
                <a:latin typeface="SamsungOne 600C" panose="020B0706030303020204" pitchFamily="34" charset="0"/>
                <a:ea typeface="SamsungOne 600C" panose="020B0706030303020204" pitchFamily="34" charset="0"/>
              </a:rPr>
              <a:t>Incremental Machine Learning algorithms</a:t>
            </a:r>
          </a:p>
          <a:p>
            <a:endParaRPr lang="en-IN" sz="1400" b="1" dirty="0" smtClean="0">
              <a:solidFill>
                <a:schemeClr val="accent6"/>
              </a:solidFill>
              <a:latin typeface="SamsungOne 600C" panose="020B0706030303020204" pitchFamily="34" charset="0"/>
              <a:ea typeface="SamsungOne 600C" panose="020B0706030303020204" pitchFamily="34" charset="0"/>
            </a:endParaRPr>
          </a:p>
          <a:p>
            <a:endParaRPr lang="en-IN" sz="1400" b="1" dirty="0">
              <a:solidFill>
                <a:schemeClr val="accent6"/>
              </a:solidFill>
              <a:latin typeface="SamsungOne 600C" panose="020B0706030303020204" pitchFamily="34" charset="0"/>
              <a:ea typeface="SamsungOne 600C" panose="020B0706030303020204" pitchFamily="34" charset="0"/>
            </a:endParaRPr>
          </a:p>
          <a:p>
            <a:r>
              <a:rPr lang="en-IN" sz="1400" b="1" dirty="0">
                <a:solidFill>
                  <a:schemeClr val="accent6"/>
                </a:solidFill>
                <a:latin typeface="SamsungOne 600C" panose="020B0706030303020204" pitchFamily="34" charset="0"/>
                <a:ea typeface="SamsungOne 600C" panose="020B0706030303020204" pitchFamily="34" charset="0"/>
              </a:rPr>
              <a:t>Student Learning</a:t>
            </a:r>
          </a:p>
          <a:p>
            <a:pPr marL="177800" indent="-177800">
              <a:buFont typeface="Arial" panose="020B0604020202020204" pitchFamily="34" charset="0"/>
              <a:buChar char="•"/>
            </a:pPr>
            <a:r>
              <a:rPr lang="en-IN" sz="1100" dirty="0">
                <a:solidFill>
                  <a:schemeClr val="tx1">
                    <a:lumMod val="50000"/>
                    <a:lumOff val="50000"/>
                  </a:schemeClr>
                </a:solidFill>
                <a:latin typeface="SamsungOne 600C" panose="020B0706030303020204" pitchFamily="34" charset="0"/>
                <a:ea typeface="SamsungOne 600C" panose="020B0706030303020204" pitchFamily="34" charset="0"/>
              </a:rPr>
              <a:t>Machine learning Concepts.</a:t>
            </a:r>
          </a:p>
          <a:p>
            <a:pPr marL="177800" indent="-177800">
              <a:buFont typeface="Arial" panose="020B0604020202020204" pitchFamily="34" charset="0"/>
              <a:buChar char="•"/>
            </a:pPr>
            <a:r>
              <a:rPr lang="en-IN" sz="1100" dirty="0">
                <a:solidFill>
                  <a:schemeClr val="tx1">
                    <a:lumMod val="50000"/>
                    <a:lumOff val="50000"/>
                  </a:schemeClr>
                </a:solidFill>
                <a:latin typeface="SamsungOne 600C" panose="020B0706030303020204" pitchFamily="34" charset="0"/>
                <a:ea typeface="SamsungOne 600C" panose="020B0706030303020204" pitchFamily="34" charset="0"/>
              </a:rPr>
              <a:t>Usage stats manager.</a:t>
            </a:r>
          </a:p>
          <a:p>
            <a:pPr marL="177800" indent="-177800">
              <a:buFont typeface="Arial" panose="020B0604020202020204" pitchFamily="34" charset="0"/>
              <a:buChar char="•"/>
            </a:pPr>
            <a:r>
              <a:rPr lang="en-IN" sz="1100" dirty="0">
                <a:solidFill>
                  <a:schemeClr val="tx1">
                    <a:lumMod val="50000"/>
                    <a:lumOff val="50000"/>
                  </a:schemeClr>
                </a:solidFill>
                <a:latin typeface="SamsungOne 600C" panose="020B0706030303020204" pitchFamily="34" charset="0"/>
                <a:ea typeface="SamsungOne 600C" panose="020B0706030303020204" pitchFamily="34" charset="0"/>
              </a:rPr>
              <a:t>Android App development.</a:t>
            </a:r>
          </a:p>
          <a:p>
            <a:pPr marL="177800" indent="-177800">
              <a:buFont typeface="Arial" panose="020B0604020202020204" pitchFamily="34" charset="0"/>
              <a:buChar char="•"/>
            </a:pPr>
            <a:r>
              <a:rPr lang="en-IN" sz="1100" dirty="0">
                <a:solidFill>
                  <a:schemeClr val="tx1">
                    <a:lumMod val="50000"/>
                    <a:lumOff val="50000"/>
                  </a:schemeClr>
                </a:solidFill>
                <a:latin typeface="SamsungOne 600C" panose="020B0706030303020204" pitchFamily="34" charset="0"/>
                <a:ea typeface="SamsungOne 600C" panose="020B0706030303020204" pitchFamily="34" charset="0"/>
              </a:rPr>
              <a:t>Iterative approach.</a:t>
            </a:r>
          </a:p>
        </p:txBody>
      </p:sp>
      <p:pic>
        <p:nvPicPr>
          <p:cNvPr id="6" name="Picture 5"/>
          <p:cNvPicPr>
            <a:picLocks noChangeAspect="1"/>
          </p:cNvPicPr>
          <p:nvPr/>
        </p:nvPicPr>
        <p:blipFill>
          <a:blip r:embed="rId4"/>
          <a:stretch>
            <a:fillRect/>
          </a:stretch>
        </p:blipFill>
        <p:spPr>
          <a:xfrm>
            <a:off x="8843467" y="2433959"/>
            <a:ext cx="2651364" cy="1744915"/>
          </a:xfrm>
          <a:prstGeom prst="rect">
            <a:avLst/>
          </a:prstGeom>
        </p:spPr>
      </p:pic>
      <p:sp>
        <p:nvSpPr>
          <p:cNvPr id="28" name="Oval 27"/>
          <p:cNvSpPr/>
          <p:nvPr/>
        </p:nvSpPr>
        <p:spPr>
          <a:xfrm>
            <a:off x="11490925" y="3031114"/>
            <a:ext cx="255639" cy="2753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amsungOne 600C" panose="020B0706030303020204" pitchFamily="34" charset="0"/>
                <a:ea typeface="SamsungOne 600C" panose="020B0706030303020204" pitchFamily="34" charset="0"/>
              </a:rPr>
              <a:t>3</a:t>
            </a:r>
            <a:endParaRPr lang="en-US" dirty="0">
              <a:latin typeface="SamsungOne 600C" panose="020B0706030303020204" pitchFamily="34" charset="0"/>
              <a:ea typeface="SamsungOne 600C" panose="020B0706030303020204" pitchFamily="34" charset="0"/>
            </a:endParaRPr>
          </a:p>
        </p:txBody>
      </p:sp>
      <p:sp>
        <p:nvSpPr>
          <p:cNvPr id="29" name="TextBox 28"/>
          <p:cNvSpPr txBox="1"/>
          <p:nvPr/>
        </p:nvSpPr>
        <p:spPr>
          <a:xfrm>
            <a:off x="11231056" y="3360056"/>
            <a:ext cx="960944" cy="276999"/>
          </a:xfrm>
          <a:prstGeom prst="rect">
            <a:avLst/>
          </a:prstGeom>
          <a:noFill/>
        </p:spPr>
        <p:txBody>
          <a:bodyPr wrap="square" rtlCol="0">
            <a:spAutoFit/>
          </a:bodyPr>
          <a:lstStyle/>
          <a:p>
            <a:r>
              <a:rPr lang="en-US" sz="1200" b="1" dirty="0">
                <a:latin typeface="SamsungOne 600C" panose="020B0706030303020204" pitchFamily="34" charset="0"/>
                <a:ea typeface="SamsungOne 600C" panose="020B0706030303020204" pitchFamily="34" charset="0"/>
              </a:rPr>
              <a:t>Members</a:t>
            </a:r>
          </a:p>
        </p:txBody>
      </p:sp>
      <p:pic>
        <p:nvPicPr>
          <p:cNvPr id="9" name="Picture 8">
            <a:extLst>
              <a:ext uri="{FF2B5EF4-FFF2-40B4-BE49-F238E27FC236}">
                <a16:creationId xmlns="" xmlns:a16="http://schemas.microsoft.com/office/drawing/2014/main" id="{4209BE5C-ACC9-4D9D-A653-5BE5DAFCDE9A}"/>
              </a:ext>
            </a:extLst>
          </p:cNvPr>
          <p:cNvPicPr>
            <a:picLocks noChangeAspect="1"/>
          </p:cNvPicPr>
          <p:nvPr/>
        </p:nvPicPr>
        <p:blipFill>
          <a:blip r:embed="rId5"/>
          <a:stretch>
            <a:fillRect/>
          </a:stretch>
        </p:blipFill>
        <p:spPr>
          <a:xfrm>
            <a:off x="5243733" y="5429887"/>
            <a:ext cx="1284634" cy="1162735"/>
          </a:xfrm>
          <a:prstGeom prst="rect">
            <a:avLst/>
          </a:prstGeom>
        </p:spPr>
      </p:pic>
      <p:pic>
        <p:nvPicPr>
          <p:cNvPr id="16" name="Picture 15">
            <a:extLst>
              <a:ext uri="{FF2B5EF4-FFF2-40B4-BE49-F238E27FC236}">
                <a16:creationId xmlns="" xmlns:a16="http://schemas.microsoft.com/office/drawing/2014/main" id="{BECA6F47-B5C0-490D-A132-EC2FA6830498}"/>
              </a:ext>
            </a:extLst>
          </p:cNvPr>
          <p:cNvPicPr>
            <a:picLocks noChangeAspect="1"/>
          </p:cNvPicPr>
          <p:nvPr/>
        </p:nvPicPr>
        <p:blipFill>
          <a:blip r:embed="rId6"/>
          <a:stretch>
            <a:fillRect/>
          </a:stretch>
        </p:blipFill>
        <p:spPr>
          <a:xfrm>
            <a:off x="6791984" y="5429887"/>
            <a:ext cx="1604955" cy="1287491"/>
          </a:xfrm>
          <a:prstGeom prst="rect">
            <a:avLst/>
          </a:prstGeom>
        </p:spPr>
      </p:pic>
      <p:pic>
        <p:nvPicPr>
          <p:cNvPr id="17" name="Picture 16">
            <a:extLst>
              <a:ext uri="{FF2B5EF4-FFF2-40B4-BE49-F238E27FC236}">
                <a16:creationId xmlns="" xmlns:a16="http://schemas.microsoft.com/office/drawing/2014/main" id="{986004D8-544D-4A77-AC03-58E4C6CDFB3E}"/>
              </a:ext>
            </a:extLst>
          </p:cNvPr>
          <p:cNvPicPr>
            <a:picLocks noChangeAspect="1"/>
          </p:cNvPicPr>
          <p:nvPr/>
        </p:nvPicPr>
        <p:blipFill>
          <a:blip r:embed="rId7"/>
          <a:stretch>
            <a:fillRect/>
          </a:stretch>
        </p:blipFill>
        <p:spPr>
          <a:xfrm>
            <a:off x="8600149" y="5391395"/>
            <a:ext cx="1432505" cy="569686"/>
          </a:xfrm>
          <a:prstGeom prst="rect">
            <a:avLst/>
          </a:prstGeom>
        </p:spPr>
      </p:pic>
      <p:pic>
        <p:nvPicPr>
          <p:cNvPr id="18" name="Picture 17">
            <a:extLst>
              <a:ext uri="{FF2B5EF4-FFF2-40B4-BE49-F238E27FC236}">
                <a16:creationId xmlns="" xmlns:a16="http://schemas.microsoft.com/office/drawing/2014/main" id="{171F4DEE-4C9E-4480-9988-7F4BC00C261D}"/>
              </a:ext>
            </a:extLst>
          </p:cNvPr>
          <p:cNvPicPr>
            <a:picLocks noChangeAspect="1"/>
          </p:cNvPicPr>
          <p:nvPr/>
        </p:nvPicPr>
        <p:blipFill>
          <a:blip r:embed="rId8"/>
          <a:stretch>
            <a:fillRect/>
          </a:stretch>
        </p:blipFill>
        <p:spPr>
          <a:xfrm>
            <a:off x="10468721" y="5422298"/>
            <a:ext cx="1371524" cy="931282"/>
          </a:xfrm>
          <a:prstGeom prst="rect">
            <a:avLst/>
          </a:prstGeom>
        </p:spPr>
      </p:pic>
    </p:spTree>
    <p:extLst>
      <p:ext uri="{BB962C8B-B14F-4D97-AF65-F5344CB8AC3E}">
        <p14:creationId xmlns:p14="http://schemas.microsoft.com/office/powerpoint/2010/main" val="38415036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sz="3200" b="1" dirty="0" smtClean="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Comparison of the Classifiers</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1362343933"/>
              </p:ext>
            </p:extLst>
          </p:nvPr>
        </p:nvGraphicFramePr>
        <p:xfrm>
          <a:off x="1973943" y="1938866"/>
          <a:ext cx="8128000" cy="148336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pPr algn="ctr"/>
                      <a:r>
                        <a:rPr lang="en-IN" dirty="0" smtClean="0"/>
                        <a:t>Classifier </a:t>
                      </a:r>
                      <a:endParaRPr lang="en-IN" dirty="0"/>
                    </a:p>
                  </a:txBody>
                  <a:tcPr/>
                </a:tc>
                <a:tc>
                  <a:txBody>
                    <a:bodyPr/>
                    <a:lstStyle/>
                    <a:p>
                      <a:pPr algn="ctr"/>
                      <a:r>
                        <a:rPr lang="en-IN" dirty="0" smtClean="0"/>
                        <a:t>Precision </a:t>
                      </a:r>
                      <a:endParaRPr lang="en-IN" dirty="0"/>
                    </a:p>
                  </a:txBody>
                  <a:tcPr/>
                </a:tc>
                <a:tc>
                  <a:txBody>
                    <a:bodyPr/>
                    <a:lstStyle/>
                    <a:p>
                      <a:pPr algn="ctr"/>
                      <a:r>
                        <a:rPr lang="en-IN" dirty="0" smtClean="0"/>
                        <a:t>Recall </a:t>
                      </a:r>
                      <a:endParaRPr lang="en-IN" dirty="0"/>
                    </a:p>
                  </a:txBody>
                  <a:tcPr/>
                </a:tc>
                <a:tc>
                  <a:txBody>
                    <a:bodyPr/>
                    <a:lstStyle/>
                    <a:p>
                      <a:pPr algn="ctr"/>
                      <a:r>
                        <a:rPr lang="en-IN" dirty="0" smtClean="0"/>
                        <a:t>F-Measure</a:t>
                      </a:r>
                      <a:endParaRPr lang="en-IN" dirty="0"/>
                    </a:p>
                  </a:txBody>
                  <a:tcPr/>
                </a:tc>
              </a:tr>
              <a:tr h="370840">
                <a:tc>
                  <a:txBody>
                    <a:bodyPr/>
                    <a:lstStyle/>
                    <a:p>
                      <a:pPr algn="ctr"/>
                      <a:r>
                        <a:rPr lang="en-IN" dirty="0" smtClean="0"/>
                        <a:t>Naïve Bayes</a:t>
                      </a:r>
                      <a:endParaRPr lang="en-IN" dirty="0"/>
                    </a:p>
                  </a:txBody>
                  <a:tcPr/>
                </a:tc>
                <a:tc>
                  <a:txBody>
                    <a:bodyPr/>
                    <a:lstStyle/>
                    <a:p>
                      <a:pPr algn="ctr"/>
                      <a:r>
                        <a:rPr lang="en-IN" dirty="0" smtClean="0"/>
                        <a:t>0.88</a:t>
                      </a:r>
                      <a:endParaRPr lang="en-IN" dirty="0"/>
                    </a:p>
                  </a:txBody>
                  <a:tcPr/>
                </a:tc>
                <a:tc>
                  <a:txBody>
                    <a:bodyPr/>
                    <a:lstStyle/>
                    <a:p>
                      <a:pPr algn="ctr"/>
                      <a:r>
                        <a:rPr lang="en-IN" dirty="0" smtClean="0"/>
                        <a:t>0.90</a:t>
                      </a:r>
                      <a:endParaRPr lang="en-IN" dirty="0"/>
                    </a:p>
                  </a:txBody>
                  <a:tcPr/>
                </a:tc>
                <a:tc>
                  <a:txBody>
                    <a:bodyPr/>
                    <a:lstStyle/>
                    <a:p>
                      <a:pPr algn="ctr"/>
                      <a:r>
                        <a:rPr lang="en-IN" dirty="0" smtClean="0"/>
                        <a:t>0.88</a:t>
                      </a:r>
                      <a:endParaRPr lang="en-IN" dirty="0"/>
                    </a:p>
                  </a:txBody>
                  <a:tcPr/>
                </a:tc>
              </a:tr>
              <a:tr h="370840">
                <a:tc>
                  <a:txBody>
                    <a:bodyPr/>
                    <a:lstStyle/>
                    <a:p>
                      <a:pPr algn="ctr"/>
                      <a:r>
                        <a:rPr lang="en-IN" dirty="0" smtClean="0"/>
                        <a:t>Random</a:t>
                      </a:r>
                      <a:r>
                        <a:rPr lang="en-IN" baseline="0" dirty="0" smtClean="0"/>
                        <a:t> Forest</a:t>
                      </a:r>
                      <a:endParaRPr lang="en-IN" dirty="0"/>
                    </a:p>
                  </a:txBody>
                  <a:tcPr/>
                </a:tc>
                <a:tc>
                  <a:txBody>
                    <a:bodyPr/>
                    <a:lstStyle/>
                    <a:p>
                      <a:pPr algn="ctr"/>
                      <a:r>
                        <a:rPr lang="en-IN" dirty="0" smtClean="0"/>
                        <a:t>0.75</a:t>
                      </a:r>
                      <a:endParaRPr lang="en-IN" dirty="0"/>
                    </a:p>
                  </a:txBody>
                  <a:tcPr/>
                </a:tc>
                <a:tc>
                  <a:txBody>
                    <a:bodyPr/>
                    <a:lstStyle/>
                    <a:p>
                      <a:pPr algn="ctr"/>
                      <a:r>
                        <a:rPr lang="en-IN" dirty="0" smtClean="0"/>
                        <a:t>0.69</a:t>
                      </a:r>
                      <a:endParaRPr lang="en-IN" dirty="0"/>
                    </a:p>
                  </a:txBody>
                  <a:tcPr/>
                </a:tc>
                <a:tc>
                  <a:txBody>
                    <a:bodyPr/>
                    <a:lstStyle/>
                    <a:p>
                      <a:pPr algn="ctr"/>
                      <a:r>
                        <a:rPr lang="en-IN" dirty="0" smtClean="0"/>
                        <a:t>0.71</a:t>
                      </a:r>
                      <a:endParaRPr lang="en-IN" dirty="0"/>
                    </a:p>
                  </a:txBody>
                  <a:tcPr/>
                </a:tc>
              </a:tr>
              <a:tr h="370840">
                <a:tc>
                  <a:txBody>
                    <a:bodyPr/>
                    <a:lstStyle/>
                    <a:p>
                      <a:pPr algn="ctr"/>
                      <a:r>
                        <a:rPr lang="en-IN" dirty="0" smtClean="0"/>
                        <a:t>SVM</a:t>
                      </a:r>
                      <a:endParaRPr lang="en-IN" dirty="0"/>
                    </a:p>
                  </a:txBody>
                  <a:tcPr/>
                </a:tc>
                <a:tc>
                  <a:txBody>
                    <a:bodyPr/>
                    <a:lstStyle/>
                    <a:p>
                      <a:pPr algn="ctr"/>
                      <a:r>
                        <a:rPr lang="en-IN" dirty="0" smtClean="0"/>
                        <a:t>0.90</a:t>
                      </a:r>
                      <a:endParaRPr lang="en-IN" dirty="0"/>
                    </a:p>
                  </a:txBody>
                  <a:tcPr/>
                </a:tc>
                <a:tc>
                  <a:txBody>
                    <a:bodyPr/>
                    <a:lstStyle/>
                    <a:p>
                      <a:pPr algn="ctr"/>
                      <a:r>
                        <a:rPr lang="en-IN" dirty="0" smtClean="0"/>
                        <a:t>0.91</a:t>
                      </a:r>
                      <a:endParaRPr lang="en-IN" dirty="0"/>
                    </a:p>
                  </a:txBody>
                  <a:tcPr/>
                </a:tc>
                <a:tc>
                  <a:txBody>
                    <a:bodyPr/>
                    <a:lstStyle/>
                    <a:p>
                      <a:pPr algn="ctr"/>
                      <a:r>
                        <a:rPr lang="en-IN" dirty="0" smtClean="0"/>
                        <a:t>0.92</a:t>
                      </a:r>
                      <a:endParaRPr lang="en-IN" dirty="0"/>
                    </a:p>
                  </a:txBody>
                  <a:tcPr/>
                </a:tc>
              </a:tr>
            </a:tbl>
          </a:graphicData>
        </a:graphic>
      </p:graphicFrame>
      <p:sp>
        <p:nvSpPr>
          <p:cNvPr id="3" name="Rectangle 2"/>
          <p:cNvSpPr/>
          <p:nvPr/>
        </p:nvSpPr>
        <p:spPr>
          <a:xfrm>
            <a:off x="740229" y="4383314"/>
            <a:ext cx="10493828" cy="369332"/>
          </a:xfrm>
          <a:prstGeom prst="rect">
            <a:avLst/>
          </a:prstGeom>
        </p:spPr>
        <p:txBody>
          <a:bodyPr wrap="square">
            <a:spAutoFit/>
          </a:bodyPr>
          <a:lstStyle/>
          <a:p>
            <a:r>
              <a:rPr lang="en-IN" dirty="0"/>
              <a:t>The best performance was seen to be that of SVM hence from then onwards we used only SVM for analysis.</a:t>
            </a:r>
          </a:p>
        </p:txBody>
      </p:sp>
    </p:spTree>
    <p:extLst>
      <p:ext uri="{BB962C8B-B14F-4D97-AF65-F5344CB8AC3E}">
        <p14:creationId xmlns:p14="http://schemas.microsoft.com/office/powerpoint/2010/main" val="2262721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sz="3200" b="1" dirty="0" smtClean="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Feature Analysis</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2" name="Rectangle 1"/>
          <p:cNvSpPr/>
          <p:nvPr/>
        </p:nvSpPr>
        <p:spPr>
          <a:xfrm>
            <a:off x="522513" y="899886"/>
            <a:ext cx="10899384" cy="646331"/>
          </a:xfrm>
          <a:prstGeom prst="rect">
            <a:avLst/>
          </a:prstGeom>
        </p:spPr>
        <p:txBody>
          <a:bodyPr wrap="square">
            <a:spAutoFit/>
          </a:bodyPr>
          <a:lstStyle/>
          <a:p>
            <a:pPr algn="just"/>
            <a:r>
              <a:rPr lang="en-IN" dirty="0"/>
              <a:t>The next goal was to improve the results of the evaluation and possibly to increase the performance by removing some features. We tested using only a 2 minute long </a:t>
            </a:r>
            <a:r>
              <a:rPr lang="en-IN" dirty="0" smtClean="0"/>
              <a:t>window and a combination of features.</a:t>
            </a:r>
          </a:p>
        </p:txBody>
      </p:sp>
      <p:sp>
        <p:nvSpPr>
          <p:cNvPr id="3" name="Rectangle 2"/>
          <p:cNvSpPr/>
          <p:nvPr/>
        </p:nvSpPr>
        <p:spPr>
          <a:xfrm>
            <a:off x="522512" y="2015384"/>
            <a:ext cx="6386287" cy="584775"/>
          </a:xfrm>
          <a:prstGeom prst="rect">
            <a:avLst/>
          </a:prstGeom>
        </p:spPr>
        <p:txBody>
          <a:bodyPr wrap="square">
            <a:spAutoFit/>
          </a:bodyPr>
          <a:lstStyle/>
          <a:p>
            <a:r>
              <a:rPr lang="en-US" sz="3200" b="1" dirty="0" smtClean="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Evaluation of the features</a:t>
            </a:r>
            <a:endParaRPr lang="en-IN" sz="3200" b="1" dirty="0">
              <a:latin typeface="SamsungOne 200" panose="020B0203030303020204" pitchFamily="34" charset="0"/>
              <a:ea typeface="SamsungOne 200" panose="020B0203030303020204" pitchFamily="34" charset="0"/>
            </a:endParaRPr>
          </a:p>
        </p:txBody>
      </p:sp>
      <p:sp>
        <p:nvSpPr>
          <p:cNvPr id="4" name="Rectangle 3"/>
          <p:cNvSpPr/>
          <p:nvPr/>
        </p:nvSpPr>
        <p:spPr>
          <a:xfrm>
            <a:off x="522513" y="2676359"/>
            <a:ext cx="10899384" cy="1754326"/>
          </a:xfrm>
          <a:prstGeom prst="rect">
            <a:avLst/>
          </a:prstGeom>
        </p:spPr>
        <p:txBody>
          <a:bodyPr wrap="square">
            <a:spAutoFit/>
          </a:bodyPr>
          <a:lstStyle/>
          <a:p>
            <a:pPr algn="just"/>
            <a:r>
              <a:rPr lang="en-IN" dirty="0"/>
              <a:t>In a binary classification, as our case, there are four different possibilities for a prediction. The true positives (TP) and true negatives (TN) are correct classifications, which are </a:t>
            </a:r>
            <a:r>
              <a:rPr lang="en-IN" dirty="0" smtClean="0"/>
              <a:t>desirable</a:t>
            </a:r>
            <a:r>
              <a:rPr lang="en-IN" dirty="0"/>
              <a:t>. A false positive (FP) is when the object is incorrectly mapped to the class “yes” (or </a:t>
            </a:r>
            <a:r>
              <a:rPr lang="en-IN" dirty="0" smtClean="0"/>
              <a:t>positive</a:t>
            </a:r>
            <a:r>
              <a:rPr lang="en-IN" dirty="0"/>
              <a:t>) when it does not belong to it actually (negative). A false negative (FN) is when the object is incorrectly mapped to the class “no” when it is actually </a:t>
            </a:r>
            <a:r>
              <a:rPr lang="en-IN" dirty="0" smtClean="0"/>
              <a:t>positive.</a:t>
            </a:r>
          </a:p>
          <a:p>
            <a:pPr algn="just"/>
            <a:endParaRPr lang="en-IN" dirty="0" smtClean="0"/>
          </a:p>
          <a:p>
            <a:pPr algn="just"/>
            <a:r>
              <a:rPr lang="en-IN" dirty="0" smtClean="0"/>
              <a:t>We tried to evaluate the prediction using the Precision, Recall and F-measure values.</a:t>
            </a:r>
            <a:endParaRPr lang="en-IN"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374" y="4550714"/>
            <a:ext cx="2889117" cy="2015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02616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sz="3200" b="1" dirty="0" smtClean="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Table of Comparison</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1599684033"/>
              </p:ext>
            </p:extLst>
          </p:nvPr>
        </p:nvGraphicFramePr>
        <p:xfrm>
          <a:off x="508000" y="870856"/>
          <a:ext cx="6921500" cy="5834745"/>
        </p:xfrm>
        <a:graphic>
          <a:graphicData uri="http://schemas.openxmlformats.org/drawingml/2006/table">
            <a:tbl>
              <a:tblPr firstRow="1" bandRow="1">
                <a:tableStyleId>{5C22544A-7EE6-4342-B048-85BDC9FD1C3A}</a:tableStyleId>
              </a:tblPr>
              <a:tblGrid>
                <a:gridCol w="2413000"/>
                <a:gridCol w="1320800"/>
                <a:gridCol w="1609725"/>
                <a:gridCol w="1577975"/>
              </a:tblGrid>
              <a:tr h="393844">
                <a:tc>
                  <a:txBody>
                    <a:bodyPr/>
                    <a:lstStyle/>
                    <a:p>
                      <a:pPr algn="ctr"/>
                      <a:r>
                        <a:rPr lang="en-IN" dirty="0" smtClean="0"/>
                        <a:t>Features</a:t>
                      </a:r>
                      <a:endParaRPr lang="en-IN" dirty="0"/>
                    </a:p>
                  </a:txBody>
                  <a:tcPr/>
                </a:tc>
                <a:tc>
                  <a:txBody>
                    <a:bodyPr/>
                    <a:lstStyle/>
                    <a:p>
                      <a:pPr algn="ctr"/>
                      <a:r>
                        <a:rPr lang="en-IN" dirty="0" smtClean="0"/>
                        <a:t>Precision </a:t>
                      </a:r>
                      <a:endParaRPr lang="en-IN" dirty="0"/>
                    </a:p>
                  </a:txBody>
                  <a:tcPr/>
                </a:tc>
                <a:tc>
                  <a:txBody>
                    <a:bodyPr/>
                    <a:lstStyle/>
                    <a:p>
                      <a:pPr algn="ctr"/>
                      <a:r>
                        <a:rPr lang="en-IN" dirty="0" smtClean="0"/>
                        <a:t>Recall</a:t>
                      </a:r>
                      <a:endParaRPr lang="en-IN" dirty="0"/>
                    </a:p>
                  </a:txBody>
                  <a:tcPr/>
                </a:tc>
                <a:tc>
                  <a:txBody>
                    <a:bodyPr/>
                    <a:lstStyle/>
                    <a:p>
                      <a:pPr algn="ctr"/>
                      <a:r>
                        <a:rPr lang="en-IN" dirty="0" smtClean="0"/>
                        <a:t>F-Measure</a:t>
                      </a:r>
                      <a:endParaRPr lang="en-IN" dirty="0"/>
                    </a:p>
                  </a:txBody>
                  <a:tcPr/>
                </a:tc>
              </a:tr>
              <a:tr h="625870">
                <a:tc>
                  <a:txBody>
                    <a:bodyPr/>
                    <a:lstStyle/>
                    <a:p>
                      <a:pPr algn="ctr"/>
                      <a:r>
                        <a:rPr lang="en-IN" sz="1100" dirty="0" smtClean="0"/>
                        <a:t>Accelerometer mean</a:t>
                      </a:r>
                    </a:p>
                    <a:p>
                      <a:pPr algn="ctr"/>
                      <a:r>
                        <a:rPr lang="en-IN" sz="1100" dirty="0" smtClean="0"/>
                        <a:t>Audio</a:t>
                      </a:r>
                      <a:r>
                        <a:rPr lang="en-IN" sz="1100" baseline="0" dirty="0" smtClean="0"/>
                        <a:t> level  mean</a:t>
                      </a:r>
                      <a:endParaRPr lang="en-IN" sz="1100" dirty="0"/>
                    </a:p>
                  </a:txBody>
                  <a:tcPr/>
                </a:tc>
                <a:tc>
                  <a:txBody>
                    <a:bodyPr/>
                    <a:lstStyle/>
                    <a:p>
                      <a:pPr algn="ctr"/>
                      <a:r>
                        <a:rPr lang="en-IN" dirty="0" smtClean="0"/>
                        <a:t>0.41</a:t>
                      </a:r>
                      <a:endParaRPr lang="en-IN" dirty="0"/>
                    </a:p>
                  </a:txBody>
                  <a:tcPr/>
                </a:tc>
                <a:tc>
                  <a:txBody>
                    <a:bodyPr/>
                    <a:lstStyle/>
                    <a:p>
                      <a:pPr algn="ctr"/>
                      <a:r>
                        <a:rPr lang="en-IN" dirty="0" smtClean="0"/>
                        <a:t>0.16</a:t>
                      </a:r>
                      <a:endParaRPr lang="en-IN" dirty="0"/>
                    </a:p>
                  </a:txBody>
                  <a:tcPr/>
                </a:tc>
                <a:tc>
                  <a:txBody>
                    <a:bodyPr/>
                    <a:lstStyle/>
                    <a:p>
                      <a:pPr algn="ctr"/>
                      <a:r>
                        <a:rPr lang="en-IN" dirty="0" smtClean="0"/>
                        <a:t>0.58</a:t>
                      </a:r>
                      <a:endParaRPr lang="en-IN" dirty="0"/>
                    </a:p>
                  </a:txBody>
                  <a:tcPr/>
                </a:tc>
              </a:tr>
              <a:tr h="62587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100" dirty="0" smtClean="0"/>
                        <a:t>Accelerometer mean</a:t>
                      </a:r>
                    </a:p>
                    <a:p>
                      <a:pPr algn="ctr"/>
                      <a:r>
                        <a:rPr lang="en-IN" sz="1100" dirty="0" smtClean="0"/>
                        <a:t>Light sensor mean</a:t>
                      </a:r>
                      <a:endParaRPr lang="en-IN" sz="1100" dirty="0"/>
                    </a:p>
                  </a:txBody>
                  <a:tcPr/>
                </a:tc>
                <a:tc>
                  <a:txBody>
                    <a:bodyPr/>
                    <a:lstStyle/>
                    <a:p>
                      <a:pPr algn="ctr"/>
                      <a:r>
                        <a:rPr lang="en-IN" dirty="0" smtClean="0"/>
                        <a:t>0.76</a:t>
                      </a:r>
                      <a:endParaRPr lang="en-IN" dirty="0"/>
                    </a:p>
                  </a:txBody>
                  <a:tcPr/>
                </a:tc>
                <a:tc>
                  <a:txBody>
                    <a:bodyPr/>
                    <a:lstStyle/>
                    <a:p>
                      <a:pPr algn="ctr"/>
                      <a:r>
                        <a:rPr lang="en-IN" dirty="0" smtClean="0"/>
                        <a:t>0.81</a:t>
                      </a:r>
                      <a:endParaRPr lang="en-IN" dirty="0"/>
                    </a:p>
                  </a:txBody>
                  <a:tcPr/>
                </a:tc>
                <a:tc>
                  <a:txBody>
                    <a:bodyPr/>
                    <a:lstStyle/>
                    <a:p>
                      <a:pPr algn="ctr"/>
                      <a:r>
                        <a:rPr lang="en-IN" dirty="0" smtClean="0"/>
                        <a:t>0.89</a:t>
                      </a:r>
                      <a:endParaRPr lang="en-IN" dirty="0"/>
                    </a:p>
                  </a:txBody>
                  <a:tcPr/>
                </a:tc>
              </a:tr>
              <a:tr h="62587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100" dirty="0" smtClean="0"/>
                        <a:t>Accelerometer mean</a:t>
                      </a:r>
                    </a:p>
                    <a:p>
                      <a:pPr algn="ctr"/>
                      <a:r>
                        <a:rPr lang="en-IN" sz="1100" dirty="0" smtClean="0"/>
                        <a:t>Proximity</a:t>
                      </a:r>
                      <a:endParaRPr lang="en-IN" sz="1100" dirty="0"/>
                    </a:p>
                  </a:txBody>
                  <a:tcPr/>
                </a:tc>
                <a:tc>
                  <a:txBody>
                    <a:bodyPr/>
                    <a:lstStyle/>
                    <a:p>
                      <a:pPr algn="ctr"/>
                      <a:r>
                        <a:rPr lang="en-IN" dirty="0" smtClean="0"/>
                        <a:t>0.37</a:t>
                      </a:r>
                      <a:endParaRPr lang="en-IN" dirty="0"/>
                    </a:p>
                  </a:txBody>
                  <a:tcPr/>
                </a:tc>
                <a:tc>
                  <a:txBody>
                    <a:bodyPr/>
                    <a:lstStyle/>
                    <a:p>
                      <a:pPr algn="ctr"/>
                      <a:r>
                        <a:rPr lang="en-IN" dirty="0" smtClean="0"/>
                        <a:t>0.01</a:t>
                      </a:r>
                      <a:endParaRPr lang="en-IN" dirty="0"/>
                    </a:p>
                  </a:txBody>
                  <a:tcPr/>
                </a:tc>
                <a:tc>
                  <a:txBody>
                    <a:bodyPr/>
                    <a:lstStyle/>
                    <a:p>
                      <a:pPr algn="ctr"/>
                      <a:r>
                        <a:rPr lang="en-IN" dirty="0" smtClean="0"/>
                        <a:t>0.54</a:t>
                      </a:r>
                      <a:endParaRPr lang="en-IN" dirty="0"/>
                    </a:p>
                  </a:txBody>
                  <a:tcPr/>
                </a:tc>
              </a:tr>
              <a:tr h="62587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100" dirty="0" smtClean="0"/>
                        <a:t>Accelerometer mean</a:t>
                      </a:r>
                    </a:p>
                    <a:p>
                      <a:pPr algn="ctr"/>
                      <a:r>
                        <a:rPr lang="en-IN" sz="1100" dirty="0" smtClean="0"/>
                        <a:t>Screen mode</a:t>
                      </a:r>
                      <a:endParaRPr lang="en-IN" sz="1100" dirty="0"/>
                    </a:p>
                  </a:txBody>
                  <a:tcPr/>
                </a:tc>
                <a:tc>
                  <a:txBody>
                    <a:bodyPr/>
                    <a:lstStyle/>
                    <a:p>
                      <a:pPr algn="ctr"/>
                      <a:r>
                        <a:rPr lang="en-IN" dirty="0" smtClean="0"/>
                        <a:t>0.37</a:t>
                      </a:r>
                      <a:endParaRPr lang="en-IN" dirty="0"/>
                    </a:p>
                  </a:txBody>
                  <a:tcPr/>
                </a:tc>
                <a:tc>
                  <a:txBody>
                    <a:bodyPr/>
                    <a:lstStyle/>
                    <a:p>
                      <a:pPr algn="ctr"/>
                      <a:r>
                        <a:rPr lang="en-IN" dirty="0" smtClean="0"/>
                        <a:t>0.02</a:t>
                      </a:r>
                      <a:endParaRPr lang="en-IN" dirty="0"/>
                    </a:p>
                  </a:txBody>
                  <a:tcPr/>
                </a:tc>
                <a:tc>
                  <a:txBody>
                    <a:bodyPr/>
                    <a:lstStyle/>
                    <a:p>
                      <a:pPr algn="ctr"/>
                      <a:r>
                        <a:rPr lang="en-IN" dirty="0" smtClean="0"/>
                        <a:t>0.54</a:t>
                      </a:r>
                      <a:endParaRPr lang="en-IN" dirty="0"/>
                    </a:p>
                  </a:txBody>
                  <a:tcPr/>
                </a:tc>
              </a:tr>
              <a:tr h="639996">
                <a:tc>
                  <a:txBody>
                    <a:bodyPr/>
                    <a:lstStyle/>
                    <a:p>
                      <a:pPr algn="ctr"/>
                      <a:r>
                        <a:rPr lang="en-IN" sz="1100" dirty="0" smtClean="0"/>
                        <a:t>Audio level mean</a:t>
                      </a:r>
                    </a:p>
                    <a:p>
                      <a:pPr algn="ctr"/>
                      <a:r>
                        <a:rPr lang="en-IN" sz="1100" dirty="0" smtClean="0"/>
                        <a:t>Light sensor mean</a:t>
                      </a:r>
                    </a:p>
                    <a:p>
                      <a:pPr algn="ctr"/>
                      <a:endParaRPr lang="en-IN" sz="1100" dirty="0"/>
                    </a:p>
                  </a:txBody>
                  <a:tcPr/>
                </a:tc>
                <a:tc>
                  <a:txBody>
                    <a:bodyPr/>
                    <a:lstStyle/>
                    <a:p>
                      <a:pPr algn="ctr"/>
                      <a:r>
                        <a:rPr lang="en-IN" dirty="0" smtClean="0"/>
                        <a:t>0.98</a:t>
                      </a:r>
                      <a:endParaRPr lang="en-IN" dirty="0"/>
                    </a:p>
                  </a:txBody>
                  <a:tcPr/>
                </a:tc>
                <a:tc>
                  <a:txBody>
                    <a:bodyPr/>
                    <a:lstStyle/>
                    <a:p>
                      <a:pPr algn="ctr"/>
                      <a:r>
                        <a:rPr lang="en-IN" dirty="0" smtClean="0"/>
                        <a:t>0.89</a:t>
                      </a:r>
                      <a:endParaRPr lang="en-IN" dirty="0"/>
                    </a:p>
                  </a:txBody>
                  <a:tcPr/>
                </a:tc>
                <a:tc>
                  <a:txBody>
                    <a:bodyPr/>
                    <a:lstStyle/>
                    <a:p>
                      <a:pPr algn="ctr"/>
                      <a:r>
                        <a:rPr lang="en-IN" dirty="0" smtClean="0"/>
                        <a:t>0.96</a:t>
                      </a:r>
                      <a:endParaRPr lang="en-IN" dirty="0"/>
                    </a:p>
                  </a:txBody>
                  <a:tcPr/>
                </a:tc>
              </a:tr>
              <a:tr h="45948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100" dirty="0" smtClean="0"/>
                        <a:t>Audio level mean</a:t>
                      </a:r>
                    </a:p>
                    <a:p>
                      <a:pPr algn="ctr"/>
                      <a:r>
                        <a:rPr lang="en-IN" sz="1100" dirty="0" smtClean="0"/>
                        <a:t>Proximity</a:t>
                      </a:r>
                      <a:endParaRPr lang="en-IN" sz="1100" dirty="0"/>
                    </a:p>
                  </a:txBody>
                  <a:tcPr/>
                </a:tc>
                <a:tc>
                  <a:txBody>
                    <a:bodyPr/>
                    <a:lstStyle/>
                    <a:p>
                      <a:pPr algn="ctr"/>
                      <a:r>
                        <a:rPr lang="en-IN" dirty="0" smtClean="0"/>
                        <a:t>0.96</a:t>
                      </a:r>
                      <a:endParaRPr lang="en-IN" dirty="0"/>
                    </a:p>
                  </a:txBody>
                  <a:tcPr/>
                </a:tc>
                <a:tc>
                  <a:txBody>
                    <a:bodyPr/>
                    <a:lstStyle/>
                    <a:p>
                      <a:pPr algn="ctr"/>
                      <a:r>
                        <a:rPr lang="en-IN" dirty="0" smtClean="0"/>
                        <a:t>0.86</a:t>
                      </a:r>
                      <a:endParaRPr lang="en-IN" dirty="0"/>
                    </a:p>
                  </a:txBody>
                  <a:tcPr/>
                </a:tc>
                <a:tc>
                  <a:txBody>
                    <a:bodyPr/>
                    <a:lstStyle/>
                    <a:p>
                      <a:pPr algn="ctr"/>
                      <a:r>
                        <a:rPr lang="en-IN" dirty="0" smtClean="0"/>
                        <a:t>0.97</a:t>
                      </a:r>
                      <a:endParaRPr lang="en-IN" dirty="0"/>
                    </a:p>
                  </a:txBody>
                  <a:tcPr/>
                </a:tc>
              </a:tr>
              <a:tr h="45948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100" dirty="0" smtClean="0"/>
                        <a:t>Audio level mean</a:t>
                      </a:r>
                    </a:p>
                    <a:p>
                      <a:pPr algn="ctr"/>
                      <a:r>
                        <a:rPr lang="en-IN" sz="1100" dirty="0" smtClean="0"/>
                        <a:t>Screen mode</a:t>
                      </a:r>
                      <a:endParaRPr lang="en-IN" sz="1100" dirty="0"/>
                    </a:p>
                  </a:txBody>
                  <a:tcPr/>
                </a:tc>
                <a:tc>
                  <a:txBody>
                    <a:bodyPr/>
                    <a:lstStyle/>
                    <a:p>
                      <a:pPr algn="ctr"/>
                      <a:r>
                        <a:rPr lang="en-IN" dirty="0" smtClean="0"/>
                        <a:t>0.93</a:t>
                      </a:r>
                      <a:endParaRPr lang="en-IN" dirty="0"/>
                    </a:p>
                  </a:txBody>
                  <a:tcPr/>
                </a:tc>
                <a:tc>
                  <a:txBody>
                    <a:bodyPr/>
                    <a:lstStyle/>
                    <a:p>
                      <a:pPr algn="ctr"/>
                      <a:r>
                        <a:rPr lang="en-IN" dirty="0" smtClean="0"/>
                        <a:t>0.96</a:t>
                      </a:r>
                      <a:endParaRPr lang="en-IN" dirty="0"/>
                    </a:p>
                  </a:txBody>
                  <a:tcPr/>
                </a:tc>
                <a:tc>
                  <a:txBody>
                    <a:bodyPr/>
                    <a:lstStyle/>
                    <a:p>
                      <a:pPr algn="ctr"/>
                      <a:r>
                        <a:rPr lang="en-IN" dirty="0" smtClean="0"/>
                        <a:t>0.96</a:t>
                      </a:r>
                      <a:endParaRPr lang="en-IN" dirty="0"/>
                    </a:p>
                  </a:txBody>
                  <a:tcPr/>
                </a:tc>
              </a:tr>
              <a:tr h="45948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100" dirty="0" smtClean="0"/>
                        <a:t>Light</a:t>
                      </a:r>
                      <a:r>
                        <a:rPr lang="en-IN" sz="1100" baseline="0" dirty="0" smtClean="0"/>
                        <a:t> sensor</a:t>
                      </a:r>
                      <a:r>
                        <a:rPr lang="en-IN" sz="1100" dirty="0" smtClean="0"/>
                        <a:t> mean</a:t>
                      </a:r>
                    </a:p>
                    <a:p>
                      <a:pPr marL="0" marR="0" indent="0" algn="ctr" defTabSz="914400" rtl="0" eaLnBrk="1" fontAlgn="auto" latinLnBrk="0" hangingPunct="1">
                        <a:lnSpc>
                          <a:spcPct val="100000"/>
                        </a:lnSpc>
                        <a:spcBef>
                          <a:spcPts val="0"/>
                        </a:spcBef>
                        <a:spcAft>
                          <a:spcPts val="0"/>
                        </a:spcAft>
                        <a:buClrTx/>
                        <a:buSzTx/>
                        <a:buFontTx/>
                        <a:buNone/>
                        <a:tabLst/>
                        <a:defRPr/>
                      </a:pPr>
                      <a:r>
                        <a:rPr lang="en-IN" sz="1100" dirty="0" smtClean="0"/>
                        <a:t>Proximity</a:t>
                      </a:r>
                      <a:endParaRPr lang="en-IN" sz="1100" dirty="0"/>
                    </a:p>
                  </a:txBody>
                  <a:tcPr/>
                </a:tc>
                <a:tc>
                  <a:txBody>
                    <a:bodyPr/>
                    <a:lstStyle/>
                    <a:p>
                      <a:pPr algn="ctr"/>
                      <a:r>
                        <a:rPr lang="en-IN" dirty="0" smtClean="0"/>
                        <a:t>0.92</a:t>
                      </a:r>
                      <a:endParaRPr lang="en-IN" dirty="0"/>
                    </a:p>
                  </a:txBody>
                  <a:tcPr/>
                </a:tc>
                <a:tc>
                  <a:txBody>
                    <a:bodyPr/>
                    <a:lstStyle/>
                    <a:p>
                      <a:pPr algn="ctr"/>
                      <a:r>
                        <a:rPr lang="en-IN" dirty="0" smtClean="0"/>
                        <a:t>0.91</a:t>
                      </a:r>
                      <a:endParaRPr lang="en-IN" dirty="0"/>
                    </a:p>
                  </a:txBody>
                  <a:tcPr/>
                </a:tc>
                <a:tc>
                  <a:txBody>
                    <a:bodyPr/>
                    <a:lstStyle/>
                    <a:p>
                      <a:pPr algn="ctr"/>
                      <a:r>
                        <a:rPr lang="en-IN" dirty="0" smtClean="0"/>
                        <a:t>0.90</a:t>
                      </a:r>
                      <a:endParaRPr lang="en-IN" dirty="0"/>
                    </a:p>
                  </a:txBody>
                  <a:tcPr/>
                </a:tc>
              </a:tr>
              <a:tr h="45948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100" dirty="0" smtClean="0"/>
                        <a:t>Light</a:t>
                      </a:r>
                      <a:r>
                        <a:rPr lang="en-IN" sz="1100" baseline="0" dirty="0" smtClean="0"/>
                        <a:t> sensor</a:t>
                      </a:r>
                      <a:r>
                        <a:rPr lang="en-IN" sz="1100" dirty="0" smtClean="0"/>
                        <a:t> mean</a:t>
                      </a:r>
                    </a:p>
                    <a:p>
                      <a:pPr algn="ctr"/>
                      <a:r>
                        <a:rPr lang="en-IN" sz="1100" dirty="0" smtClean="0"/>
                        <a:t>Screen mode</a:t>
                      </a:r>
                      <a:endParaRPr lang="en-IN" sz="1100" dirty="0"/>
                    </a:p>
                  </a:txBody>
                  <a:tcPr/>
                </a:tc>
                <a:tc>
                  <a:txBody>
                    <a:bodyPr/>
                    <a:lstStyle/>
                    <a:p>
                      <a:pPr algn="ctr"/>
                      <a:r>
                        <a:rPr lang="en-IN" dirty="0" smtClean="0"/>
                        <a:t>0.90</a:t>
                      </a:r>
                      <a:endParaRPr lang="en-IN" dirty="0"/>
                    </a:p>
                  </a:txBody>
                  <a:tcPr/>
                </a:tc>
                <a:tc>
                  <a:txBody>
                    <a:bodyPr/>
                    <a:lstStyle/>
                    <a:p>
                      <a:pPr algn="ctr"/>
                      <a:r>
                        <a:rPr lang="en-IN" dirty="0" smtClean="0"/>
                        <a:t>0.84</a:t>
                      </a:r>
                      <a:endParaRPr lang="en-IN" dirty="0"/>
                    </a:p>
                  </a:txBody>
                  <a:tcPr/>
                </a:tc>
                <a:tc>
                  <a:txBody>
                    <a:bodyPr/>
                    <a:lstStyle/>
                    <a:p>
                      <a:pPr algn="ctr"/>
                      <a:r>
                        <a:rPr lang="en-IN" dirty="0" smtClean="0"/>
                        <a:t>0.88</a:t>
                      </a:r>
                      <a:endParaRPr lang="en-IN" dirty="0"/>
                    </a:p>
                  </a:txBody>
                  <a:tcPr/>
                </a:tc>
              </a:tr>
              <a:tr h="459485">
                <a:tc>
                  <a:txBody>
                    <a:bodyPr/>
                    <a:lstStyle/>
                    <a:p>
                      <a:pPr algn="ctr"/>
                      <a:r>
                        <a:rPr lang="en-IN" sz="1100" dirty="0" smtClean="0"/>
                        <a:t>Proximity</a:t>
                      </a:r>
                    </a:p>
                    <a:p>
                      <a:pPr algn="ctr"/>
                      <a:r>
                        <a:rPr lang="en-IN" sz="1100" dirty="0" smtClean="0"/>
                        <a:t>Screen mode</a:t>
                      </a:r>
                      <a:endParaRPr lang="en-IN" sz="1100" dirty="0"/>
                    </a:p>
                  </a:txBody>
                  <a:tcPr/>
                </a:tc>
                <a:tc>
                  <a:txBody>
                    <a:bodyPr/>
                    <a:lstStyle/>
                    <a:p>
                      <a:pPr algn="ctr"/>
                      <a:r>
                        <a:rPr lang="en-IN" dirty="0" smtClean="0"/>
                        <a:t>0.80</a:t>
                      </a:r>
                      <a:endParaRPr lang="en-IN" dirty="0"/>
                    </a:p>
                  </a:txBody>
                  <a:tcPr/>
                </a:tc>
                <a:tc>
                  <a:txBody>
                    <a:bodyPr/>
                    <a:lstStyle/>
                    <a:p>
                      <a:pPr algn="ctr"/>
                      <a:r>
                        <a:rPr lang="en-IN" dirty="0" smtClean="0"/>
                        <a:t>0.85</a:t>
                      </a:r>
                      <a:endParaRPr lang="en-IN" dirty="0"/>
                    </a:p>
                  </a:txBody>
                  <a:tcPr/>
                </a:tc>
                <a:tc>
                  <a:txBody>
                    <a:bodyPr/>
                    <a:lstStyle/>
                    <a:p>
                      <a:pPr algn="ctr"/>
                      <a:r>
                        <a:rPr lang="en-IN" dirty="0" smtClean="0"/>
                        <a:t>0.89</a:t>
                      </a:r>
                      <a:endParaRPr lang="en-IN" dirty="0"/>
                    </a:p>
                  </a:txBody>
                  <a:tcPr/>
                </a:tc>
              </a:tr>
            </a:tbl>
          </a:graphicData>
        </a:graphic>
      </p:graphicFrame>
      <p:sp>
        <p:nvSpPr>
          <p:cNvPr id="3" name="Rectangle 2"/>
          <p:cNvSpPr/>
          <p:nvPr/>
        </p:nvSpPr>
        <p:spPr>
          <a:xfrm>
            <a:off x="7886700" y="1828800"/>
            <a:ext cx="3840480" cy="3477875"/>
          </a:xfrm>
          <a:prstGeom prst="rect">
            <a:avLst/>
          </a:prstGeom>
        </p:spPr>
        <p:txBody>
          <a:bodyPr wrap="square">
            <a:spAutoFit/>
          </a:bodyPr>
          <a:lstStyle/>
          <a:p>
            <a:pPr algn="just"/>
            <a:r>
              <a:rPr lang="en-IN" sz="2000" dirty="0"/>
              <a:t>This table shows the comparison between 2 feature combinations for a 2 minute long window frame. </a:t>
            </a:r>
            <a:endParaRPr lang="en-IN" sz="2000" dirty="0" smtClean="0"/>
          </a:p>
          <a:p>
            <a:pPr algn="just"/>
            <a:endParaRPr lang="en-IN" sz="2000" dirty="0"/>
          </a:p>
          <a:p>
            <a:pPr algn="just"/>
            <a:r>
              <a:rPr lang="en-IN" sz="2000" dirty="0" smtClean="0"/>
              <a:t>So </a:t>
            </a:r>
            <a:r>
              <a:rPr lang="en-IN" sz="2000" dirty="0"/>
              <a:t>for the double combination of features provided </a:t>
            </a:r>
            <a:r>
              <a:rPr lang="en-IN" sz="2000" b="1" dirty="0"/>
              <a:t>“</a:t>
            </a:r>
            <a:r>
              <a:rPr lang="en-IN" sz="2000" b="1" dirty="0" smtClean="0"/>
              <a:t>Light sensor </a:t>
            </a:r>
            <a:r>
              <a:rPr lang="en-IN" sz="2000" b="1" dirty="0"/>
              <a:t>Mean &amp; Proximity Mode”, “</a:t>
            </a:r>
            <a:r>
              <a:rPr lang="en-IN" sz="2000" b="1" dirty="0" smtClean="0"/>
              <a:t>Audio Level </a:t>
            </a:r>
            <a:r>
              <a:rPr lang="en-IN" sz="2000" b="1" dirty="0"/>
              <a:t>Mean &amp; </a:t>
            </a:r>
            <a:r>
              <a:rPr lang="en-IN" sz="2000" b="1" dirty="0" smtClean="0"/>
              <a:t>Screen Mode</a:t>
            </a:r>
            <a:r>
              <a:rPr lang="en-IN" sz="2000" b="1" dirty="0" smtClean="0"/>
              <a:t>” </a:t>
            </a:r>
            <a:r>
              <a:rPr lang="en-IN" sz="2000" b="1" dirty="0"/>
              <a:t>, “</a:t>
            </a:r>
            <a:r>
              <a:rPr lang="en-IN" sz="2000" b="1" dirty="0" smtClean="0"/>
              <a:t>Light sensor </a:t>
            </a:r>
            <a:r>
              <a:rPr lang="en-IN" sz="2000" b="1" dirty="0"/>
              <a:t>Mean &amp; </a:t>
            </a:r>
            <a:r>
              <a:rPr lang="en-IN" sz="2000" b="1" dirty="0" err="1"/>
              <a:t>Screen_on_off</a:t>
            </a:r>
            <a:r>
              <a:rPr lang="en-IN" sz="2000" b="1" dirty="0"/>
              <a:t> Mode”</a:t>
            </a:r>
            <a:r>
              <a:rPr lang="en-IN" sz="2000" dirty="0"/>
              <a:t> performed pretty well.</a:t>
            </a:r>
          </a:p>
        </p:txBody>
      </p:sp>
    </p:spTree>
    <p:extLst>
      <p:ext uri="{BB962C8B-B14F-4D97-AF65-F5344CB8AC3E}">
        <p14:creationId xmlns:p14="http://schemas.microsoft.com/office/powerpoint/2010/main" val="9995144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992850085"/>
              </p:ext>
            </p:extLst>
          </p:nvPr>
        </p:nvGraphicFramePr>
        <p:xfrm>
          <a:off x="472924" y="346310"/>
          <a:ext cx="7769376" cy="6314440"/>
        </p:xfrm>
        <a:graphic>
          <a:graphicData uri="http://schemas.openxmlformats.org/drawingml/2006/table">
            <a:tbl>
              <a:tblPr firstRow="1" bandRow="1">
                <a:tableStyleId>{5C22544A-7EE6-4342-B048-85BDC9FD1C3A}</a:tableStyleId>
              </a:tblPr>
              <a:tblGrid>
                <a:gridCol w="2435376"/>
                <a:gridCol w="1628624"/>
                <a:gridCol w="1825776"/>
                <a:gridCol w="1879600"/>
              </a:tblGrid>
              <a:tr h="370840">
                <a:tc>
                  <a:txBody>
                    <a:bodyPr/>
                    <a:lstStyle/>
                    <a:p>
                      <a:pPr algn="ctr"/>
                      <a:r>
                        <a:rPr lang="en-IN" dirty="0" smtClean="0"/>
                        <a:t>Features </a:t>
                      </a:r>
                      <a:endParaRPr lang="en-IN" dirty="0"/>
                    </a:p>
                  </a:txBody>
                  <a:tcPr/>
                </a:tc>
                <a:tc>
                  <a:txBody>
                    <a:bodyPr/>
                    <a:lstStyle/>
                    <a:p>
                      <a:pPr algn="ctr"/>
                      <a:r>
                        <a:rPr lang="en-IN" dirty="0" smtClean="0"/>
                        <a:t>Precision </a:t>
                      </a:r>
                      <a:endParaRPr lang="en-IN" dirty="0"/>
                    </a:p>
                  </a:txBody>
                  <a:tcPr/>
                </a:tc>
                <a:tc>
                  <a:txBody>
                    <a:bodyPr/>
                    <a:lstStyle/>
                    <a:p>
                      <a:pPr algn="ctr"/>
                      <a:r>
                        <a:rPr lang="en-IN" dirty="0" smtClean="0"/>
                        <a:t>Recall </a:t>
                      </a:r>
                      <a:endParaRPr lang="en-IN" dirty="0"/>
                    </a:p>
                  </a:txBody>
                  <a:tcPr/>
                </a:tc>
                <a:tc>
                  <a:txBody>
                    <a:bodyPr/>
                    <a:lstStyle/>
                    <a:p>
                      <a:pPr algn="ctr"/>
                      <a:r>
                        <a:rPr lang="en-IN" dirty="0" smtClean="0"/>
                        <a:t>F-Measure</a:t>
                      </a:r>
                      <a:endParaRPr lang="en-IN" dirty="0"/>
                    </a:p>
                  </a:txBody>
                  <a:tcPr/>
                </a:tc>
              </a:tr>
              <a:tr h="370840">
                <a:tc>
                  <a:txBody>
                    <a:bodyPr/>
                    <a:lstStyle/>
                    <a:p>
                      <a:pPr algn="ctr"/>
                      <a:r>
                        <a:rPr lang="en-IN" sz="1100" dirty="0" smtClean="0"/>
                        <a:t>Accelerometer</a:t>
                      </a:r>
                      <a:r>
                        <a:rPr lang="en-IN" sz="1100" baseline="0" dirty="0" smtClean="0"/>
                        <a:t> mean</a:t>
                      </a:r>
                    </a:p>
                    <a:p>
                      <a:pPr algn="ctr"/>
                      <a:r>
                        <a:rPr lang="en-IN" sz="1100" baseline="0" dirty="0" smtClean="0"/>
                        <a:t>Audio level mean</a:t>
                      </a:r>
                    </a:p>
                    <a:p>
                      <a:pPr algn="ctr"/>
                      <a:r>
                        <a:rPr lang="en-IN" sz="1100" baseline="0" dirty="0" smtClean="0"/>
                        <a:t>Light sensor mean</a:t>
                      </a:r>
                      <a:endParaRPr lang="en-IN" sz="1100" dirty="0"/>
                    </a:p>
                  </a:txBody>
                  <a:tcPr/>
                </a:tc>
                <a:tc>
                  <a:txBody>
                    <a:bodyPr/>
                    <a:lstStyle/>
                    <a:p>
                      <a:pPr algn="ctr"/>
                      <a:r>
                        <a:rPr lang="en-IN" dirty="0" smtClean="0"/>
                        <a:t>0.78</a:t>
                      </a:r>
                      <a:endParaRPr lang="en-IN" dirty="0"/>
                    </a:p>
                  </a:txBody>
                  <a:tcPr/>
                </a:tc>
                <a:tc>
                  <a:txBody>
                    <a:bodyPr/>
                    <a:lstStyle/>
                    <a:p>
                      <a:pPr algn="ctr"/>
                      <a:r>
                        <a:rPr lang="en-IN" dirty="0" smtClean="0"/>
                        <a:t>0.83</a:t>
                      </a:r>
                      <a:endParaRPr lang="en-IN" dirty="0"/>
                    </a:p>
                  </a:txBody>
                  <a:tcPr/>
                </a:tc>
                <a:tc>
                  <a:txBody>
                    <a:bodyPr/>
                    <a:lstStyle/>
                    <a:p>
                      <a:pPr algn="ctr"/>
                      <a:r>
                        <a:rPr lang="en-IN" dirty="0" smtClean="0"/>
                        <a:t>0.87</a:t>
                      </a:r>
                      <a:endParaRPr lang="en-IN" dirty="0"/>
                    </a:p>
                  </a:txBody>
                  <a:tcPr/>
                </a:tc>
              </a:tr>
              <a:tr h="370840">
                <a:tc>
                  <a:txBody>
                    <a:bodyPr/>
                    <a:lstStyle/>
                    <a:p>
                      <a:pPr algn="ctr"/>
                      <a:r>
                        <a:rPr lang="en-IN" sz="1100" dirty="0" smtClean="0"/>
                        <a:t>Accelerometer</a:t>
                      </a:r>
                      <a:r>
                        <a:rPr lang="en-IN" sz="1100" baseline="0" dirty="0" smtClean="0"/>
                        <a:t> mean</a:t>
                      </a:r>
                    </a:p>
                    <a:p>
                      <a:pPr algn="ctr"/>
                      <a:r>
                        <a:rPr lang="en-IN" sz="1100" baseline="0" dirty="0" smtClean="0"/>
                        <a:t>Audio level mean</a:t>
                      </a:r>
                    </a:p>
                    <a:p>
                      <a:pPr algn="ctr"/>
                      <a:r>
                        <a:rPr lang="en-IN" sz="1100" dirty="0" smtClean="0"/>
                        <a:t>Proximity</a:t>
                      </a:r>
                      <a:endParaRPr lang="en-IN" sz="1100" dirty="0"/>
                    </a:p>
                  </a:txBody>
                  <a:tcPr/>
                </a:tc>
                <a:tc>
                  <a:txBody>
                    <a:bodyPr/>
                    <a:lstStyle/>
                    <a:p>
                      <a:pPr algn="ctr"/>
                      <a:r>
                        <a:rPr lang="en-IN" dirty="0" smtClean="0"/>
                        <a:t>0.41</a:t>
                      </a:r>
                      <a:endParaRPr lang="en-IN" dirty="0"/>
                    </a:p>
                  </a:txBody>
                  <a:tcPr/>
                </a:tc>
                <a:tc>
                  <a:txBody>
                    <a:bodyPr/>
                    <a:lstStyle/>
                    <a:p>
                      <a:pPr algn="ctr"/>
                      <a:r>
                        <a:rPr lang="en-IN" dirty="0" smtClean="0"/>
                        <a:t>0.16</a:t>
                      </a:r>
                      <a:endParaRPr lang="en-IN" dirty="0"/>
                    </a:p>
                  </a:txBody>
                  <a:tcPr/>
                </a:tc>
                <a:tc>
                  <a:txBody>
                    <a:bodyPr/>
                    <a:lstStyle/>
                    <a:p>
                      <a:pPr algn="ctr"/>
                      <a:r>
                        <a:rPr lang="en-IN" dirty="0" smtClean="0"/>
                        <a:t>0.58</a:t>
                      </a:r>
                      <a:endParaRPr lang="en-IN" dirty="0"/>
                    </a:p>
                  </a:txBody>
                  <a:tcPr/>
                </a:tc>
              </a:tr>
              <a:tr h="370840">
                <a:tc>
                  <a:txBody>
                    <a:bodyPr/>
                    <a:lstStyle/>
                    <a:p>
                      <a:pPr algn="ctr"/>
                      <a:r>
                        <a:rPr lang="en-IN" sz="1100" dirty="0" smtClean="0"/>
                        <a:t>Accelerometer</a:t>
                      </a:r>
                      <a:r>
                        <a:rPr lang="en-IN" sz="1100" baseline="0" dirty="0" smtClean="0"/>
                        <a:t> mean</a:t>
                      </a:r>
                    </a:p>
                    <a:p>
                      <a:pPr algn="ctr"/>
                      <a:r>
                        <a:rPr lang="en-IN" sz="1100" baseline="0" dirty="0" smtClean="0"/>
                        <a:t>Audio level mean</a:t>
                      </a:r>
                    </a:p>
                    <a:p>
                      <a:pPr algn="ctr"/>
                      <a:r>
                        <a:rPr lang="en-IN" sz="1100" dirty="0" smtClean="0"/>
                        <a:t>Screen mode</a:t>
                      </a:r>
                      <a:endParaRPr lang="en-IN" sz="1100" dirty="0"/>
                    </a:p>
                  </a:txBody>
                  <a:tcPr/>
                </a:tc>
                <a:tc>
                  <a:txBody>
                    <a:bodyPr/>
                    <a:lstStyle/>
                    <a:p>
                      <a:pPr algn="ctr"/>
                      <a:r>
                        <a:rPr lang="en-IN" dirty="0" smtClean="0"/>
                        <a:t>0.42</a:t>
                      </a:r>
                      <a:endParaRPr lang="en-IN" dirty="0"/>
                    </a:p>
                  </a:txBody>
                  <a:tcPr/>
                </a:tc>
                <a:tc>
                  <a:txBody>
                    <a:bodyPr/>
                    <a:lstStyle/>
                    <a:p>
                      <a:pPr algn="ctr"/>
                      <a:r>
                        <a:rPr lang="en-IN" dirty="0" smtClean="0"/>
                        <a:t>0.18</a:t>
                      </a:r>
                      <a:endParaRPr lang="en-IN" dirty="0"/>
                    </a:p>
                  </a:txBody>
                  <a:tcPr/>
                </a:tc>
                <a:tc>
                  <a:txBody>
                    <a:bodyPr/>
                    <a:lstStyle/>
                    <a:p>
                      <a:pPr algn="ctr"/>
                      <a:r>
                        <a:rPr lang="en-IN" dirty="0" smtClean="0"/>
                        <a:t>0.58</a:t>
                      </a:r>
                      <a:endParaRPr lang="en-IN"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100" dirty="0" smtClean="0"/>
                        <a:t>Accelerometer</a:t>
                      </a:r>
                      <a:r>
                        <a:rPr lang="en-IN" sz="1100" baseline="0" dirty="0" smtClean="0"/>
                        <a:t> mean</a:t>
                      </a:r>
                    </a:p>
                    <a:p>
                      <a:pPr algn="ctr"/>
                      <a:r>
                        <a:rPr lang="en-IN" sz="1100" dirty="0" smtClean="0"/>
                        <a:t>Light sensor mean</a:t>
                      </a:r>
                    </a:p>
                    <a:p>
                      <a:pPr algn="ctr"/>
                      <a:r>
                        <a:rPr lang="en-IN" sz="1100" dirty="0" smtClean="0"/>
                        <a:t>Proximity</a:t>
                      </a:r>
                      <a:r>
                        <a:rPr lang="en-IN" sz="1100" baseline="0" dirty="0" smtClean="0"/>
                        <a:t> </a:t>
                      </a:r>
                      <a:endParaRPr lang="en-IN" sz="1100" dirty="0"/>
                    </a:p>
                  </a:txBody>
                  <a:tcPr/>
                </a:tc>
                <a:tc>
                  <a:txBody>
                    <a:bodyPr/>
                    <a:lstStyle/>
                    <a:p>
                      <a:pPr algn="ctr"/>
                      <a:r>
                        <a:rPr lang="en-IN" dirty="0" smtClean="0"/>
                        <a:t>0.76</a:t>
                      </a:r>
                      <a:endParaRPr lang="en-IN" dirty="0"/>
                    </a:p>
                  </a:txBody>
                  <a:tcPr/>
                </a:tc>
                <a:tc>
                  <a:txBody>
                    <a:bodyPr/>
                    <a:lstStyle/>
                    <a:p>
                      <a:pPr algn="ctr"/>
                      <a:r>
                        <a:rPr lang="en-IN" dirty="0" smtClean="0"/>
                        <a:t>0.81</a:t>
                      </a:r>
                      <a:endParaRPr lang="en-IN" dirty="0"/>
                    </a:p>
                  </a:txBody>
                  <a:tcPr/>
                </a:tc>
                <a:tc>
                  <a:txBody>
                    <a:bodyPr/>
                    <a:lstStyle/>
                    <a:p>
                      <a:pPr algn="ctr"/>
                      <a:r>
                        <a:rPr lang="en-IN" dirty="0" smtClean="0"/>
                        <a:t>0.86</a:t>
                      </a:r>
                      <a:endParaRPr lang="en-IN"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100" dirty="0" smtClean="0"/>
                        <a:t>Accelerometer</a:t>
                      </a:r>
                      <a:r>
                        <a:rPr lang="en-IN" sz="1100" baseline="0" dirty="0" smtClean="0"/>
                        <a:t> mean</a:t>
                      </a:r>
                    </a:p>
                    <a:p>
                      <a:pPr algn="ctr"/>
                      <a:r>
                        <a:rPr lang="en-IN" sz="1100" dirty="0" smtClean="0"/>
                        <a:t>Light sensor mean</a:t>
                      </a:r>
                    </a:p>
                    <a:p>
                      <a:pPr algn="ctr"/>
                      <a:r>
                        <a:rPr lang="en-IN" sz="1100" dirty="0" smtClean="0"/>
                        <a:t>Screen mode</a:t>
                      </a:r>
                      <a:endParaRPr lang="en-IN" sz="1100" dirty="0"/>
                    </a:p>
                  </a:txBody>
                  <a:tcPr/>
                </a:tc>
                <a:tc>
                  <a:txBody>
                    <a:bodyPr/>
                    <a:lstStyle/>
                    <a:p>
                      <a:pPr algn="ctr"/>
                      <a:r>
                        <a:rPr lang="en-IN" dirty="0" smtClean="0"/>
                        <a:t>0.78</a:t>
                      </a:r>
                      <a:endParaRPr lang="en-IN" dirty="0"/>
                    </a:p>
                  </a:txBody>
                  <a:tcPr/>
                </a:tc>
                <a:tc>
                  <a:txBody>
                    <a:bodyPr/>
                    <a:lstStyle/>
                    <a:p>
                      <a:pPr algn="ctr"/>
                      <a:r>
                        <a:rPr lang="en-IN" dirty="0" smtClean="0"/>
                        <a:t>0.84</a:t>
                      </a:r>
                      <a:endParaRPr lang="en-IN" dirty="0"/>
                    </a:p>
                  </a:txBody>
                  <a:tcPr/>
                </a:tc>
                <a:tc>
                  <a:txBody>
                    <a:bodyPr/>
                    <a:lstStyle/>
                    <a:p>
                      <a:pPr algn="ctr"/>
                      <a:r>
                        <a:rPr lang="en-IN" dirty="0" smtClean="0"/>
                        <a:t>0.88</a:t>
                      </a:r>
                      <a:endParaRPr lang="en-IN"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100" dirty="0" smtClean="0"/>
                        <a:t>Accelerometer</a:t>
                      </a:r>
                      <a:r>
                        <a:rPr lang="en-IN" sz="1100" baseline="0" dirty="0" smtClean="0"/>
                        <a:t> mean</a:t>
                      </a:r>
                    </a:p>
                    <a:p>
                      <a:pPr algn="ctr"/>
                      <a:r>
                        <a:rPr lang="en-IN" sz="1100" dirty="0" smtClean="0"/>
                        <a:t>Proximity </a:t>
                      </a:r>
                    </a:p>
                    <a:p>
                      <a:pPr algn="ctr"/>
                      <a:r>
                        <a:rPr lang="en-IN" sz="1100" dirty="0" smtClean="0"/>
                        <a:t>Screen mode</a:t>
                      </a:r>
                      <a:endParaRPr lang="en-IN" sz="1100" dirty="0"/>
                    </a:p>
                  </a:txBody>
                  <a:tcPr/>
                </a:tc>
                <a:tc>
                  <a:txBody>
                    <a:bodyPr/>
                    <a:lstStyle/>
                    <a:p>
                      <a:pPr algn="ctr"/>
                      <a:r>
                        <a:rPr lang="en-IN" dirty="0" smtClean="0"/>
                        <a:t>0.37</a:t>
                      </a:r>
                      <a:endParaRPr lang="en-IN" dirty="0"/>
                    </a:p>
                  </a:txBody>
                  <a:tcPr/>
                </a:tc>
                <a:tc>
                  <a:txBody>
                    <a:bodyPr/>
                    <a:lstStyle/>
                    <a:p>
                      <a:pPr algn="ctr"/>
                      <a:r>
                        <a:rPr lang="en-IN" dirty="0" smtClean="0"/>
                        <a:t>0.01</a:t>
                      </a:r>
                      <a:endParaRPr lang="en-IN" dirty="0"/>
                    </a:p>
                  </a:txBody>
                  <a:tcPr/>
                </a:tc>
                <a:tc>
                  <a:txBody>
                    <a:bodyPr/>
                    <a:lstStyle/>
                    <a:p>
                      <a:pPr algn="ctr"/>
                      <a:r>
                        <a:rPr lang="en-IN" dirty="0" smtClean="0"/>
                        <a:t>0.54</a:t>
                      </a:r>
                      <a:endParaRPr lang="en-IN" dirty="0"/>
                    </a:p>
                  </a:txBody>
                  <a:tcPr/>
                </a:tc>
              </a:tr>
              <a:tr h="370840">
                <a:tc>
                  <a:txBody>
                    <a:bodyPr/>
                    <a:lstStyle/>
                    <a:p>
                      <a:pPr algn="ctr"/>
                      <a:r>
                        <a:rPr lang="en-IN" sz="1100" dirty="0" smtClean="0"/>
                        <a:t>Audio level mean</a:t>
                      </a:r>
                    </a:p>
                    <a:p>
                      <a:pPr algn="ctr"/>
                      <a:r>
                        <a:rPr lang="en-IN" sz="1100" dirty="0" smtClean="0"/>
                        <a:t>Light sensor mean</a:t>
                      </a:r>
                    </a:p>
                    <a:p>
                      <a:pPr algn="ctr"/>
                      <a:r>
                        <a:rPr lang="en-IN" sz="1100" dirty="0" smtClean="0"/>
                        <a:t>Proximity </a:t>
                      </a:r>
                      <a:endParaRPr lang="en-IN" sz="1100" dirty="0"/>
                    </a:p>
                  </a:txBody>
                  <a:tcPr/>
                </a:tc>
                <a:tc>
                  <a:txBody>
                    <a:bodyPr/>
                    <a:lstStyle/>
                    <a:p>
                      <a:pPr algn="ctr"/>
                      <a:r>
                        <a:rPr lang="en-IN" dirty="0" smtClean="0"/>
                        <a:t>0.96</a:t>
                      </a:r>
                      <a:endParaRPr lang="en-IN" dirty="0"/>
                    </a:p>
                  </a:txBody>
                  <a:tcPr/>
                </a:tc>
                <a:tc>
                  <a:txBody>
                    <a:bodyPr/>
                    <a:lstStyle/>
                    <a:p>
                      <a:pPr algn="ctr"/>
                      <a:r>
                        <a:rPr lang="en-IN" dirty="0" smtClean="0"/>
                        <a:t>0.91</a:t>
                      </a:r>
                      <a:endParaRPr lang="en-IN" dirty="0"/>
                    </a:p>
                  </a:txBody>
                  <a:tcPr/>
                </a:tc>
                <a:tc>
                  <a:txBody>
                    <a:bodyPr/>
                    <a:lstStyle/>
                    <a:p>
                      <a:pPr algn="ctr"/>
                      <a:r>
                        <a:rPr lang="en-IN" dirty="0" smtClean="0"/>
                        <a:t>0.93</a:t>
                      </a:r>
                      <a:endParaRPr lang="en-IN" dirty="0"/>
                    </a:p>
                  </a:txBody>
                  <a:tcPr/>
                </a:tc>
              </a:tr>
              <a:tr h="370840">
                <a:tc>
                  <a:txBody>
                    <a:bodyPr/>
                    <a:lstStyle/>
                    <a:p>
                      <a:pPr algn="ctr"/>
                      <a:r>
                        <a:rPr lang="en-IN" sz="1100" dirty="0" smtClean="0"/>
                        <a:t>Audio level</a:t>
                      </a:r>
                      <a:r>
                        <a:rPr lang="en-IN" sz="1100" baseline="0" dirty="0" smtClean="0"/>
                        <a:t> mean</a:t>
                      </a:r>
                    </a:p>
                    <a:p>
                      <a:pPr algn="ctr"/>
                      <a:r>
                        <a:rPr lang="en-IN" sz="1100" baseline="0" dirty="0" smtClean="0"/>
                        <a:t>Light sensor mean</a:t>
                      </a:r>
                    </a:p>
                    <a:p>
                      <a:pPr algn="ctr"/>
                      <a:r>
                        <a:rPr lang="en-IN" sz="1100" baseline="0" dirty="0" smtClean="0"/>
                        <a:t>Screen mode</a:t>
                      </a:r>
                      <a:endParaRPr lang="en-IN" sz="1100" dirty="0"/>
                    </a:p>
                  </a:txBody>
                  <a:tcPr/>
                </a:tc>
                <a:tc>
                  <a:txBody>
                    <a:bodyPr/>
                    <a:lstStyle/>
                    <a:p>
                      <a:pPr algn="ctr"/>
                      <a:r>
                        <a:rPr lang="en-IN" dirty="0" smtClean="0"/>
                        <a:t>0.93</a:t>
                      </a:r>
                      <a:endParaRPr lang="en-IN" dirty="0"/>
                    </a:p>
                  </a:txBody>
                  <a:tcPr/>
                </a:tc>
                <a:tc>
                  <a:txBody>
                    <a:bodyPr/>
                    <a:lstStyle/>
                    <a:p>
                      <a:pPr algn="ctr"/>
                      <a:r>
                        <a:rPr lang="en-IN" dirty="0" smtClean="0"/>
                        <a:t>0.96</a:t>
                      </a:r>
                      <a:endParaRPr lang="en-IN" dirty="0"/>
                    </a:p>
                  </a:txBody>
                  <a:tcPr/>
                </a:tc>
                <a:tc>
                  <a:txBody>
                    <a:bodyPr/>
                    <a:lstStyle/>
                    <a:p>
                      <a:pPr algn="ctr"/>
                      <a:r>
                        <a:rPr lang="en-IN" dirty="0" smtClean="0"/>
                        <a:t>0.91</a:t>
                      </a:r>
                      <a:endParaRPr lang="en-IN" dirty="0"/>
                    </a:p>
                  </a:txBody>
                  <a:tcPr/>
                </a:tc>
              </a:tr>
              <a:tr h="370840">
                <a:tc>
                  <a:txBody>
                    <a:bodyPr/>
                    <a:lstStyle/>
                    <a:p>
                      <a:pPr algn="ctr"/>
                      <a:r>
                        <a:rPr lang="en-IN" sz="1100" dirty="0" smtClean="0"/>
                        <a:t>Audio level</a:t>
                      </a:r>
                      <a:r>
                        <a:rPr lang="en-IN" sz="1100" baseline="0" dirty="0" smtClean="0"/>
                        <a:t> mean</a:t>
                      </a:r>
                    </a:p>
                    <a:p>
                      <a:pPr algn="ctr"/>
                      <a:r>
                        <a:rPr lang="en-IN" sz="1100" baseline="0" dirty="0" smtClean="0"/>
                        <a:t>Proximity </a:t>
                      </a:r>
                    </a:p>
                    <a:p>
                      <a:pPr algn="ctr"/>
                      <a:r>
                        <a:rPr lang="en-IN" sz="1100" baseline="0" dirty="0" smtClean="0"/>
                        <a:t>Screen mode</a:t>
                      </a:r>
                      <a:endParaRPr lang="en-IN" sz="1100" dirty="0"/>
                    </a:p>
                  </a:txBody>
                  <a:tcPr/>
                </a:tc>
                <a:tc>
                  <a:txBody>
                    <a:bodyPr/>
                    <a:lstStyle/>
                    <a:p>
                      <a:pPr algn="ctr"/>
                      <a:r>
                        <a:rPr lang="en-IN" dirty="0" smtClean="0"/>
                        <a:t>0.93</a:t>
                      </a:r>
                      <a:endParaRPr lang="en-IN" dirty="0"/>
                    </a:p>
                  </a:txBody>
                  <a:tcPr/>
                </a:tc>
                <a:tc>
                  <a:txBody>
                    <a:bodyPr/>
                    <a:lstStyle/>
                    <a:p>
                      <a:pPr algn="ctr"/>
                      <a:r>
                        <a:rPr lang="en-IN" dirty="0" smtClean="0"/>
                        <a:t>0.91</a:t>
                      </a:r>
                      <a:endParaRPr lang="en-IN" dirty="0"/>
                    </a:p>
                  </a:txBody>
                  <a:tcPr/>
                </a:tc>
                <a:tc>
                  <a:txBody>
                    <a:bodyPr/>
                    <a:lstStyle/>
                    <a:p>
                      <a:pPr algn="ctr"/>
                      <a:r>
                        <a:rPr lang="en-IN" dirty="0" smtClean="0"/>
                        <a:t>0.88</a:t>
                      </a:r>
                      <a:endParaRPr lang="en-IN" dirty="0"/>
                    </a:p>
                  </a:txBody>
                  <a:tcPr/>
                </a:tc>
              </a:tr>
              <a:tr h="370840">
                <a:tc>
                  <a:txBody>
                    <a:bodyPr/>
                    <a:lstStyle/>
                    <a:p>
                      <a:pPr algn="ctr"/>
                      <a:r>
                        <a:rPr lang="en-IN" sz="1100" dirty="0" smtClean="0"/>
                        <a:t>Light sensor mean</a:t>
                      </a:r>
                    </a:p>
                    <a:p>
                      <a:pPr algn="ctr"/>
                      <a:r>
                        <a:rPr lang="en-IN" sz="1100" dirty="0" smtClean="0"/>
                        <a:t>Proximity</a:t>
                      </a:r>
                      <a:r>
                        <a:rPr lang="en-IN" sz="1100" baseline="0" dirty="0" smtClean="0"/>
                        <a:t> </a:t>
                      </a:r>
                    </a:p>
                    <a:p>
                      <a:pPr algn="ctr"/>
                      <a:r>
                        <a:rPr lang="en-IN" sz="1100" baseline="0" dirty="0" smtClean="0"/>
                        <a:t>Screen mode</a:t>
                      </a:r>
                      <a:endParaRPr lang="en-IN" sz="1100" dirty="0"/>
                    </a:p>
                  </a:txBody>
                  <a:tcPr/>
                </a:tc>
                <a:tc>
                  <a:txBody>
                    <a:bodyPr/>
                    <a:lstStyle/>
                    <a:p>
                      <a:pPr algn="ctr"/>
                      <a:r>
                        <a:rPr lang="en-IN" dirty="0" smtClean="0"/>
                        <a:t>0.89</a:t>
                      </a:r>
                      <a:endParaRPr lang="en-IN" dirty="0"/>
                    </a:p>
                  </a:txBody>
                  <a:tcPr/>
                </a:tc>
                <a:tc>
                  <a:txBody>
                    <a:bodyPr/>
                    <a:lstStyle/>
                    <a:p>
                      <a:pPr algn="ctr"/>
                      <a:r>
                        <a:rPr lang="en-IN" dirty="0" smtClean="0"/>
                        <a:t>0.94</a:t>
                      </a:r>
                      <a:endParaRPr lang="en-IN" dirty="0"/>
                    </a:p>
                  </a:txBody>
                  <a:tcPr/>
                </a:tc>
                <a:tc>
                  <a:txBody>
                    <a:bodyPr/>
                    <a:lstStyle/>
                    <a:p>
                      <a:pPr algn="ctr"/>
                      <a:r>
                        <a:rPr lang="en-IN" dirty="0" smtClean="0"/>
                        <a:t>0.89</a:t>
                      </a:r>
                      <a:endParaRPr lang="en-IN" dirty="0"/>
                    </a:p>
                  </a:txBody>
                  <a:tcPr/>
                </a:tc>
              </a:tr>
            </a:tbl>
          </a:graphicData>
        </a:graphic>
      </p:graphicFrame>
      <p:sp>
        <p:nvSpPr>
          <p:cNvPr id="3" name="Rectangle 2"/>
          <p:cNvSpPr/>
          <p:nvPr/>
        </p:nvSpPr>
        <p:spPr>
          <a:xfrm>
            <a:off x="8737600" y="2271486"/>
            <a:ext cx="3062513" cy="1200329"/>
          </a:xfrm>
          <a:prstGeom prst="rect">
            <a:avLst/>
          </a:prstGeom>
        </p:spPr>
        <p:txBody>
          <a:bodyPr wrap="square">
            <a:spAutoFit/>
          </a:bodyPr>
          <a:lstStyle/>
          <a:p>
            <a:r>
              <a:rPr lang="en-GB" dirty="0"/>
              <a:t>The best trio-combination of the features is </a:t>
            </a:r>
            <a:r>
              <a:rPr lang="en-GB" b="1" dirty="0"/>
              <a:t>“</a:t>
            </a:r>
            <a:r>
              <a:rPr lang="en-GB" b="1" dirty="0" smtClean="0"/>
              <a:t>Audio level </a:t>
            </a:r>
            <a:r>
              <a:rPr lang="en-GB" b="1" dirty="0" smtClean="0"/>
              <a:t>mean </a:t>
            </a:r>
            <a:r>
              <a:rPr lang="en-GB" b="1" dirty="0"/>
              <a:t>&amp; </a:t>
            </a:r>
            <a:r>
              <a:rPr lang="en-GB" b="1" dirty="0" smtClean="0"/>
              <a:t>Light sensor </a:t>
            </a:r>
            <a:r>
              <a:rPr lang="en-GB" b="1" dirty="0"/>
              <a:t>Mean &amp; Proximity Mode”. </a:t>
            </a:r>
            <a:endParaRPr lang="en-IN" b="1" dirty="0"/>
          </a:p>
        </p:txBody>
      </p:sp>
    </p:spTree>
    <p:extLst>
      <p:ext uri="{BB962C8B-B14F-4D97-AF65-F5344CB8AC3E}">
        <p14:creationId xmlns:p14="http://schemas.microsoft.com/office/powerpoint/2010/main" val="13475710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3248811511"/>
              </p:ext>
            </p:extLst>
          </p:nvPr>
        </p:nvGraphicFramePr>
        <p:xfrm>
          <a:off x="464457" y="587576"/>
          <a:ext cx="8128000" cy="540004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pPr algn="ctr"/>
                      <a:r>
                        <a:rPr lang="en-IN" dirty="0" smtClean="0"/>
                        <a:t>Features </a:t>
                      </a:r>
                      <a:endParaRPr lang="en-IN" dirty="0"/>
                    </a:p>
                  </a:txBody>
                  <a:tcPr/>
                </a:tc>
                <a:tc>
                  <a:txBody>
                    <a:bodyPr/>
                    <a:lstStyle/>
                    <a:p>
                      <a:pPr algn="ctr"/>
                      <a:r>
                        <a:rPr lang="en-IN" dirty="0" smtClean="0"/>
                        <a:t>Precision </a:t>
                      </a:r>
                      <a:endParaRPr lang="en-IN" dirty="0"/>
                    </a:p>
                  </a:txBody>
                  <a:tcPr/>
                </a:tc>
                <a:tc>
                  <a:txBody>
                    <a:bodyPr/>
                    <a:lstStyle/>
                    <a:p>
                      <a:pPr algn="ctr"/>
                      <a:r>
                        <a:rPr lang="en-IN" dirty="0" smtClean="0"/>
                        <a:t>Recall </a:t>
                      </a:r>
                      <a:endParaRPr lang="en-IN" dirty="0"/>
                    </a:p>
                  </a:txBody>
                  <a:tcPr/>
                </a:tc>
                <a:tc>
                  <a:txBody>
                    <a:bodyPr/>
                    <a:lstStyle/>
                    <a:p>
                      <a:pPr algn="ctr"/>
                      <a:r>
                        <a:rPr lang="en-IN" dirty="0" smtClean="0"/>
                        <a:t>F-Measure</a:t>
                      </a:r>
                      <a:endParaRPr lang="en-IN" dirty="0"/>
                    </a:p>
                  </a:txBody>
                  <a:tcPr/>
                </a:tc>
              </a:tr>
              <a:tr h="370840">
                <a:tc>
                  <a:txBody>
                    <a:bodyPr/>
                    <a:lstStyle/>
                    <a:p>
                      <a:pPr algn="ctr"/>
                      <a:r>
                        <a:rPr lang="en-IN" sz="1500" dirty="0" smtClean="0"/>
                        <a:t>Accelerometer</a:t>
                      </a:r>
                      <a:r>
                        <a:rPr lang="en-IN" sz="1500" baseline="0" dirty="0" smtClean="0"/>
                        <a:t> mean</a:t>
                      </a:r>
                    </a:p>
                    <a:p>
                      <a:pPr algn="ctr"/>
                      <a:r>
                        <a:rPr lang="en-IN" sz="1500" baseline="0" dirty="0" smtClean="0"/>
                        <a:t>Audio level mean</a:t>
                      </a:r>
                    </a:p>
                    <a:p>
                      <a:pPr algn="ctr"/>
                      <a:r>
                        <a:rPr lang="en-IN" sz="1500" baseline="0" dirty="0" smtClean="0"/>
                        <a:t>Light sensor mean</a:t>
                      </a:r>
                    </a:p>
                    <a:p>
                      <a:pPr algn="ctr"/>
                      <a:r>
                        <a:rPr lang="en-IN" sz="1500" baseline="0" dirty="0" smtClean="0"/>
                        <a:t>Proximity mode</a:t>
                      </a:r>
                      <a:endParaRPr lang="en-IN" sz="1500" dirty="0"/>
                    </a:p>
                  </a:txBody>
                  <a:tcPr/>
                </a:tc>
                <a:tc>
                  <a:txBody>
                    <a:bodyPr/>
                    <a:lstStyle/>
                    <a:p>
                      <a:pPr algn="ctr"/>
                      <a:r>
                        <a:rPr lang="en-IN" dirty="0" smtClean="0"/>
                        <a:t>0.76</a:t>
                      </a:r>
                      <a:endParaRPr lang="en-IN" dirty="0"/>
                    </a:p>
                  </a:txBody>
                  <a:tcPr/>
                </a:tc>
                <a:tc>
                  <a:txBody>
                    <a:bodyPr/>
                    <a:lstStyle/>
                    <a:p>
                      <a:pPr algn="ctr"/>
                      <a:r>
                        <a:rPr lang="en-IN" dirty="0" smtClean="0"/>
                        <a:t>0.81</a:t>
                      </a:r>
                      <a:endParaRPr lang="en-IN" dirty="0"/>
                    </a:p>
                  </a:txBody>
                  <a:tcPr/>
                </a:tc>
                <a:tc>
                  <a:txBody>
                    <a:bodyPr/>
                    <a:lstStyle/>
                    <a:p>
                      <a:pPr algn="ctr"/>
                      <a:r>
                        <a:rPr lang="en-IN" dirty="0" smtClean="0"/>
                        <a:t>0.89</a:t>
                      </a:r>
                      <a:endParaRPr lang="en-IN" dirty="0"/>
                    </a:p>
                  </a:txBody>
                  <a:tcPr/>
                </a:tc>
              </a:tr>
              <a:tr h="370840">
                <a:tc>
                  <a:txBody>
                    <a:bodyPr/>
                    <a:lstStyle/>
                    <a:p>
                      <a:pPr algn="ctr"/>
                      <a:r>
                        <a:rPr lang="en-IN" sz="1500" dirty="0" smtClean="0"/>
                        <a:t>Accelerometer mean</a:t>
                      </a:r>
                    </a:p>
                    <a:p>
                      <a:pPr algn="ctr"/>
                      <a:r>
                        <a:rPr lang="en-IN" sz="1500" dirty="0" smtClean="0"/>
                        <a:t>Audio level mean</a:t>
                      </a:r>
                    </a:p>
                    <a:p>
                      <a:pPr algn="ctr"/>
                      <a:r>
                        <a:rPr lang="en-IN" sz="1500" dirty="0" smtClean="0"/>
                        <a:t>Light sensor mean</a:t>
                      </a:r>
                    </a:p>
                    <a:p>
                      <a:pPr algn="ctr"/>
                      <a:r>
                        <a:rPr lang="en-IN" sz="1500" dirty="0" smtClean="0"/>
                        <a:t>Screen</a:t>
                      </a:r>
                      <a:r>
                        <a:rPr lang="en-IN" sz="1500" baseline="0" dirty="0" smtClean="0"/>
                        <a:t> mode</a:t>
                      </a:r>
                      <a:endParaRPr lang="en-IN" sz="1500" dirty="0"/>
                    </a:p>
                  </a:txBody>
                  <a:tcPr/>
                </a:tc>
                <a:tc>
                  <a:txBody>
                    <a:bodyPr/>
                    <a:lstStyle/>
                    <a:p>
                      <a:pPr algn="ctr"/>
                      <a:r>
                        <a:rPr lang="en-IN" dirty="0" smtClean="0"/>
                        <a:t>0.76</a:t>
                      </a:r>
                      <a:endParaRPr lang="en-IN" dirty="0"/>
                    </a:p>
                  </a:txBody>
                  <a:tcPr/>
                </a:tc>
                <a:tc>
                  <a:txBody>
                    <a:bodyPr/>
                    <a:lstStyle/>
                    <a:p>
                      <a:pPr algn="ctr"/>
                      <a:r>
                        <a:rPr lang="en-IN" dirty="0" smtClean="0"/>
                        <a:t>0.81</a:t>
                      </a:r>
                      <a:endParaRPr lang="en-IN" dirty="0"/>
                    </a:p>
                  </a:txBody>
                  <a:tcPr/>
                </a:tc>
                <a:tc>
                  <a:txBody>
                    <a:bodyPr/>
                    <a:lstStyle/>
                    <a:p>
                      <a:pPr algn="ctr"/>
                      <a:r>
                        <a:rPr lang="en-IN" dirty="0" smtClean="0"/>
                        <a:t>0.89</a:t>
                      </a:r>
                      <a:endParaRPr lang="en-IN" dirty="0"/>
                    </a:p>
                  </a:txBody>
                  <a:tcPr/>
                </a:tc>
              </a:tr>
              <a:tr h="370840">
                <a:tc>
                  <a:txBody>
                    <a:bodyPr/>
                    <a:lstStyle/>
                    <a:p>
                      <a:pPr algn="ctr"/>
                      <a:r>
                        <a:rPr lang="en-IN" sz="1500" dirty="0" smtClean="0"/>
                        <a:t>Accelerometer mean</a:t>
                      </a:r>
                    </a:p>
                    <a:p>
                      <a:pPr algn="ctr"/>
                      <a:r>
                        <a:rPr lang="en-IN" sz="1500" dirty="0" smtClean="0"/>
                        <a:t>Audio level mean</a:t>
                      </a:r>
                    </a:p>
                    <a:p>
                      <a:pPr algn="ctr"/>
                      <a:r>
                        <a:rPr lang="en-IN" sz="1500" dirty="0" smtClean="0"/>
                        <a:t>Proximity</a:t>
                      </a:r>
                    </a:p>
                    <a:p>
                      <a:pPr algn="ctr"/>
                      <a:r>
                        <a:rPr lang="en-IN" sz="1500" dirty="0" smtClean="0"/>
                        <a:t>Screen mode</a:t>
                      </a:r>
                      <a:endParaRPr lang="en-IN" sz="1500" dirty="0"/>
                    </a:p>
                  </a:txBody>
                  <a:tcPr/>
                </a:tc>
                <a:tc>
                  <a:txBody>
                    <a:bodyPr/>
                    <a:lstStyle/>
                    <a:p>
                      <a:pPr algn="ctr"/>
                      <a:r>
                        <a:rPr lang="en-IN" dirty="0" smtClean="0"/>
                        <a:t>0.41</a:t>
                      </a:r>
                      <a:endParaRPr lang="en-IN" dirty="0"/>
                    </a:p>
                  </a:txBody>
                  <a:tcPr/>
                </a:tc>
                <a:tc>
                  <a:txBody>
                    <a:bodyPr/>
                    <a:lstStyle/>
                    <a:p>
                      <a:pPr algn="ctr"/>
                      <a:r>
                        <a:rPr lang="en-IN" dirty="0" smtClean="0"/>
                        <a:t>0.16</a:t>
                      </a:r>
                      <a:endParaRPr lang="en-IN" dirty="0"/>
                    </a:p>
                  </a:txBody>
                  <a:tcPr/>
                </a:tc>
                <a:tc>
                  <a:txBody>
                    <a:bodyPr/>
                    <a:lstStyle/>
                    <a:p>
                      <a:pPr algn="ctr"/>
                      <a:r>
                        <a:rPr lang="en-IN" dirty="0" smtClean="0"/>
                        <a:t>0.58</a:t>
                      </a:r>
                      <a:endParaRPr lang="en-IN" dirty="0"/>
                    </a:p>
                  </a:txBody>
                  <a:tcPr/>
                </a:tc>
              </a:tr>
              <a:tr h="370840">
                <a:tc>
                  <a:txBody>
                    <a:bodyPr/>
                    <a:lstStyle/>
                    <a:p>
                      <a:pPr algn="ctr"/>
                      <a:r>
                        <a:rPr lang="en-IN" sz="1500" dirty="0" smtClean="0"/>
                        <a:t>Accelerometer mean</a:t>
                      </a:r>
                    </a:p>
                    <a:p>
                      <a:pPr algn="ctr"/>
                      <a:r>
                        <a:rPr lang="en-IN" sz="1500" dirty="0" smtClean="0"/>
                        <a:t>Light sensor mean</a:t>
                      </a:r>
                    </a:p>
                    <a:p>
                      <a:pPr algn="ctr"/>
                      <a:r>
                        <a:rPr lang="en-IN" sz="1500" dirty="0" smtClean="0"/>
                        <a:t>Proximity </a:t>
                      </a:r>
                    </a:p>
                    <a:p>
                      <a:pPr algn="ctr"/>
                      <a:r>
                        <a:rPr lang="en-IN" sz="1500" dirty="0" smtClean="0"/>
                        <a:t>Screen mode</a:t>
                      </a:r>
                      <a:endParaRPr lang="en-IN" sz="1500" dirty="0"/>
                    </a:p>
                  </a:txBody>
                  <a:tcPr/>
                </a:tc>
                <a:tc>
                  <a:txBody>
                    <a:bodyPr/>
                    <a:lstStyle/>
                    <a:p>
                      <a:pPr algn="ctr"/>
                      <a:r>
                        <a:rPr lang="en-IN" dirty="0" smtClean="0"/>
                        <a:t>0.78</a:t>
                      </a:r>
                      <a:endParaRPr lang="en-IN" dirty="0"/>
                    </a:p>
                  </a:txBody>
                  <a:tcPr/>
                </a:tc>
                <a:tc>
                  <a:txBody>
                    <a:bodyPr/>
                    <a:lstStyle/>
                    <a:p>
                      <a:pPr algn="ctr"/>
                      <a:r>
                        <a:rPr lang="en-IN" dirty="0" smtClean="0"/>
                        <a:t>0.84</a:t>
                      </a:r>
                      <a:endParaRPr lang="en-IN" dirty="0"/>
                    </a:p>
                  </a:txBody>
                  <a:tcPr/>
                </a:tc>
                <a:tc>
                  <a:txBody>
                    <a:bodyPr/>
                    <a:lstStyle/>
                    <a:p>
                      <a:pPr algn="ctr"/>
                      <a:r>
                        <a:rPr lang="en-IN" dirty="0" smtClean="0"/>
                        <a:t>0.91</a:t>
                      </a:r>
                      <a:endParaRPr lang="en-IN" dirty="0"/>
                    </a:p>
                  </a:txBody>
                  <a:tcPr/>
                </a:tc>
              </a:tr>
              <a:tr h="370840">
                <a:tc>
                  <a:txBody>
                    <a:bodyPr/>
                    <a:lstStyle/>
                    <a:p>
                      <a:pPr algn="ctr"/>
                      <a:r>
                        <a:rPr lang="en-IN" sz="1500" dirty="0" smtClean="0"/>
                        <a:t>Audio level mean</a:t>
                      </a:r>
                    </a:p>
                    <a:p>
                      <a:pPr algn="ctr"/>
                      <a:r>
                        <a:rPr lang="en-IN" sz="1500" dirty="0" smtClean="0"/>
                        <a:t>Light sensor mean</a:t>
                      </a:r>
                    </a:p>
                    <a:p>
                      <a:pPr algn="ctr"/>
                      <a:r>
                        <a:rPr lang="en-IN" sz="1500" dirty="0" smtClean="0"/>
                        <a:t>Proximity mode </a:t>
                      </a:r>
                    </a:p>
                    <a:p>
                      <a:pPr algn="ctr"/>
                      <a:r>
                        <a:rPr lang="en-IN" sz="1500" dirty="0" smtClean="0"/>
                        <a:t>Screen mode</a:t>
                      </a:r>
                      <a:endParaRPr lang="en-IN" sz="1500" dirty="0"/>
                    </a:p>
                  </a:txBody>
                  <a:tcPr/>
                </a:tc>
                <a:tc>
                  <a:txBody>
                    <a:bodyPr/>
                    <a:lstStyle/>
                    <a:p>
                      <a:pPr algn="ctr"/>
                      <a:r>
                        <a:rPr lang="en-IN" dirty="0" smtClean="0"/>
                        <a:t>0.96</a:t>
                      </a:r>
                      <a:endParaRPr lang="en-IN" dirty="0"/>
                    </a:p>
                  </a:txBody>
                  <a:tcPr/>
                </a:tc>
                <a:tc>
                  <a:txBody>
                    <a:bodyPr/>
                    <a:lstStyle/>
                    <a:p>
                      <a:pPr algn="ctr"/>
                      <a:r>
                        <a:rPr lang="en-IN" dirty="0" smtClean="0"/>
                        <a:t>0.88</a:t>
                      </a:r>
                      <a:endParaRPr lang="en-IN" dirty="0"/>
                    </a:p>
                  </a:txBody>
                  <a:tcPr/>
                </a:tc>
                <a:tc>
                  <a:txBody>
                    <a:bodyPr/>
                    <a:lstStyle/>
                    <a:p>
                      <a:pPr algn="ctr"/>
                      <a:r>
                        <a:rPr lang="en-IN" dirty="0" smtClean="0"/>
                        <a:t>0.91</a:t>
                      </a:r>
                      <a:endParaRPr lang="en-IN" dirty="0"/>
                    </a:p>
                  </a:txBody>
                  <a:tcPr/>
                </a:tc>
              </a:tr>
            </a:tbl>
          </a:graphicData>
        </a:graphic>
      </p:graphicFrame>
      <p:sp>
        <p:nvSpPr>
          <p:cNvPr id="3" name="Rectangle 2"/>
          <p:cNvSpPr/>
          <p:nvPr/>
        </p:nvSpPr>
        <p:spPr>
          <a:xfrm>
            <a:off x="8896411" y="2030185"/>
            <a:ext cx="2762189" cy="2554545"/>
          </a:xfrm>
          <a:prstGeom prst="rect">
            <a:avLst/>
          </a:prstGeom>
        </p:spPr>
        <p:txBody>
          <a:bodyPr wrap="square">
            <a:spAutoFit/>
          </a:bodyPr>
          <a:lstStyle/>
          <a:p>
            <a:pPr algn="just"/>
            <a:r>
              <a:rPr lang="en-GB" sz="2000" dirty="0"/>
              <a:t>Results showed, we achieved the best results for combinations of four features, when we used </a:t>
            </a:r>
            <a:r>
              <a:rPr lang="en-GB" sz="2000" b="1" dirty="0"/>
              <a:t>“</a:t>
            </a:r>
            <a:r>
              <a:rPr lang="en-GB" sz="2000" b="1" dirty="0" smtClean="0"/>
              <a:t>Audio level mean, </a:t>
            </a:r>
            <a:r>
              <a:rPr lang="en-GB" sz="2000" b="1" dirty="0" err="1" smtClean="0"/>
              <a:t>Lightsensor</a:t>
            </a:r>
            <a:r>
              <a:rPr lang="en-GB" sz="2000" b="1" dirty="0" smtClean="0"/>
              <a:t> Mean</a:t>
            </a:r>
            <a:r>
              <a:rPr lang="en-GB" sz="2000" b="1" dirty="0"/>
              <a:t>, Proximity Mode, </a:t>
            </a:r>
            <a:r>
              <a:rPr lang="en-GB" sz="2000" b="1" dirty="0" err="1"/>
              <a:t>Screen_on_off</a:t>
            </a:r>
            <a:r>
              <a:rPr lang="en-GB" sz="2000" b="1" dirty="0"/>
              <a:t> Mode”. </a:t>
            </a:r>
            <a:endParaRPr lang="en-IN" sz="2000" b="1" dirty="0"/>
          </a:p>
        </p:txBody>
      </p:sp>
    </p:spTree>
    <p:extLst>
      <p:ext uri="{BB962C8B-B14F-4D97-AF65-F5344CB8AC3E}">
        <p14:creationId xmlns:p14="http://schemas.microsoft.com/office/powerpoint/2010/main" val="20902616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sz="3200" b="1" dirty="0" smtClean="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Limitations</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2" name="Rectangle 1"/>
          <p:cNvSpPr/>
          <p:nvPr/>
        </p:nvSpPr>
        <p:spPr>
          <a:xfrm>
            <a:off x="580571" y="1591128"/>
            <a:ext cx="10735129" cy="3816429"/>
          </a:xfrm>
          <a:prstGeom prst="rect">
            <a:avLst/>
          </a:prstGeom>
        </p:spPr>
        <p:txBody>
          <a:bodyPr wrap="square">
            <a:spAutoFit/>
          </a:bodyPr>
          <a:lstStyle/>
          <a:p>
            <a:pPr algn="just"/>
            <a:r>
              <a:rPr lang="en-IN" sz="2200" dirty="0"/>
              <a:t>Attempts were made to develop an accurate sleep tracking model using three different classifiers and with different sampling periods and feature combinations. This was achieved as well, but from the first step we had to take some limitations into account</a:t>
            </a:r>
            <a:r>
              <a:rPr lang="en-IN" sz="2200" dirty="0" smtClean="0"/>
              <a:t>.</a:t>
            </a:r>
          </a:p>
          <a:p>
            <a:pPr algn="just"/>
            <a:r>
              <a:rPr lang="en-IN" sz="2200" dirty="0" smtClean="0"/>
              <a:t> </a:t>
            </a:r>
            <a:endParaRPr lang="en-IN" sz="2200" dirty="0"/>
          </a:p>
          <a:p>
            <a:pPr marL="285750" lvl="0" indent="-285750" algn="just">
              <a:buFont typeface="Arial" pitchFamily="34" charset="0"/>
              <a:buChar char="•"/>
            </a:pPr>
            <a:r>
              <a:rPr lang="en-IN" sz="2200" dirty="0"/>
              <a:t>First of all, in our user study, we had 4 participants available only. We carried out our study for just around a</a:t>
            </a:r>
            <a:r>
              <a:rPr lang="en-IN" sz="2200" dirty="0" smtClean="0"/>
              <a:t> week. </a:t>
            </a:r>
            <a:r>
              <a:rPr lang="en-IN" sz="2200" dirty="0"/>
              <a:t>It could have been possible to get a better data set, if we could have more participants from a wide range of age groups and professional field, and over a longer period of time</a:t>
            </a:r>
            <a:r>
              <a:rPr lang="en-IN" sz="2200" dirty="0" smtClean="0"/>
              <a:t>.</a:t>
            </a:r>
          </a:p>
          <a:p>
            <a:pPr marL="285750" lvl="0" indent="-285750" algn="just">
              <a:buFont typeface="Arial" pitchFamily="34" charset="0"/>
              <a:buChar char="•"/>
            </a:pPr>
            <a:endParaRPr lang="en-IN" sz="2200" dirty="0"/>
          </a:p>
          <a:p>
            <a:pPr marL="285750" lvl="0" indent="-285750" algn="just">
              <a:buFont typeface="Arial" pitchFamily="34" charset="0"/>
              <a:buChar char="•"/>
            </a:pPr>
            <a:r>
              <a:rPr lang="en-IN" sz="2200" dirty="0" smtClean="0"/>
              <a:t>Applying more classifier algorithms might have further increased the accuracy of the result.</a:t>
            </a:r>
            <a:endParaRPr lang="en-IN" sz="2200" dirty="0"/>
          </a:p>
        </p:txBody>
      </p:sp>
    </p:spTree>
    <p:extLst>
      <p:ext uri="{BB962C8B-B14F-4D97-AF65-F5344CB8AC3E}">
        <p14:creationId xmlns:p14="http://schemas.microsoft.com/office/powerpoint/2010/main" val="20902616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516466" y="105045"/>
            <a:ext cx="9402182" cy="1077218"/>
          </a:xfrm>
          <a:prstGeom prst="rect">
            <a:avLst/>
          </a:prstGeom>
          <a:noFill/>
        </p:spPr>
        <p:txBody>
          <a:bodyPr wrap="square" rtlCol="0" anchor="ctr">
            <a:spAutoFit/>
          </a:bodyPr>
          <a:lstStyle/>
          <a:p>
            <a:r>
              <a:rPr lang="en-US" sz="3200" b="1" dirty="0" smtClean="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Conclusion</a:t>
            </a:r>
          </a:p>
          <a:p>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3514" y="2158094"/>
            <a:ext cx="5742214" cy="4402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754743" y="1044806"/>
            <a:ext cx="10187338" cy="1200329"/>
          </a:xfrm>
          <a:prstGeom prst="rect">
            <a:avLst/>
          </a:prstGeom>
        </p:spPr>
        <p:txBody>
          <a:bodyPr wrap="square">
            <a:spAutoFit/>
          </a:bodyPr>
          <a:lstStyle/>
          <a:p>
            <a:pPr algn="just"/>
            <a:r>
              <a:rPr lang="en-IN" dirty="0"/>
              <a:t>When we did a feature analysis then we came up with the following graph</a:t>
            </a:r>
            <a:r>
              <a:rPr lang="en-IN" dirty="0" smtClean="0"/>
              <a:t>. </a:t>
            </a:r>
            <a:r>
              <a:rPr lang="en-IN" dirty="0"/>
              <a:t>Features like </a:t>
            </a:r>
            <a:r>
              <a:rPr lang="en-IN" dirty="0" smtClean="0"/>
              <a:t>audio level </a:t>
            </a:r>
            <a:r>
              <a:rPr lang="en-IN" dirty="0"/>
              <a:t>readings, light sensor, proximity and screen mode readings together proved to helpful in the analysis of the user sleep pattern.</a:t>
            </a:r>
          </a:p>
          <a:p>
            <a:endParaRPr lang="en-IN"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5996" y="2906487"/>
            <a:ext cx="5285879" cy="1735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7320897" y="4900777"/>
            <a:ext cx="3679469" cy="369332"/>
          </a:xfrm>
          <a:prstGeom prst="rect">
            <a:avLst/>
          </a:prstGeom>
        </p:spPr>
        <p:txBody>
          <a:bodyPr wrap="none">
            <a:spAutoFit/>
          </a:bodyPr>
          <a:lstStyle/>
          <a:p>
            <a:r>
              <a:rPr lang="en-IN" b="1" dirty="0"/>
              <a:t>The final result produced using SVM </a:t>
            </a:r>
          </a:p>
        </p:txBody>
      </p:sp>
    </p:spTree>
    <p:extLst>
      <p:ext uri="{BB962C8B-B14F-4D97-AF65-F5344CB8AC3E}">
        <p14:creationId xmlns:p14="http://schemas.microsoft.com/office/powerpoint/2010/main" val="13987245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IN" sz="3200" b="1" dirty="0" smtClean="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Code Details</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2" name="Rectangle 1"/>
          <p:cNvSpPr/>
          <p:nvPr/>
        </p:nvSpPr>
        <p:spPr>
          <a:xfrm>
            <a:off x="517536" y="1258332"/>
            <a:ext cx="10544164" cy="369332"/>
          </a:xfrm>
          <a:prstGeom prst="rect">
            <a:avLst/>
          </a:prstGeom>
        </p:spPr>
        <p:txBody>
          <a:bodyPr wrap="square">
            <a:spAutoFit/>
          </a:bodyPr>
          <a:lstStyle/>
          <a:p>
            <a:r>
              <a:rPr lang="en-IN" dirty="0"/>
              <a:t>https://drive.google.com/drive/folders/1hAGGNUHO93NfICVwqp5-0mvpsbhvwi3P?usp=sharing</a:t>
            </a:r>
          </a:p>
        </p:txBody>
      </p:sp>
      <p:sp>
        <p:nvSpPr>
          <p:cNvPr id="3" name="Rectangle 2"/>
          <p:cNvSpPr/>
          <p:nvPr/>
        </p:nvSpPr>
        <p:spPr>
          <a:xfrm>
            <a:off x="517536" y="932934"/>
            <a:ext cx="1930337" cy="369332"/>
          </a:xfrm>
          <a:prstGeom prst="rect">
            <a:avLst/>
          </a:prstGeom>
        </p:spPr>
        <p:txBody>
          <a:bodyPr wrap="none">
            <a:spAutoFit/>
          </a:bodyPr>
          <a:lstStyle/>
          <a:p>
            <a:r>
              <a:rPr lang="en-IN" b="1" i="1" u="sng" dirty="0" smtClean="0"/>
              <a:t>Google Drive Link</a:t>
            </a:r>
            <a:endParaRPr lang="en-IN" b="1" i="1" u="sng" dirty="0"/>
          </a:p>
        </p:txBody>
      </p:sp>
      <p:graphicFrame>
        <p:nvGraphicFramePr>
          <p:cNvPr id="4" name="Table 3"/>
          <p:cNvGraphicFramePr>
            <a:graphicFrameLocks noGrp="1"/>
          </p:cNvGraphicFramePr>
          <p:nvPr>
            <p:extLst>
              <p:ext uri="{D42A27DB-BD31-4B8C-83A1-F6EECF244321}">
                <p14:modId xmlns:p14="http://schemas.microsoft.com/office/powerpoint/2010/main" val="3452049692"/>
              </p:ext>
            </p:extLst>
          </p:nvPr>
        </p:nvGraphicFramePr>
        <p:xfrm>
          <a:off x="2006600" y="1766333"/>
          <a:ext cx="8128000" cy="4886960"/>
        </p:xfrm>
        <a:graphic>
          <a:graphicData uri="http://schemas.openxmlformats.org/drawingml/2006/table">
            <a:tbl>
              <a:tblPr firstRow="1" bandRow="1">
                <a:tableStyleId>{5C22544A-7EE6-4342-B048-85BDC9FD1C3A}</a:tableStyleId>
              </a:tblPr>
              <a:tblGrid>
                <a:gridCol w="4064000"/>
                <a:gridCol w="4064000"/>
              </a:tblGrid>
              <a:tr h="370840">
                <a:tc>
                  <a:txBody>
                    <a:bodyPr/>
                    <a:lstStyle/>
                    <a:p>
                      <a:pPr algn="ctr"/>
                      <a:r>
                        <a:rPr lang="en-IN" dirty="0" smtClean="0"/>
                        <a:t>Parameter </a:t>
                      </a:r>
                      <a:endParaRPr lang="en-IN" dirty="0"/>
                    </a:p>
                  </a:txBody>
                  <a:tcPr/>
                </a:tc>
                <a:tc>
                  <a:txBody>
                    <a:bodyPr/>
                    <a:lstStyle/>
                    <a:p>
                      <a:pPr algn="ctr"/>
                      <a:r>
                        <a:rPr lang="en-IN" dirty="0" smtClean="0"/>
                        <a:t>Details</a:t>
                      </a:r>
                      <a:endParaRPr lang="en-IN" dirty="0"/>
                    </a:p>
                  </a:txBody>
                  <a:tcPr/>
                </a:tc>
              </a:tr>
              <a:tr h="370840">
                <a:tc>
                  <a:txBody>
                    <a:bodyPr/>
                    <a:lstStyle/>
                    <a:p>
                      <a:pPr algn="l"/>
                      <a:r>
                        <a:rPr lang="en-IN" sz="1300" dirty="0" smtClean="0"/>
                        <a:t>Model/Algorithm Details</a:t>
                      </a:r>
                      <a:endParaRPr lang="en-IN" sz="1300" dirty="0"/>
                    </a:p>
                  </a:txBody>
                  <a:tcPr/>
                </a:tc>
                <a:tc>
                  <a:txBody>
                    <a:bodyPr/>
                    <a:lstStyle/>
                    <a:p>
                      <a:pPr algn="l"/>
                      <a:r>
                        <a:rPr lang="en-IN" sz="1300" dirty="0" smtClean="0"/>
                        <a:t>Naïve Bayes, Random Forest, SVM </a:t>
                      </a:r>
                      <a:endParaRPr lang="en-IN" sz="1300" dirty="0"/>
                    </a:p>
                  </a:txBody>
                  <a:tcPr/>
                </a:tc>
              </a:tr>
              <a:tr h="370840">
                <a:tc>
                  <a:txBody>
                    <a:bodyPr/>
                    <a:lstStyle/>
                    <a:p>
                      <a:pPr algn="l"/>
                      <a:r>
                        <a:rPr lang="en-IN" sz="1300" dirty="0" smtClean="0"/>
                        <a:t>Details of</a:t>
                      </a:r>
                      <a:r>
                        <a:rPr lang="en-IN" sz="1300" baseline="0" dirty="0" smtClean="0"/>
                        <a:t> Dataset collected</a:t>
                      </a:r>
                      <a:endParaRPr lang="en-IN" sz="1300" dirty="0"/>
                    </a:p>
                  </a:txBody>
                  <a:tcPr/>
                </a:tc>
                <a:tc>
                  <a:txBody>
                    <a:bodyPr/>
                    <a:lstStyle/>
                    <a:p>
                      <a:pPr algn="l"/>
                      <a:r>
                        <a:rPr lang="en-IN" sz="1300" dirty="0" smtClean="0"/>
                        <a:t>In total 4 datasets</a:t>
                      </a:r>
                    </a:p>
                    <a:p>
                      <a:pPr algn="l"/>
                      <a:r>
                        <a:rPr lang="en-IN" sz="1300" dirty="0" smtClean="0"/>
                        <a:t>Fresh Data.csv- of the first user</a:t>
                      </a:r>
                    </a:p>
                    <a:p>
                      <a:pPr algn="l"/>
                      <a:r>
                        <a:rPr lang="en-IN" sz="1300" dirty="0" smtClean="0"/>
                        <a:t>User</a:t>
                      </a:r>
                      <a:r>
                        <a:rPr lang="en-IN" sz="1300" baseline="0" dirty="0" smtClean="0"/>
                        <a:t> 1.csv- of the second user</a:t>
                      </a:r>
                    </a:p>
                    <a:p>
                      <a:pPr algn="l"/>
                      <a:r>
                        <a:rPr lang="en-IN" sz="1300" baseline="0" dirty="0" smtClean="0"/>
                        <a:t>User 2.csv- of the third user</a:t>
                      </a:r>
                    </a:p>
                    <a:p>
                      <a:pPr algn="l"/>
                      <a:r>
                        <a:rPr lang="en-IN" sz="1300" baseline="0" dirty="0" smtClean="0"/>
                        <a:t>User 3.csv- of the fourth user</a:t>
                      </a:r>
                      <a:r>
                        <a:rPr lang="en-IN" sz="1300" dirty="0" smtClean="0"/>
                        <a:t> </a:t>
                      </a:r>
                      <a:endParaRPr lang="en-IN" sz="1300" dirty="0"/>
                    </a:p>
                  </a:txBody>
                  <a:tcPr/>
                </a:tc>
              </a:tr>
              <a:tr h="370840">
                <a:tc>
                  <a:txBody>
                    <a:bodyPr/>
                    <a:lstStyle/>
                    <a:p>
                      <a:pPr algn="l"/>
                      <a:r>
                        <a:rPr lang="en-IN" sz="1300" dirty="0" smtClean="0"/>
                        <a:t>List of reports</a:t>
                      </a:r>
                      <a:r>
                        <a:rPr lang="en-IN" sz="1300" baseline="0" dirty="0" smtClean="0"/>
                        <a:t> uploaded</a:t>
                      </a:r>
                      <a:endParaRPr lang="en-IN" sz="1300" dirty="0"/>
                    </a:p>
                  </a:txBody>
                  <a:tcPr/>
                </a:tc>
                <a:tc>
                  <a:txBody>
                    <a:bodyPr/>
                    <a:lstStyle/>
                    <a:p>
                      <a:pPr algn="l"/>
                      <a:r>
                        <a:rPr lang="en-IN" sz="1300" dirty="0" smtClean="0"/>
                        <a:t>Battery Usage and Sleep Pattern detection: graphs</a:t>
                      </a:r>
                      <a:r>
                        <a:rPr lang="en-IN" sz="1300" baseline="0" dirty="0" smtClean="0"/>
                        <a:t> from the </a:t>
                      </a:r>
                      <a:r>
                        <a:rPr lang="en-IN" sz="1300" baseline="0" dirty="0" err="1" smtClean="0"/>
                        <a:t>google</a:t>
                      </a:r>
                      <a:r>
                        <a:rPr lang="en-IN" sz="1300" baseline="0" dirty="0" smtClean="0"/>
                        <a:t> form</a:t>
                      </a:r>
                    </a:p>
                    <a:p>
                      <a:pPr algn="l"/>
                      <a:r>
                        <a:rPr lang="en-IN" sz="1300" baseline="0" dirty="0" smtClean="0"/>
                        <a:t>Fresh_data.csv</a:t>
                      </a:r>
                    </a:p>
                    <a:p>
                      <a:pPr algn="l"/>
                      <a:r>
                        <a:rPr lang="en-IN" sz="1300" baseline="0" dirty="0" smtClean="0"/>
                        <a:t>User 1.csv</a:t>
                      </a:r>
                    </a:p>
                    <a:p>
                      <a:pPr algn="l"/>
                      <a:r>
                        <a:rPr lang="en-IN" sz="1300" baseline="0" dirty="0" smtClean="0"/>
                        <a:t>User 2.csv</a:t>
                      </a:r>
                    </a:p>
                    <a:p>
                      <a:pPr algn="l"/>
                      <a:r>
                        <a:rPr lang="en-IN" sz="1300" baseline="0" dirty="0" smtClean="0"/>
                        <a:t>User 3.csv</a:t>
                      </a:r>
                    </a:p>
                    <a:p>
                      <a:pPr algn="l"/>
                      <a:r>
                        <a:rPr lang="en-IN" sz="1300" baseline="0" dirty="0" smtClean="0"/>
                        <a:t>Google form responses</a:t>
                      </a:r>
                    </a:p>
                    <a:p>
                      <a:pPr algn="l"/>
                      <a:r>
                        <a:rPr lang="en-IN" sz="1300" baseline="0" dirty="0" smtClean="0"/>
                        <a:t>Literature survey papers</a:t>
                      </a:r>
                    </a:p>
                    <a:p>
                      <a:pPr algn="l"/>
                      <a:r>
                        <a:rPr lang="en-IN" sz="1300" baseline="0" dirty="0" smtClean="0"/>
                        <a:t>Naïve Bayes.html</a:t>
                      </a:r>
                    </a:p>
                    <a:p>
                      <a:pPr algn="l"/>
                      <a:r>
                        <a:rPr lang="en-IN" sz="1300" baseline="0" dirty="0" smtClean="0"/>
                        <a:t>Random forest.html</a:t>
                      </a:r>
                    </a:p>
                    <a:p>
                      <a:pPr algn="l"/>
                      <a:r>
                        <a:rPr lang="en-IN" sz="1300" baseline="0" dirty="0" err="1" smtClean="0"/>
                        <a:t>SVM.ipy</a:t>
                      </a:r>
                      <a:endParaRPr lang="en-IN" sz="1300" baseline="0" dirty="0" smtClean="0"/>
                    </a:p>
                    <a:p>
                      <a:pPr algn="l"/>
                      <a:r>
                        <a:rPr lang="en-IN" sz="1300" baseline="0" dirty="0" smtClean="0"/>
                        <a:t>Observations</a:t>
                      </a:r>
                    </a:p>
                    <a:p>
                      <a:pPr algn="l"/>
                      <a:r>
                        <a:rPr lang="en-IN" sz="1300" baseline="0" dirty="0" smtClean="0"/>
                        <a:t>Sleep </a:t>
                      </a:r>
                      <a:r>
                        <a:rPr lang="en-IN" sz="1300" baseline="0" dirty="0" err="1" smtClean="0"/>
                        <a:t>RnD</a:t>
                      </a:r>
                      <a:r>
                        <a:rPr lang="en-IN" sz="1300" baseline="0" dirty="0" smtClean="0"/>
                        <a:t> </a:t>
                      </a:r>
                      <a:r>
                        <a:rPr lang="en-IN" sz="1300" baseline="0" dirty="0" err="1" smtClean="0"/>
                        <a:t>ppt</a:t>
                      </a:r>
                      <a:endParaRPr lang="en-IN" sz="1300" baseline="0" dirty="0" smtClean="0"/>
                    </a:p>
                    <a:p>
                      <a:pPr algn="l"/>
                      <a:r>
                        <a:rPr lang="en-IN" sz="1300" dirty="0" smtClean="0"/>
                        <a:t> </a:t>
                      </a:r>
                    </a:p>
                    <a:p>
                      <a:pPr algn="l"/>
                      <a:r>
                        <a:rPr lang="en-IN" sz="1300" dirty="0" smtClean="0"/>
                        <a:t> </a:t>
                      </a:r>
                      <a:endParaRPr lang="en-IN" sz="1300" dirty="0"/>
                    </a:p>
                  </a:txBody>
                  <a:tcPr/>
                </a:tc>
              </a:tr>
            </a:tbl>
          </a:graphicData>
        </a:graphic>
      </p:graphicFrame>
    </p:spTree>
    <p:extLst>
      <p:ext uri="{BB962C8B-B14F-4D97-AF65-F5344CB8AC3E}">
        <p14:creationId xmlns:p14="http://schemas.microsoft.com/office/powerpoint/2010/main" val="10472952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96548" y="526774"/>
            <a:ext cx="9157252" cy="5650189"/>
          </a:xfrm>
        </p:spPr>
        <p:txBody>
          <a:bodyPr anchor="ctr">
            <a:noAutofit/>
          </a:bodyPr>
          <a:lstStyle/>
          <a:p>
            <a:pPr marL="0" indent="0" algn="ctr">
              <a:buNone/>
            </a:pPr>
            <a:r>
              <a:rPr lang="en-IN" sz="13800" dirty="0">
                <a:solidFill>
                  <a:schemeClr val="accent1"/>
                </a:solidFill>
                <a:latin typeface="Edwardian Script ITC" panose="030303020407070D0804" pitchFamily="66" charset="0"/>
              </a:rPr>
              <a:t>Thank you</a:t>
            </a:r>
            <a:endParaRPr lang="en-US" sz="13800" dirty="0">
              <a:solidFill>
                <a:schemeClr val="accent1"/>
              </a:solidFill>
              <a:latin typeface="Edwardian Script ITC" panose="030303020407070D0804" pitchFamily="66" charset="0"/>
            </a:endParaRPr>
          </a:p>
        </p:txBody>
      </p:sp>
      <p:sp>
        <p:nvSpPr>
          <p:cNvPr id="4" name="Rectangle 3"/>
          <p:cNvSpPr/>
          <p:nvPr/>
        </p:nvSpPr>
        <p:spPr>
          <a:xfrm>
            <a:off x="764740" y="-24610"/>
            <a:ext cx="984547" cy="688261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5" name="Rectangle 4"/>
          <p:cNvSpPr/>
          <p:nvPr/>
        </p:nvSpPr>
        <p:spPr>
          <a:xfrm>
            <a:off x="0" y="0"/>
            <a:ext cx="616225" cy="6857999"/>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878581" y="105045"/>
            <a:ext cx="1249918" cy="474910"/>
          </a:xfrm>
          <a:prstGeom prst="rect">
            <a:avLst/>
          </a:prstGeom>
        </p:spPr>
      </p:pic>
    </p:spTree>
    <p:extLst>
      <p:ext uri="{BB962C8B-B14F-4D97-AF65-F5344CB8AC3E}">
        <p14:creationId xmlns:p14="http://schemas.microsoft.com/office/powerpoint/2010/main" val="5638570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altLang="ko-KR"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Proposed Approach / Solution</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2" name="Rectangle 1"/>
          <p:cNvSpPr/>
          <p:nvPr/>
        </p:nvSpPr>
        <p:spPr>
          <a:xfrm>
            <a:off x="973310" y="1390917"/>
            <a:ext cx="4998322" cy="4524315"/>
          </a:xfrm>
          <a:prstGeom prst="rect">
            <a:avLst/>
          </a:prstGeom>
        </p:spPr>
        <p:txBody>
          <a:bodyPr wrap="square">
            <a:spAutoFit/>
          </a:bodyPr>
          <a:lstStyle/>
          <a:p>
            <a:r>
              <a:rPr lang="en-IN" sz="2400" b="1" dirty="0" smtClean="0"/>
              <a:t>Initial Approach Proposed</a:t>
            </a:r>
          </a:p>
          <a:p>
            <a:endParaRPr lang="en-IN" sz="2400" b="1" dirty="0" smtClean="0"/>
          </a:p>
          <a:p>
            <a:pPr algn="just"/>
            <a:r>
              <a:rPr lang="en-IN" sz="2000" dirty="0" smtClean="0"/>
              <a:t>Through this </a:t>
            </a:r>
            <a:r>
              <a:rPr lang="en-IN" sz="2000" dirty="0"/>
              <a:t>project, our main motive is to design an intelligent method through which the device (a mobile in this case) can predict on its own the user sleep pattern. When would the user sleep or just stop using his phone and hence from these idle hours, one could predict the most suitable time for charging the device. So the main concern of this project was first to get hold of data acquired, from different users, that would help us figure out the exact time slabs in which the users did not use their phone. </a:t>
            </a:r>
            <a:endParaRPr lang="en-IN" sz="1400" dirty="0"/>
          </a:p>
        </p:txBody>
      </p:sp>
      <p:pic>
        <p:nvPicPr>
          <p:cNvPr id="3074" name="Picture 2" descr="C:\Users\dell\Desktop\best-sleep-apps-indybes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29174" y="2167435"/>
            <a:ext cx="4408170" cy="3306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67122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95490"/>
            <a:ext cx="9968602" cy="1077218"/>
          </a:xfrm>
          <a:prstGeom prst="rect">
            <a:avLst/>
          </a:prstGeom>
          <a:noFill/>
        </p:spPr>
        <p:txBody>
          <a:bodyPr wrap="square" rtlCol="0" anchor="ctr">
            <a:spAutoFit/>
          </a:bodyPr>
          <a:lstStyle/>
          <a:p>
            <a:r>
              <a:rPr lang="en-US" sz="3200" b="1" dirty="0" smtClean="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Literature Survey Done for Problem Understanding</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2" name="Rectangle 1"/>
          <p:cNvSpPr/>
          <p:nvPr/>
        </p:nvSpPr>
        <p:spPr>
          <a:xfrm>
            <a:off x="534298" y="1172708"/>
            <a:ext cx="8937938" cy="1477328"/>
          </a:xfrm>
          <a:prstGeom prst="rect">
            <a:avLst/>
          </a:prstGeom>
        </p:spPr>
        <p:txBody>
          <a:bodyPr wrap="square">
            <a:spAutoFit/>
          </a:bodyPr>
          <a:lstStyle/>
          <a:p>
            <a:endParaRPr lang="en-IN" b="1" i="1" dirty="0" smtClean="0"/>
          </a:p>
          <a:p>
            <a:r>
              <a:rPr lang="en-IN" b="1" i="1" u="sng" dirty="0" smtClean="0"/>
              <a:t>Journal 1:</a:t>
            </a:r>
          </a:p>
          <a:p>
            <a:r>
              <a:rPr lang="en-IN" b="1" dirty="0" smtClean="0"/>
              <a:t>Scalable </a:t>
            </a:r>
            <a:r>
              <a:rPr lang="en-IN" b="1" dirty="0"/>
              <a:t>Passive Sleep Monitoring Using Mobile </a:t>
            </a:r>
            <a:r>
              <a:rPr lang="en-IN" b="1" dirty="0" smtClean="0"/>
              <a:t>Phones: Opportunities </a:t>
            </a:r>
            <a:r>
              <a:rPr lang="en-IN" b="1" dirty="0"/>
              <a:t>and </a:t>
            </a:r>
            <a:r>
              <a:rPr lang="en-IN" b="1" dirty="0" smtClean="0"/>
              <a:t>Obstacles</a:t>
            </a:r>
          </a:p>
          <a:p>
            <a:r>
              <a:rPr lang="en-IN" i="1" dirty="0" smtClean="0"/>
              <a:t>By Yu </a:t>
            </a:r>
            <a:r>
              <a:rPr lang="en-IN" i="1" dirty="0"/>
              <a:t>Sun Bin, Yan Ma, and Blaine Price, 2017 </a:t>
            </a:r>
            <a:r>
              <a:rPr lang="en-IN" i="1" dirty="0" smtClean="0"/>
              <a:t>April</a:t>
            </a:r>
          </a:p>
          <a:p>
            <a:endParaRPr lang="en-IN" i="1" dirty="0"/>
          </a:p>
        </p:txBody>
      </p:sp>
      <p:sp>
        <p:nvSpPr>
          <p:cNvPr id="3" name="Rectangle 2"/>
          <p:cNvSpPr/>
          <p:nvPr/>
        </p:nvSpPr>
        <p:spPr>
          <a:xfrm>
            <a:off x="509140" y="2512737"/>
            <a:ext cx="10857360" cy="4247317"/>
          </a:xfrm>
          <a:prstGeom prst="rect">
            <a:avLst/>
          </a:prstGeom>
        </p:spPr>
        <p:txBody>
          <a:bodyPr wrap="square">
            <a:spAutoFit/>
          </a:bodyPr>
          <a:lstStyle/>
          <a:p>
            <a:pPr algn="just"/>
            <a:r>
              <a:rPr lang="en-IN" dirty="0" smtClean="0"/>
              <a:t>This </a:t>
            </a:r>
            <a:r>
              <a:rPr lang="en-IN" dirty="0"/>
              <a:t>paper mainly focussed on finding features which would help to determine if the user is asleep or not from the sensor data present in the phone. They mainly used features like activity recognition (API) information, light sensors, sound sensors, state of the screen, battery percentage, GPS location, </a:t>
            </a:r>
            <a:r>
              <a:rPr lang="en-IN" dirty="0" err="1"/>
              <a:t>Wifi</a:t>
            </a:r>
            <a:r>
              <a:rPr lang="en-IN" dirty="0"/>
              <a:t> connections and the MAC address of the access points, contact details and call logs, time of the day. They collected data from users through a trusted app which hashed the private details of the user. From the data they analysed and trained the classifier algorithms like decision tree, random forest using a 10 minute long window for each user. They then tried to classify the 10 minute long window to be of that from sleep or awake state. When they trained on a user’s data and validated it using the data of other users, the accuracy was found to be 89</a:t>
            </a:r>
            <a:r>
              <a:rPr lang="en-IN" dirty="0" smtClean="0"/>
              <a:t>%.</a:t>
            </a:r>
          </a:p>
          <a:p>
            <a:endParaRPr lang="en-IN" dirty="0"/>
          </a:p>
          <a:p>
            <a:r>
              <a:rPr lang="en-IN" b="1" i="1" dirty="0"/>
              <a:t>Limitations:</a:t>
            </a:r>
          </a:p>
          <a:p>
            <a:pPr lvl="0"/>
            <a:r>
              <a:rPr lang="en-IN" dirty="0" smtClean="0"/>
              <a:t>1. Self </a:t>
            </a:r>
            <a:r>
              <a:rPr lang="en-IN" dirty="0"/>
              <a:t>reported time of sleep wasn’t accurate</a:t>
            </a:r>
          </a:p>
          <a:p>
            <a:pPr lvl="0"/>
            <a:r>
              <a:rPr lang="en-IN" dirty="0" smtClean="0"/>
              <a:t>2.</a:t>
            </a:r>
            <a:r>
              <a:rPr lang="en-IN" dirty="0"/>
              <a:t> The parameters of the classifier were adjusted under the assumption that going to sleep and waking up </a:t>
            </a:r>
            <a:r>
              <a:rPr lang="en-IN" dirty="0" smtClean="0"/>
              <a:t>occur </a:t>
            </a:r>
            <a:r>
              <a:rPr lang="en-IN" dirty="0"/>
              <a:t>only once in 24 h. This was violated for some users.</a:t>
            </a:r>
          </a:p>
          <a:p>
            <a:pPr lvl="0"/>
            <a:r>
              <a:rPr lang="en-IN" dirty="0" smtClean="0"/>
              <a:t>3. The </a:t>
            </a:r>
            <a:r>
              <a:rPr lang="en-IN" dirty="0"/>
              <a:t>data could not show if anyone had any sleeping disorder.</a:t>
            </a:r>
          </a:p>
          <a:p>
            <a:r>
              <a:rPr lang="en-IN" dirty="0"/>
              <a:t> </a:t>
            </a:r>
          </a:p>
        </p:txBody>
      </p:sp>
    </p:spTree>
    <p:extLst>
      <p:ext uri="{BB962C8B-B14F-4D97-AF65-F5344CB8AC3E}">
        <p14:creationId xmlns:p14="http://schemas.microsoft.com/office/powerpoint/2010/main" val="15633637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sz="3200" b="1" dirty="0" smtClean="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Literature Survey</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2" name="Rectangle 1"/>
          <p:cNvSpPr/>
          <p:nvPr/>
        </p:nvSpPr>
        <p:spPr>
          <a:xfrm>
            <a:off x="483498" y="1299420"/>
            <a:ext cx="1120820" cy="369332"/>
          </a:xfrm>
          <a:prstGeom prst="rect">
            <a:avLst/>
          </a:prstGeom>
        </p:spPr>
        <p:txBody>
          <a:bodyPr wrap="none">
            <a:spAutoFit/>
          </a:bodyPr>
          <a:lstStyle/>
          <a:p>
            <a:r>
              <a:rPr lang="en-IN" b="1" i="1" u="sng" dirty="0"/>
              <a:t>Journal </a:t>
            </a:r>
            <a:r>
              <a:rPr lang="en-IN" b="1" i="1" u="sng" dirty="0" smtClean="0"/>
              <a:t>2:</a:t>
            </a:r>
            <a:endParaRPr lang="en-IN" b="1" i="1" u="sng" dirty="0"/>
          </a:p>
        </p:txBody>
      </p:sp>
      <p:sp>
        <p:nvSpPr>
          <p:cNvPr id="3" name="Rectangle 2"/>
          <p:cNvSpPr/>
          <p:nvPr/>
        </p:nvSpPr>
        <p:spPr>
          <a:xfrm>
            <a:off x="427566" y="1728569"/>
            <a:ext cx="8572500" cy="646331"/>
          </a:xfrm>
          <a:prstGeom prst="rect">
            <a:avLst/>
          </a:prstGeom>
        </p:spPr>
        <p:txBody>
          <a:bodyPr wrap="square">
            <a:spAutoFit/>
          </a:bodyPr>
          <a:lstStyle/>
          <a:p>
            <a:pPr fontAlgn="base"/>
            <a:r>
              <a:rPr lang="en-IN" b="1" dirty="0"/>
              <a:t>Smartphones as Sleep Duration Sensors: Validation of the </a:t>
            </a:r>
            <a:r>
              <a:rPr lang="en-IN" b="1" dirty="0" err="1"/>
              <a:t>iSenseSleep</a:t>
            </a:r>
            <a:r>
              <a:rPr lang="en-IN" b="1" dirty="0"/>
              <a:t> Algorithm</a:t>
            </a:r>
          </a:p>
          <a:p>
            <a:pPr fontAlgn="base"/>
            <a:r>
              <a:rPr lang="en-IN" dirty="0" err="1" smtClean="0"/>
              <a:t>Matteo</a:t>
            </a:r>
            <a:r>
              <a:rPr lang="en-IN" dirty="0" smtClean="0"/>
              <a:t> </a:t>
            </a:r>
            <a:r>
              <a:rPr lang="en-IN" dirty="0" err="1" smtClean="0"/>
              <a:t>Ciman</a:t>
            </a:r>
            <a:r>
              <a:rPr lang="en-IN" dirty="0" smtClean="0"/>
              <a:t>, MSc, PhD; </a:t>
            </a:r>
            <a:r>
              <a:rPr lang="en-IN" dirty="0" err="1" smtClean="0"/>
              <a:t>Katarzyna</a:t>
            </a:r>
            <a:r>
              <a:rPr lang="en-IN" dirty="0" smtClean="0"/>
              <a:t> </a:t>
            </a:r>
            <a:r>
              <a:rPr lang="en-IN" dirty="0" err="1" smtClean="0"/>
              <a:t>Wac</a:t>
            </a:r>
            <a:r>
              <a:rPr lang="en-IN" dirty="0" smtClean="0"/>
              <a:t>, BSc, MSc, PhD 2019 </a:t>
            </a:r>
            <a:r>
              <a:rPr lang="en-IN" dirty="0"/>
              <a:t>May</a:t>
            </a:r>
          </a:p>
        </p:txBody>
      </p:sp>
      <p:sp>
        <p:nvSpPr>
          <p:cNvPr id="4" name="Rectangle 3"/>
          <p:cNvSpPr/>
          <p:nvPr/>
        </p:nvSpPr>
        <p:spPr>
          <a:xfrm>
            <a:off x="397106" y="2565401"/>
            <a:ext cx="11007494" cy="3693319"/>
          </a:xfrm>
          <a:prstGeom prst="rect">
            <a:avLst/>
          </a:prstGeom>
        </p:spPr>
        <p:txBody>
          <a:bodyPr wrap="square">
            <a:spAutoFit/>
          </a:bodyPr>
          <a:lstStyle/>
          <a:p>
            <a:pPr algn="just" fontAlgn="base"/>
            <a:r>
              <a:rPr lang="en-IN" dirty="0"/>
              <a:t>In this paper, they used the fact that</a:t>
            </a:r>
            <a:r>
              <a:rPr lang="en-IN" b="1" dirty="0"/>
              <a:t> </a:t>
            </a:r>
            <a:r>
              <a:rPr lang="en-IN" dirty="0"/>
              <a:t>Smartphones are becoming more assimilated into our everyday life, being the last thing used before going to sleep and the first one after waking up. This strong correlation between our lifestyle choices and smartphone interaction patterns enabled them to use it as sensors for sleep duration assessment to understand individuals’ lifestyle and sleep </a:t>
            </a:r>
            <a:r>
              <a:rPr lang="en-IN" dirty="0" smtClean="0"/>
              <a:t>patterns. The </a:t>
            </a:r>
            <a:r>
              <a:rPr lang="en-IN" dirty="0"/>
              <a:t>objective of this study was to estimate sleep duration based on the analysis of the users’ ON-OFF interaction with their smartphone alone using the </a:t>
            </a:r>
            <a:r>
              <a:rPr lang="en-IN" dirty="0" err="1"/>
              <a:t>iSenseSleep</a:t>
            </a:r>
            <a:r>
              <a:rPr lang="en-IN" dirty="0"/>
              <a:t> algorithm.</a:t>
            </a:r>
          </a:p>
          <a:p>
            <a:pPr algn="just" fontAlgn="base"/>
            <a:r>
              <a:rPr lang="en-IN" dirty="0"/>
              <a:t> </a:t>
            </a:r>
          </a:p>
          <a:p>
            <a:pPr algn="just" fontAlgn="base"/>
            <a:r>
              <a:rPr lang="en-IN" b="1" dirty="0" smtClean="0"/>
              <a:t>Methods</a:t>
            </a:r>
            <a:r>
              <a:rPr lang="en-IN" b="1" dirty="0"/>
              <a:t>: </a:t>
            </a:r>
            <a:endParaRPr lang="en-IN" dirty="0"/>
          </a:p>
          <a:p>
            <a:pPr algn="just" fontAlgn="base"/>
            <a:r>
              <a:rPr lang="en-IN" dirty="0" smtClean="0"/>
              <a:t>They </a:t>
            </a:r>
            <a:r>
              <a:rPr lang="en-IN" dirty="0"/>
              <a:t>used </a:t>
            </a:r>
            <a:r>
              <a:rPr lang="en-IN" dirty="0" err="1"/>
              <a:t>smartwatch</a:t>
            </a:r>
            <a:r>
              <a:rPr lang="en-IN" dirty="0"/>
              <a:t> sleep assessment data as the ground truth. Results were acquired with 14 different subjects collecting </a:t>
            </a:r>
            <a:r>
              <a:rPr lang="en-IN" dirty="0" err="1"/>
              <a:t>smartwatch</a:t>
            </a:r>
            <a:r>
              <a:rPr lang="en-IN" dirty="0"/>
              <a:t> and smartphone interaction data for up to 6 months each</a:t>
            </a:r>
            <a:r>
              <a:rPr lang="en-IN" dirty="0" smtClean="0"/>
              <a:t>.</a:t>
            </a:r>
          </a:p>
          <a:p>
            <a:pPr algn="just" fontAlgn="base"/>
            <a:endParaRPr lang="en-IN" dirty="0"/>
          </a:p>
          <a:p>
            <a:pPr algn="just" fontAlgn="base"/>
            <a:r>
              <a:rPr lang="en-IN" b="1" dirty="0"/>
              <a:t>Results: </a:t>
            </a:r>
            <a:endParaRPr lang="en-IN" b="1" dirty="0" smtClean="0"/>
          </a:p>
          <a:p>
            <a:pPr algn="just" fontAlgn="base"/>
            <a:r>
              <a:rPr lang="en-IN" dirty="0" smtClean="0"/>
              <a:t>Results </a:t>
            </a:r>
            <a:r>
              <a:rPr lang="en-IN" dirty="0"/>
              <a:t>showed that based on the smartphone ON-OFF patterns, individual’s sleep duration can be estimated with an average error of 7%  enabling an estimate of sleep start and wake-up times as well as sleep deprivation patterns.</a:t>
            </a:r>
          </a:p>
        </p:txBody>
      </p:sp>
    </p:spTree>
    <p:extLst>
      <p:ext uri="{BB962C8B-B14F-4D97-AF65-F5344CB8AC3E}">
        <p14:creationId xmlns:p14="http://schemas.microsoft.com/office/powerpoint/2010/main" val="5427697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sz="3200" b="1" dirty="0" smtClean="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Few Online Resources</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2" name="Rectangle 1"/>
          <p:cNvSpPr/>
          <p:nvPr/>
        </p:nvSpPr>
        <p:spPr>
          <a:xfrm>
            <a:off x="497714" y="983734"/>
            <a:ext cx="1282467" cy="369332"/>
          </a:xfrm>
          <a:prstGeom prst="rect">
            <a:avLst/>
          </a:prstGeom>
        </p:spPr>
        <p:txBody>
          <a:bodyPr wrap="none">
            <a:spAutoFit/>
          </a:bodyPr>
          <a:lstStyle/>
          <a:p>
            <a:pPr fontAlgn="base"/>
            <a:r>
              <a:rPr lang="en-IN" b="1" i="1" u="sng" dirty="0"/>
              <a:t>Resource </a:t>
            </a:r>
            <a:r>
              <a:rPr lang="en-IN" b="1" i="1" u="sng" dirty="0" smtClean="0"/>
              <a:t>1:</a:t>
            </a:r>
            <a:endParaRPr lang="en-IN" b="1" i="1" u="sng" dirty="0"/>
          </a:p>
        </p:txBody>
      </p:sp>
      <p:sp>
        <p:nvSpPr>
          <p:cNvPr id="3" name="Rectangle 2"/>
          <p:cNvSpPr/>
          <p:nvPr/>
        </p:nvSpPr>
        <p:spPr>
          <a:xfrm>
            <a:off x="497714" y="1365766"/>
            <a:ext cx="10652886" cy="1200329"/>
          </a:xfrm>
          <a:prstGeom prst="rect">
            <a:avLst/>
          </a:prstGeom>
        </p:spPr>
        <p:txBody>
          <a:bodyPr wrap="square">
            <a:spAutoFit/>
          </a:bodyPr>
          <a:lstStyle/>
          <a:p>
            <a:r>
              <a:rPr lang="en-IN" b="1" dirty="0"/>
              <a:t>Responding to user activity with the Activity Recognition API</a:t>
            </a:r>
          </a:p>
          <a:p>
            <a:r>
              <a:rPr lang="en-IN" u="sng" dirty="0">
                <a:hlinkClick r:id="rId3"/>
              </a:rPr>
              <a:t>https://www.androidauthority.com/using-the-activity-recognition-api-829339/#:~:text=The%20Activity%20Recognition%20API%20is%20an%20interface%20that%20periodically%20wakes,using%20powerful%20machine%20learning%20models</a:t>
            </a:r>
            <a:endParaRPr lang="en-IN" dirty="0"/>
          </a:p>
        </p:txBody>
      </p:sp>
      <p:sp>
        <p:nvSpPr>
          <p:cNvPr id="4" name="Rectangle 3"/>
          <p:cNvSpPr/>
          <p:nvPr/>
        </p:nvSpPr>
        <p:spPr>
          <a:xfrm>
            <a:off x="491482" y="2507039"/>
            <a:ext cx="10332481" cy="646331"/>
          </a:xfrm>
          <a:prstGeom prst="rect">
            <a:avLst/>
          </a:prstGeom>
        </p:spPr>
        <p:txBody>
          <a:bodyPr wrap="square">
            <a:spAutoFit/>
          </a:bodyPr>
          <a:lstStyle/>
          <a:p>
            <a:r>
              <a:rPr lang="en-IN" dirty="0" smtClean="0"/>
              <a:t>The </a:t>
            </a:r>
            <a:r>
              <a:rPr lang="en-IN" dirty="0"/>
              <a:t>Activity Recognition API is an interface that periodically wakes the device, reads bursts of data from the device’s sensors, and then </a:t>
            </a:r>
            <a:r>
              <a:rPr lang="en-IN" dirty="0" err="1"/>
              <a:t>analyzes</a:t>
            </a:r>
            <a:r>
              <a:rPr lang="en-IN" dirty="0"/>
              <a:t> this data using powerful machine learning models</a:t>
            </a:r>
          </a:p>
        </p:txBody>
      </p:sp>
      <p:sp>
        <p:nvSpPr>
          <p:cNvPr id="5" name="Rectangle 4"/>
          <p:cNvSpPr/>
          <p:nvPr/>
        </p:nvSpPr>
        <p:spPr>
          <a:xfrm>
            <a:off x="487427" y="3381970"/>
            <a:ext cx="1282467" cy="369332"/>
          </a:xfrm>
          <a:prstGeom prst="rect">
            <a:avLst/>
          </a:prstGeom>
        </p:spPr>
        <p:txBody>
          <a:bodyPr wrap="none">
            <a:spAutoFit/>
          </a:bodyPr>
          <a:lstStyle/>
          <a:p>
            <a:pPr fontAlgn="base"/>
            <a:r>
              <a:rPr lang="en-IN" b="1" i="1" u="sng" dirty="0"/>
              <a:t>Resource </a:t>
            </a:r>
            <a:r>
              <a:rPr lang="en-IN" b="1" i="1" u="sng" dirty="0" smtClean="0"/>
              <a:t>2:</a:t>
            </a:r>
            <a:endParaRPr lang="en-IN" b="1" i="1" u="sng" dirty="0"/>
          </a:p>
        </p:txBody>
      </p:sp>
      <p:sp>
        <p:nvSpPr>
          <p:cNvPr id="6" name="Rectangle 5"/>
          <p:cNvSpPr/>
          <p:nvPr/>
        </p:nvSpPr>
        <p:spPr>
          <a:xfrm>
            <a:off x="497714" y="3764002"/>
            <a:ext cx="9871954" cy="646331"/>
          </a:xfrm>
          <a:prstGeom prst="rect">
            <a:avLst/>
          </a:prstGeom>
        </p:spPr>
        <p:txBody>
          <a:bodyPr wrap="square">
            <a:spAutoFit/>
          </a:bodyPr>
          <a:lstStyle/>
          <a:p>
            <a:r>
              <a:rPr lang="en-IN" b="1" dirty="0"/>
              <a:t>How to calculate sound frequency in android</a:t>
            </a:r>
          </a:p>
          <a:p>
            <a:r>
              <a:rPr lang="en-IN" u="sng" dirty="0">
                <a:hlinkClick r:id="rId4"/>
              </a:rPr>
              <a:t>https://stackoverflow.com/questions/12721254/how-to-calculate-sound-frequency-in-android</a:t>
            </a:r>
            <a:endParaRPr lang="en-IN" dirty="0"/>
          </a:p>
        </p:txBody>
      </p:sp>
      <p:sp>
        <p:nvSpPr>
          <p:cNvPr id="7" name="Rectangle 6"/>
          <p:cNvSpPr/>
          <p:nvPr/>
        </p:nvSpPr>
        <p:spPr>
          <a:xfrm>
            <a:off x="487426" y="4755634"/>
            <a:ext cx="1282467" cy="369332"/>
          </a:xfrm>
          <a:prstGeom prst="rect">
            <a:avLst/>
          </a:prstGeom>
        </p:spPr>
        <p:txBody>
          <a:bodyPr wrap="none">
            <a:spAutoFit/>
          </a:bodyPr>
          <a:lstStyle/>
          <a:p>
            <a:pPr fontAlgn="base"/>
            <a:r>
              <a:rPr lang="en-IN" b="1" i="1" u="sng" dirty="0"/>
              <a:t>Resource </a:t>
            </a:r>
            <a:r>
              <a:rPr lang="en-IN" b="1" i="1" u="sng" dirty="0" smtClean="0"/>
              <a:t>3:</a:t>
            </a:r>
            <a:endParaRPr lang="en-IN" b="1" i="1" u="sng" dirty="0"/>
          </a:p>
        </p:txBody>
      </p:sp>
      <p:sp>
        <p:nvSpPr>
          <p:cNvPr id="8" name="Rectangle 7"/>
          <p:cNvSpPr/>
          <p:nvPr/>
        </p:nvSpPr>
        <p:spPr>
          <a:xfrm>
            <a:off x="497714" y="5150366"/>
            <a:ext cx="10157834" cy="646331"/>
          </a:xfrm>
          <a:prstGeom prst="rect">
            <a:avLst/>
          </a:prstGeom>
        </p:spPr>
        <p:txBody>
          <a:bodyPr wrap="square">
            <a:spAutoFit/>
          </a:bodyPr>
          <a:lstStyle/>
          <a:p>
            <a:pPr fontAlgn="base"/>
            <a:r>
              <a:rPr lang="en-IN" b="1" dirty="0"/>
              <a:t>How to use </a:t>
            </a:r>
            <a:r>
              <a:rPr lang="en-IN" b="1" dirty="0" err="1"/>
              <a:t>getState</a:t>
            </a:r>
            <a:r>
              <a:rPr lang="en-IN" b="1" dirty="0"/>
              <a:t> method in </a:t>
            </a:r>
            <a:r>
              <a:rPr lang="en-IN" b="1" dirty="0" err="1"/>
              <a:t>android.view.Display</a:t>
            </a:r>
            <a:endParaRPr lang="en-IN" b="1" dirty="0"/>
          </a:p>
          <a:p>
            <a:r>
              <a:rPr lang="en-IN" u="sng" dirty="0">
                <a:hlinkClick r:id="rId5"/>
              </a:rPr>
              <a:t>https://www.codota.com/code/java/methods/android.view.Display/getState</a:t>
            </a:r>
            <a:endParaRPr lang="en-IN" dirty="0"/>
          </a:p>
        </p:txBody>
      </p:sp>
      <p:sp>
        <p:nvSpPr>
          <p:cNvPr id="9" name="Rectangle 8"/>
          <p:cNvSpPr/>
          <p:nvPr/>
        </p:nvSpPr>
        <p:spPr>
          <a:xfrm>
            <a:off x="497714" y="5834797"/>
            <a:ext cx="10194361" cy="369332"/>
          </a:xfrm>
          <a:prstGeom prst="rect">
            <a:avLst/>
          </a:prstGeom>
        </p:spPr>
        <p:txBody>
          <a:bodyPr wrap="square">
            <a:spAutoFit/>
          </a:bodyPr>
          <a:lstStyle/>
          <a:p>
            <a:r>
              <a:rPr lang="en-IN" dirty="0"/>
              <a:t>This API tells us if the screen of the android phone is in an ‘on’ or ‘off’.</a:t>
            </a:r>
          </a:p>
        </p:txBody>
      </p:sp>
    </p:spTree>
    <p:extLst>
      <p:ext uri="{BB962C8B-B14F-4D97-AF65-F5344CB8AC3E}">
        <p14:creationId xmlns:p14="http://schemas.microsoft.com/office/powerpoint/2010/main" val="17545800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13266" y="146590"/>
            <a:ext cx="9402182" cy="1077218"/>
          </a:xfrm>
          <a:prstGeom prst="rect">
            <a:avLst/>
          </a:prstGeom>
          <a:noFill/>
        </p:spPr>
        <p:txBody>
          <a:bodyPr wrap="square" rtlCol="0" anchor="ctr">
            <a:spAutoFit/>
          </a:bodyPr>
          <a:lstStyle/>
          <a:p>
            <a:r>
              <a:rPr lang="en-US"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Few Online Resources</a:t>
            </a:r>
            <a:endParaRPr lang="en-IN" sz="3200" b="1" dirty="0">
              <a:latin typeface="SamsungOne 200" panose="020B0203030303020204" pitchFamily="34" charset="0"/>
              <a:ea typeface="SamsungOne 200" panose="020B0203030303020204" pitchFamily="34" charset="0"/>
            </a:endParaRPr>
          </a:p>
          <a:p>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2" name="Rectangle 1"/>
          <p:cNvSpPr/>
          <p:nvPr/>
        </p:nvSpPr>
        <p:spPr>
          <a:xfrm>
            <a:off x="514466" y="1039142"/>
            <a:ext cx="1282467" cy="369332"/>
          </a:xfrm>
          <a:prstGeom prst="rect">
            <a:avLst/>
          </a:prstGeom>
        </p:spPr>
        <p:txBody>
          <a:bodyPr wrap="none">
            <a:spAutoFit/>
          </a:bodyPr>
          <a:lstStyle/>
          <a:p>
            <a:pPr fontAlgn="base"/>
            <a:r>
              <a:rPr lang="en-IN" b="1" i="1" u="sng" dirty="0"/>
              <a:t>Resource 4</a:t>
            </a:r>
            <a:r>
              <a:rPr lang="en-IN" b="1" i="1" u="sng" dirty="0" smtClean="0"/>
              <a:t>:</a:t>
            </a:r>
            <a:endParaRPr lang="en-IN" b="1" i="1" u="sng" dirty="0"/>
          </a:p>
        </p:txBody>
      </p:sp>
      <p:sp>
        <p:nvSpPr>
          <p:cNvPr id="3" name="Rectangle 2"/>
          <p:cNvSpPr/>
          <p:nvPr/>
        </p:nvSpPr>
        <p:spPr>
          <a:xfrm>
            <a:off x="514465" y="1408474"/>
            <a:ext cx="10491115" cy="646331"/>
          </a:xfrm>
          <a:prstGeom prst="rect">
            <a:avLst/>
          </a:prstGeom>
        </p:spPr>
        <p:txBody>
          <a:bodyPr wrap="square">
            <a:spAutoFit/>
          </a:bodyPr>
          <a:lstStyle/>
          <a:p>
            <a:r>
              <a:rPr lang="en-IN" b="1" dirty="0"/>
              <a:t>Android Location API to track your current location</a:t>
            </a:r>
          </a:p>
          <a:p>
            <a:r>
              <a:rPr lang="en-IN" u="sng" dirty="0">
                <a:hlinkClick r:id="rId3"/>
              </a:rPr>
              <a:t>https://www.journaldev.com/13325/android-location-api-tracking-gps</a:t>
            </a:r>
            <a:endParaRPr lang="en-IN" dirty="0"/>
          </a:p>
        </p:txBody>
      </p:sp>
      <p:sp>
        <p:nvSpPr>
          <p:cNvPr id="4" name="Rectangle 3"/>
          <p:cNvSpPr/>
          <p:nvPr/>
        </p:nvSpPr>
        <p:spPr>
          <a:xfrm>
            <a:off x="533630" y="2166033"/>
            <a:ext cx="10807469" cy="646331"/>
          </a:xfrm>
          <a:prstGeom prst="rect">
            <a:avLst/>
          </a:prstGeom>
        </p:spPr>
        <p:txBody>
          <a:bodyPr wrap="square">
            <a:spAutoFit/>
          </a:bodyPr>
          <a:lstStyle/>
          <a:p>
            <a:r>
              <a:rPr lang="en-IN" dirty="0"/>
              <a:t>This API uses the </a:t>
            </a:r>
            <a:r>
              <a:rPr lang="en-IN" dirty="0" err="1"/>
              <a:t>LocationListener</a:t>
            </a:r>
            <a:r>
              <a:rPr lang="en-IN" dirty="0"/>
              <a:t> method to predict the </a:t>
            </a:r>
            <a:r>
              <a:rPr lang="en-IN" dirty="0" err="1"/>
              <a:t>gps</a:t>
            </a:r>
            <a:r>
              <a:rPr lang="en-IN" dirty="0"/>
              <a:t> location of an individual. The coordinates provided tell us if the user is at home if it is 0.</a:t>
            </a:r>
          </a:p>
        </p:txBody>
      </p:sp>
      <p:sp>
        <p:nvSpPr>
          <p:cNvPr id="5" name="Rectangle 4"/>
          <p:cNvSpPr/>
          <p:nvPr/>
        </p:nvSpPr>
        <p:spPr>
          <a:xfrm>
            <a:off x="565266" y="3250168"/>
            <a:ext cx="1282467" cy="369332"/>
          </a:xfrm>
          <a:prstGeom prst="rect">
            <a:avLst/>
          </a:prstGeom>
        </p:spPr>
        <p:txBody>
          <a:bodyPr wrap="none">
            <a:spAutoFit/>
          </a:bodyPr>
          <a:lstStyle/>
          <a:p>
            <a:pPr fontAlgn="base"/>
            <a:r>
              <a:rPr lang="en-IN" b="1" i="1" u="sng" dirty="0"/>
              <a:t>Resource </a:t>
            </a:r>
            <a:r>
              <a:rPr lang="en-IN" b="1" i="1" u="sng" dirty="0" smtClean="0"/>
              <a:t>5:</a:t>
            </a:r>
            <a:endParaRPr lang="en-IN" b="1" i="1" u="sng" dirty="0"/>
          </a:p>
        </p:txBody>
      </p:sp>
      <p:sp>
        <p:nvSpPr>
          <p:cNvPr id="6" name="Rectangle 5"/>
          <p:cNvSpPr/>
          <p:nvPr/>
        </p:nvSpPr>
        <p:spPr>
          <a:xfrm>
            <a:off x="552908" y="3619500"/>
            <a:ext cx="10641911" cy="1200329"/>
          </a:xfrm>
          <a:prstGeom prst="rect">
            <a:avLst/>
          </a:prstGeom>
        </p:spPr>
        <p:txBody>
          <a:bodyPr wrap="square">
            <a:spAutoFit/>
          </a:bodyPr>
          <a:lstStyle/>
          <a:p>
            <a:r>
              <a:rPr lang="en-IN" b="1" dirty="0"/>
              <a:t>Measure Light intensity in android | Light sensor in android</a:t>
            </a:r>
          </a:p>
          <a:p>
            <a:r>
              <a:rPr lang="en-IN" u="sng" dirty="0">
                <a:hlinkClick r:id="rId4"/>
              </a:rPr>
              <a:t>http://androidapplink.blogspot.com/2015/06/measure-light-intensity-in-android.html</a:t>
            </a:r>
            <a:endParaRPr lang="en-IN" dirty="0"/>
          </a:p>
          <a:p>
            <a:pPr fontAlgn="base"/>
            <a:r>
              <a:rPr lang="en-IN" dirty="0"/>
              <a:t> </a:t>
            </a:r>
          </a:p>
          <a:p>
            <a:r>
              <a:rPr lang="en-IN" dirty="0"/>
              <a:t>The light intensity of the android device can be found out using the light sensor value in lux. </a:t>
            </a:r>
          </a:p>
        </p:txBody>
      </p:sp>
      <p:sp>
        <p:nvSpPr>
          <p:cNvPr id="7" name="Rectangle 6"/>
          <p:cNvSpPr/>
          <p:nvPr/>
        </p:nvSpPr>
        <p:spPr>
          <a:xfrm>
            <a:off x="552907" y="5084802"/>
            <a:ext cx="1282467" cy="369332"/>
          </a:xfrm>
          <a:prstGeom prst="rect">
            <a:avLst/>
          </a:prstGeom>
        </p:spPr>
        <p:txBody>
          <a:bodyPr wrap="none">
            <a:spAutoFit/>
          </a:bodyPr>
          <a:lstStyle/>
          <a:p>
            <a:pPr fontAlgn="base"/>
            <a:r>
              <a:rPr lang="en-IN" b="1" i="1" u="sng" dirty="0"/>
              <a:t>Resource </a:t>
            </a:r>
            <a:r>
              <a:rPr lang="en-IN" b="1" i="1" u="sng" dirty="0" smtClean="0"/>
              <a:t>6:</a:t>
            </a:r>
            <a:endParaRPr lang="en-IN" b="1" i="1" u="sng" dirty="0"/>
          </a:p>
        </p:txBody>
      </p:sp>
      <p:sp>
        <p:nvSpPr>
          <p:cNvPr id="8" name="Rectangle 7"/>
          <p:cNvSpPr/>
          <p:nvPr/>
        </p:nvSpPr>
        <p:spPr>
          <a:xfrm>
            <a:off x="552907" y="5454134"/>
            <a:ext cx="9652000" cy="1200329"/>
          </a:xfrm>
          <a:prstGeom prst="rect">
            <a:avLst/>
          </a:prstGeom>
        </p:spPr>
        <p:txBody>
          <a:bodyPr wrap="square">
            <a:spAutoFit/>
          </a:bodyPr>
          <a:lstStyle/>
          <a:p>
            <a:r>
              <a:rPr lang="en-IN" b="1" dirty="0"/>
              <a:t>Java Examples - Write Data into Excel Sheet</a:t>
            </a:r>
          </a:p>
          <a:p>
            <a:r>
              <a:rPr lang="en-IN" u="sng" dirty="0">
                <a:hlinkClick r:id="rId5"/>
              </a:rPr>
              <a:t>https://www.tutorialspoint.com/javaexamples/write_data_into_excel_sheet.htm</a:t>
            </a:r>
            <a:endParaRPr lang="en-IN" dirty="0"/>
          </a:p>
          <a:p>
            <a:endParaRPr lang="en-IN" dirty="0" smtClean="0"/>
          </a:p>
          <a:p>
            <a:r>
              <a:rPr lang="en-IN" dirty="0" smtClean="0"/>
              <a:t>This </a:t>
            </a:r>
            <a:r>
              <a:rPr lang="en-IN" dirty="0"/>
              <a:t>resource tells us how to collect the data from android device and put it in an excel sheet.	</a:t>
            </a:r>
          </a:p>
        </p:txBody>
      </p:sp>
    </p:spTree>
    <p:extLst>
      <p:ext uri="{BB962C8B-B14F-4D97-AF65-F5344CB8AC3E}">
        <p14:creationId xmlns:p14="http://schemas.microsoft.com/office/powerpoint/2010/main" val="26772873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sz="3200" b="1" dirty="0" smtClean="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Few Online Resources</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2" name="Rectangle 1"/>
          <p:cNvSpPr/>
          <p:nvPr/>
        </p:nvSpPr>
        <p:spPr>
          <a:xfrm>
            <a:off x="407298" y="1085334"/>
            <a:ext cx="1282467" cy="369332"/>
          </a:xfrm>
          <a:prstGeom prst="rect">
            <a:avLst/>
          </a:prstGeom>
        </p:spPr>
        <p:txBody>
          <a:bodyPr wrap="none">
            <a:spAutoFit/>
          </a:bodyPr>
          <a:lstStyle/>
          <a:p>
            <a:pPr fontAlgn="base"/>
            <a:r>
              <a:rPr lang="en-IN" b="1" i="1" u="sng" dirty="0"/>
              <a:t>Resource </a:t>
            </a:r>
            <a:r>
              <a:rPr lang="en-IN" b="1" i="1" u="sng" dirty="0" smtClean="0"/>
              <a:t>7:</a:t>
            </a:r>
            <a:endParaRPr lang="en-IN" b="1" i="1" u="sng" dirty="0"/>
          </a:p>
        </p:txBody>
      </p:sp>
      <p:sp>
        <p:nvSpPr>
          <p:cNvPr id="3" name="Rectangle 2"/>
          <p:cNvSpPr/>
          <p:nvPr/>
        </p:nvSpPr>
        <p:spPr>
          <a:xfrm>
            <a:off x="401064" y="1454834"/>
            <a:ext cx="6096000" cy="646331"/>
          </a:xfrm>
          <a:prstGeom prst="rect">
            <a:avLst/>
          </a:prstGeom>
        </p:spPr>
        <p:txBody>
          <a:bodyPr>
            <a:spAutoFit/>
          </a:bodyPr>
          <a:lstStyle/>
          <a:p>
            <a:r>
              <a:rPr lang="en-IN" b="1" dirty="0"/>
              <a:t>Sensor Types</a:t>
            </a:r>
          </a:p>
          <a:p>
            <a:r>
              <a:rPr lang="en-IN" u="sng" dirty="0">
                <a:hlinkClick r:id="rId3"/>
              </a:rPr>
              <a:t>https://source.android.com/devices/sensors/sensor-types</a:t>
            </a:r>
            <a:endParaRPr lang="en-IN" dirty="0"/>
          </a:p>
        </p:txBody>
      </p:sp>
      <p:sp>
        <p:nvSpPr>
          <p:cNvPr id="4" name="Rectangle 3"/>
          <p:cNvSpPr/>
          <p:nvPr/>
        </p:nvSpPr>
        <p:spPr>
          <a:xfrm>
            <a:off x="401064" y="2418834"/>
            <a:ext cx="1282467" cy="369332"/>
          </a:xfrm>
          <a:prstGeom prst="rect">
            <a:avLst/>
          </a:prstGeom>
        </p:spPr>
        <p:txBody>
          <a:bodyPr wrap="none">
            <a:spAutoFit/>
          </a:bodyPr>
          <a:lstStyle/>
          <a:p>
            <a:pPr fontAlgn="base"/>
            <a:r>
              <a:rPr lang="en-IN" b="1" i="1" u="sng" dirty="0"/>
              <a:t>Resource </a:t>
            </a:r>
            <a:r>
              <a:rPr lang="en-IN" b="1" i="1" u="sng" dirty="0" smtClean="0"/>
              <a:t>8:</a:t>
            </a:r>
            <a:endParaRPr lang="en-IN" b="1" i="1" u="sng" dirty="0"/>
          </a:p>
        </p:txBody>
      </p:sp>
      <p:sp>
        <p:nvSpPr>
          <p:cNvPr id="5" name="Rectangle 4"/>
          <p:cNvSpPr/>
          <p:nvPr/>
        </p:nvSpPr>
        <p:spPr>
          <a:xfrm>
            <a:off x="401063" y="2821801"/>
            <a:ext cx="10541017" cy="646331"/>
          </a:xfrm>
          <a:prstGeom prst="rect">
            <a:avLst/>
          </a:prstGeom>
        </p:spPr>
        <p:txBody>
          <a:bodyPr wrap="square">
            <a:spAutoFit/>
          </a:bodyPr>
          <a:lstStyle/>
          <a:p>
            <a:r>
              <a:rPr lang="en-IN" b="1" dirty="0"/>
              <a:t>Accelerometer Sensor</a:t>
            </a:r>
          </a:p>
          <a:p>
            <a:r>
              <a:rPr lang="en-IN" u="sng" dirty="0">
                <a:hlinkClick r:id="rId4"/>
              </a:rPr>
              <a:t>https://www.sciencedirect.com/topics/engineering/accelerometer-sensor</a:t>
            </a:r>
            <a:endParaRPr lang="en-IN" dirty="0"/>
          </a:p>
        </p:txBody>
      </p:sp>
      <p:sp>
        <p:nvSpPr>
          <p:cNvPr id="6" name="Rectangle 5"/>
          <p:cNvSpPr/>
          <p:nvPr/>
        </p:nvSpPr>
        <p:spPr>
          <a:xfrm>
            <a:off x="422780" y="3468132"/>
            <a:ext cx="10395981" cy="646331"/>
          </a:xfrm>
          <a:prstGeom prst="rect">
            <a:avLst/>
          </a:prstGeom>
        </p:spPr>
        <p:txBody>
          <a:bodyPr wrap="square">
            <a:spAutoFit/>
          </a:bodyPr>
          <a:lstStyle/>
          <a:p>
            <a:r>
              <a:rPr lang="en-IN" dirty="0"/>
              <a:t>Accelerometer sensors are fixed to get acceleration along the X,Y and Z axes. They record the GPS coordinates and are helpful to detect the motion of a person.	</a:t>
            </a:r>
          </a:p>
        </p:txBody>
      </p:sp>
      <p:sp>
        <p:nvSpPr>
          <p:cNvPr id="7" name="Rectangle 6"/>
          <p:cNvSpPr/>
          <p:nvPr/>
        </p:nvSpPr>
        <p:spPr>
          <a:xfrm>
            <a:off x="428505" y="4450834"/>
            <a:ext cx="1282467" cy="369332"/>
          </a:xfrm>
          <a:prstGeom prst="rect">
            <a:avLst/>
          </a:prstGeom>
        </p:spPr>
        <p:txBody>
          <a:bodyPr wrap="none">
            <a:spAutoFit/>
          </a:bodyPr>
          <a:lstStyle/>
          <a:p>
            <a:pPr fontAlgn="base"/>
            <a:r>
              <a:rPr lang="en-IN" b="1" i="1" u="sng" dirty="0"/>
              <a:t>Resource </a:t>
            </a:r>
            <a:r>
              <a:rPr lang="en-IN" b="1" i="1" u="sng" dirty="0" smtClean="0"/>
              <a:t>9:</a:t>
            </a:r>
            <a:endParaRPr lang="en-IN" b="1" i="1" u="sng" dirty="0"/>
          </a:p>
        </p:txBody>
      </p:sp>
      <p:sp>
        <p:nvSpPr>
          <p:cNvPr id="8" name="Rectangle 7"/>
          <p:cNvSpPr/>
          <p:nvPr/>
        </p:nvSpPr>
        <p:spPr>
          <a:xfrm>
            <a:off x="412125" y="4820167"/>
            <a:ext cx="10529956" cy="1754326"/>
          </a:xfrm>
          <a:prstGeom prst="rect">
            <a:avLst/>
          </a:prstGeom>
        </p:spPr>
        <p:txBody>
          <a:bodyPr wrap="square">
            <a:spAutoFit/>
          </a:bodyPr>
          <a:lstStyle/>
          <a:p>
            <a:r>
              <a:rPr lang="en-IN" b="1" dirty="0"/>
              <a:t>Exploring Android’s Proximity Sensor</a:t>
            </a:r>
          </a:p>
          <a:p>
            <a:r>
              <a:rPr lang="en-IN" u="sng" dirty="0">
                <a:hlinkClick r:id="rId5"/>
              </a:rPr>
              <a:t>https://blog.k.io/atech/exploring-androids-proximity-sensor</a:t>
            </a:r>
            <a:endParaRPr lang="en-IN" dirty="0"/>
          </a:p>
          <a:p>
            <a:endParaRPr lang="en-IN" dirty="0" smtClean="0"/>
          </a:p>
          <a:p>
            <a:pPr algn="just"/>
            <a:r>
              <a:rPr lang="en-IN" dirty="0" smtClean="0"/>
              <a:t>In </a:t>
            </a:r>
            <a:r>
              <a:rPr lang="en-IN" dirty="0"/>
              <a:t>Android, the proximity sensor is primarily used to detect when the user’s face is close to the screen. This is how the phone screen seems to know to switch off when you hold it up to your ear during phone calls, preventing any errant button presses</a:t>
            </a:r>
          </a:p>
        </p:txBody>
      </p:sp>
    </p:spTree>
    <p:extLst>
      <p:ext uri="{BB962C8B-B14F-4D97-AF65-F5344CB8AC3E}">
        <p14:creationId xmlns:p14="http://schemas.microsoft.com/office/powerpoint/2010/main" val="8505299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altLang="ko-KR" sz="3200" b="1" dirty="0" smtClean="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Proposed Approach / Solution</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3" name="Rectangle 2"/>
          <p:cNvSpPr/>
          <p:nvPr/>
        </p:nvSpPr>
        <p:spPr>
          <a:xfrm>
            <a:off x="381897" y="920234"/>
            <a:ext cx="2202206" cy="369332"/>
          </a:xfrm>
          <a:prstGeom prst="rect">
            <a:avLst/>
          </a:prstGeom>
        </p:spPr>
        <p:txBody>
          <a:bodyPr wrap="none">
            <a:spAutoFit/>
          </a:bodyPr>
          <a:lstStyle/>
          <a:p>
            <a:r>
              <a:rPr lang="en-IN" b="1" i="1" u="sng" dirty="0"/>
              <a:t>Steps Followed by Us</a:t>
            </a:r>
          </a:p>
        </p:txBody>
      </p:sp>
      <p:sp>
        <p:nvSpPr>
          <p:cNvPr id="4" name="Rectangle 3"/>
          <p:cNvSpPr/>
          <p:nvPr/>
        </p:nvSpPr>
        <p:spPr>
          <a:xfrm>
            <a:off x="495725" y="1452602"/>
            <a:ext cx="775725" cy="369332"/>
          </a:xfrm>
          <a:prstGeom prst="rect">
            <a:avLst/>
          </a:prstGeom>
        </p:spPr>
        <p:txBody>
          <a:bodyPr wrap="none">
            <a:spAutoFit/>
          </a:bodyPr>
          <a:lstStyle/>
          <a:p>
            <a:r>
              <a:rPr lang="en-IN" b="1" dirty="0" smtClean="0"/>
              <a:t>Step 1</a:t>
            </a:r>
            <a:endParaRPr lang="en-IN" dirty="0"/>
          </a:p>
        </p:txBody>
      </p:sp>
      <p:sp>
        <p:nvSpPr>
          <p:cNvPr id="5" name="Rectangle 4"/>
          <p:cNvSpPr/>
          <p:nvPr/>
        </p:nvSpPr>
        <p:spPr>
          <a:xfrm>
            <a:off x="495724" y="1796534"/>
            <a:ext cx="11071315" cy="646331"/>
          </a:xfrm>
          <a:prstGeom prst="rect">
            <a:avLst/>
          </a:prstGeom>
        </p:spPr>
        <p:txBody>
          <a:bodyPr wrap="square">
            <a:spAutoFit/>
          </a:bodyPr>
          <a:lstStyle/>
          <a:p>
            <a:pPr lvl="0"/>
            <a:r>
              <a:rPr lang="en-IN" dirty="0"/>
              <a:t>Firstly we did a detailed research on the field of sensors that are inbuilt in the android phones. We looked up online resources that would help us in the same.</a:t>
            </a:r>
          </a:p>
        </p:txBody>
      </p:sp>
      <p:sp>
        <p:nvSpPr>
          <p:cNvPr id="6" name="Rectangle 5"/>
          <p:cNvSpPr/>
          <p:nvPr/>
        </p:nvSpPr>
        <p:spPr>
          <a:xfrm>
            <a:off x="495725" y="2608302"/>
            <a:ext cx="779765" cy="369332"/>
          </a:xfrm>
          <a:prstGeom prst="rect">
            <a:avLst/>
          </a:prstGeom>
        </p:spPr>
        <p:txBody>
          <a:bodyPr wrap="none">
            <a:spAutoFit/>
          </a:bodyPr>
          <a:lstStyle/>
          <a:p>
            <a:r>
              <a:rPr lang="en-IN" b="1" dirty="0"/>
              <a:t>Step </a:t>
            </a:r>
            <a:r>
              <a:rPr lang="en-IN" b="1" dirty="0" smtClean="0"/>
              <a:t>2</a:t>
            </a:r>
            <a:endParaRPr lang="en-IN" dirty="0"/>
          </a:p>
        </p:txBody>
      </p:sp>
      <p:sp>
        <p:nvSpPr>
          <p:cNvPr id="7" name="Rectangle 6"/>
          <p:cNvSpPr/>
          <p:nvPr/>
        </p:nvSpPr>
        <p:spPr>
          <a:xfrm>
            <a:off x="495725" y="2940904"/>
            <a:ext cx="11071314" cy="369332"/>
          </a:xfrm>
          <a:prstGeom prst="rect">
            <a:avLst/>
          </a:prstGeom>
        </p:spPr>
        <p:txBody>
          <a:bodyPr wrap="square">
            <a:spAutoFit/>
          </a:bodyPr>
          <a:lstStyle/>
          <a:p>
            <a:pPr lvl="0"/>
            <a:r>
              <a:rPr lang="en-IN" dirty="0"/>
              <a:t>We searched for few research papers that would help us get started with the data retrieval part.</a:t>
            </a:r>
          </a:p>
        </p:txBody>
      </p:sp>
      <p:sp>
        <p:nvSpPr>
          <p:cNvPr id="8" name="Rectangle 7"/>
          <p:cNvSpPr/>
          <p:nvPr/>
        </p:nvSpPr>
        <p:spPr>
          <a:xfrm>
            <a:off x="495725" y="3527168"/>
            <a:ext cx="779765" cy="369332"/>
          </a:xfrm>
          <a:prstGeom prst="rect">
            <a:avLst/>
          </a:prstGeom>
        </p:spPr>
        <p:txBody>
          <a:bodyPr wrap="none">
            <a:spAutoFit/>
          </a:bodyPr>
          <a:lstStyle/>
          <a:p>
            <a:r>
              <a:rPr lang="en-IN" b="1" dirty="0"/>
              <a:t>Step </a:t>
            </a:r>
            <a:r>
              <a:rPr lang="en-IN" b="1" dirty="0" smtClean="0"/>
              <a:t>3</a:t>
            </a:r>
            <a:endParaRPr lang="en-IN" dirty="0"/>
          </a:p>
        </p:txBody>
      </p:sp>
      <p:sp>
        <p:nvSpPr>
          <p:cNvPr id="9" name="Rectangle 8"/>
          <p:cNvSpPr/>
          <p:nvPr/>
        </p:nvSpPr>
        <p:spPr>
          <a:xfrm>
            <a:off x="495724" y="3888265"/>
            <a:ext cx="10832675" cy="646331"/>
          </a:xfrm>
          <a:prstGeom prst="rect">
            <a:avLst/>
          </a:prstGeom>
        </p:spPr>
        <p:txBody>
          <a:bodyPr wrap="square">
            <a:spAutoFit/>
          </a:bodyPr>
          <a:lstStyle/>
          <a:p>
            <a:pPr lvl="0"/>
            <a:r>
              <a:rPr lang="en-IN" dirty="0"/>
              <a:t>We noted down few important sensors that might tell us what are the parameters that can predict if a person is using the phone or is in the idle state.</a:t>
            </a:r>
          </a:p>
        </p:txBody>
      </p:sp>
      <p:sp>
        <p:nvSpPr>
          <p:cNvPr id="10" name="Rectangle 9"/>
          <p:cNvSpPr/>
          <p:nvPr/>
        </p:nvSpPr>
        <p:spPr>
          <a:xfrm>
            <a:off x="495725" y="4717534"/>
            <a:ext cx="779765" cy="369332"/>
          </a:xfrm>
          <a:prstGeom prst="rect">
            <a:avLst/>
          </a:prstGeom>
        </p:spPr>
        <p:txBody>
          <a:bodyPr wrap="none">
            <a:spAutoFit/>
          </a:bodyPr>
          <a:lstStyle/>
          <a:p>
            <a:r>
              <a:rPr lang="en-IN" b="1" dirty="0"/>
              <a:t>Step </a:t>
            </a:r>
            <a:r>
              <a:rPr lang="en-IN" b="1" dirty="0" smtClean="0"/>
              <a:t>4</a:t>
            </a:r>
            <a:endParaRPr lang="en-IN" dirty="0"/>
          </a:p>
        </p:txBody>
      </p:sp>
      <p:sp>
        <p:nvSpPr>
          <p:cNvPr id="13" name="Rectangle 12"/>
          <p:cNvSpPr/>
          <p:nvPr/>
        </p:nvSpPr>
        <p:spPr>
          <a:xfrm>
            <a:off x="495724" y="5112266"/>
            <a:ext cx="11071316" cy="923330"/>
          </a:xfrm>
          <a:prstGeom prst="rect">
            <a:avLst/>
          </a:prstGeom>
        </p:spPr>
        <p:txBody>
          <a:bodyPr wrap="square">
            <a:spAutoFit/>
          </a:bodyPr>
          <a:lstStyle/>
          <a:p>
            <a:pPr lvl="0"/>
            <a:r>
              <a:rPr lang="en-IN" dirty="0"/>
              <a:t>We circulated a Google form among </a:t>
            </a:r>
            <a:r>
              <a:rPr lang="en-IN" dirty="0" smtClean="0"/>
              <a:t>187 </a:t>
            </a:r>
            <a:r>
              <a:rPr lang="en-IN" dirty="0"/>
              <a:t>participants in which we asked few questions regarding their phone usage pattern and what they thought might be the important features about their phone which could help us to analyse the problem statement better.</a:t>
            </a:r>
          </a:p>
        </p:txBody>
      </p:sp>
    </p:spTree>
    <p:extLst>
      <p:ext uri="{BB962C8B-B14F-4D97-AF65-F5344CB8AC3E}">
        <p14:creationId xmlns:p14="http://schemas.microsoft.com/office/powerpoint/2010/main" val="8150985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2533</TotalTime>
  <Words>2856</Words>
  <Application>Microsoft Office PowerPoint</Application>
  <PresentationFormat>Custom</PresentationFormat>
  <Paragraphs>454</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Saad Hashmi/Tech Mgmt /SRI-Bangalore/Professional/삼성전자</dc:creator>
  <cp:lastModifiedBy>Windows User</cp:lastModifiedBy>
  <cp:revision>104</cp:revision>
  <dcterms:created xsi:type="dcterms:W3CDTF">2019-07-24T12:22:39Z</dcterms:created>
  <dcterms:modified xsi:type="dcterms:W3CDTF">2020-08-04T05:50:23Z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y fmtid="{D5CDD505-2E9C-101B-9397-08002B2CF9AE}" pid="3" name="NSCPROP_SA">
    <vt:lpwstr>C:\Users\saad.hashmi\Documents\Student Connect\Evaluation\Mid Review Templates for PRISM.pptx</vt:lpwstr>
  </property>
</Properties>
</file>