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</p:sldIdLst>
  <p:sldSz cx="14630400" cy="8229600"/>
  <p:notesSz cx="8229600" cy="14630400"/>
  <p:embeddedFontLst>
    <p:embeddedFont>
      <p:font typeface="Gelasio" panose="020B0604020202020204" charset="0"/>
      <p:regular r:id="rId15"/>
    </p:embeddedFont>
    <p:embeddedFont>
      <p:font typeface="Gelasio Semi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9E0DD1-8DC7-4974-BD01-EBC9E8629F08}" v="1" dt="2024-09-28T02:37:30.3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4012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08097" y="2432048"/>
            <a:ext cx="13409708" cy="21293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8350"/>
              </a:lnSpc>
              <a:buNone/>
            </a:pPr>
            <a:r>
              <a:rPr lang="en-US" sz="67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 </a:t>
            </a:r>
          </a:p>
        </p:txBody>
      </p:sp>
      <p:sp>
        <p:nvSpPr>
          <p:cNvPr id="3" name="Text 1"/>
          <p:cNvSpPr/>
          <p:nvPr/>
        </p:nvSpPr>
        <p:spPr>
          <a:xfrm>
            <a:off x="1061787" y="4487563"/>
            <a:ext cx="13156018" cy="19578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endParaRPr lang="en-US" sz="1900" dirty="0">
              <a:solidFill>
                <a:srgbClr val="746558"/>
              </a:solidFill>
              <a:latin typeface="Gelasio" pitchFamily="34" charset="0"/>
              <a:ea typeface="Gelasio" pitchFamily="34" charset="-122"/>
              <a:cs typeface="Gelasio" pitchFamily="34" charset="-120"/>
            </a:endParaRPr>
          </a:p>
          <a:p>
            <a:pPr marL="0" indent="0">
              <a:lnSpc>
                <a:spcPts val="3100"/>
              </a:lnSpc>
              <a:buNone/>
            </a:pPr>
            <a:endParaRPr lang="en-US" sz="1900" dirty="0">
              <a:solidFill>
                <a:srgbClr val="746558"/>
              </a:solidFill>
              <a:latin typeface="Gelasio" pitchFamily="34" charset="0"/>
              <a:ea typeface="Gelasio" pitchFamily="34" charset="-122"/>
              <a:cs typeface="Gelasio" pitchFamily="34" charset="-12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1D22C7-F598-8FCD-E2E3-790BBC1012A7}"/>
              </a:ext>
            </a:extLst>
          </p:cNvPr>
          <p:cNvSpPr/>
          <p:nvPr/>
        </p:nvSpPr>
        <p:spPr>
          <a:xfrm>
            <a:off x="12790449" y="7683190"/>
            <a:ext cx="1839951" cy="546410"/>
          </a:xfrm>
          <a:prstGeom prst="rect">
            <a:avLst/>
          </a:prstGeom>
          <a:solidFill>
            <a:srgbClr val="F9F6F0"/>
          </a:solidFill>
          <a:ln>
            <a:solidFill>
              <a:srgbClr val="F9F6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6599F3BA-7A70-67CB-27D1-A8D474700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985" y="1408268"/>
            <a:ext cx="12896318" cy="41875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A72E7C-2777-7556-AC29-CF1920B27A8B}"/>
              </a:ext>
            </a:extLst>
          </p:cNvPr>
          <p:cNvSpPr txBox="1"/>
          <p:nvPr/>
        </p:nvSpPr>
        <p:spPr>
          <a:xfrm>
            <a:off x="680224" y="6127669"/>
            <a:ext cx="147642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>
                <a:latin typeface="Gelasio Semi Bold" panose="020B0604020202020204" charset="0"/>
                <a:cs typeface="Gelasio Semi Bold" panose="020B0604020202020204" charset="0"/>
              </a:rPr>
              <a:t>Wear Your Style, Virtually!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86CF39-9693-D43C-961D-4F03B3685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0332" y="-237431"/>
            <a:ext cx="2665141" cy="143839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82704" y="691158"/>
            <a:ext cx="7778591" cy="1219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800"/>
              </a:lnSpc>
              <a:buNone/>
            </a:pPr>
            <a:r>
              <a:rPr lang="en-US" sz="38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The Problem: Uncertainty in Online Shopping</a:t>
            </a:r>
            <a:endParaRPr lang="en-US" sz="3800" dirty="0"/>
          </a:p>
        </p:txBody>
      </p:sp>
      <p:sp>
        <p:nvSpPr>
          <p:cNvPr id="4" name="Shape 1"/>
          <p:cNvSpPr/>
          <p:nvPr/>
        </p:nvSpPr>
        <p:spPr>
          <a:xfrm>
            <a:off x="682704" y="2422327"/>
            <a:ext cx="438864" cy="438864"/>
          </a:xfrm>
          <a:prstGeom prst="roundRect">
            <a:avLst>
              <a:gd name="adj" fmla="val 6668"/>
            </a:avLst>
          </a:prstGeom>
          <a:solidFill>
            <a:srgbClr val="EEE8D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833080" y="2495431"/>
            <a:ext cx="137993" cy="292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1</a:t>
            </a:r>
            <a:endParaRPr lang="en-US" sz="2300" dirty="0"/>
          </a:p>
        </p:txBody>
      </p:sp>
      <p:sp>
        <p:nvSpPr>
          <p:cNvPr id="6" name="Text 3"/>
          <p:cNvSpPr/>
          <p:nvPr/>
        </p:nvSpPr>
        <p:spPr>
          <a:xfrm>
            <a:off x="1316593" y="2422327"/>
            <a:ext cx="2438519" cy="304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High Return Rates</a:t>
            </a:r>
            <a:endParaRPr lang="en-US" sz="1900" dirty="0"/>
          </a:p>
        </p:txBody>
      </p:sp>
      <p:sp>
        <p:nvSpPr>
          <p:cNvPr id="7" name="Text 4"/>
          <p:cNvSpPr/>
          <p:nvPr/>
        </p:nvSpPr>
        <p:spPr>
          <a:xfrm>
            <a:off x="1316593" y="2844165"/>
            <a:ext cx="7144703" cy="6243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Mismatched sizes and unexpected fits lead to frequent returns, causing frustration and financial losses.</a:t>
            </a:r>
            <a:endParaRPr lang="en-US" sz="1500" dirty="0"/>
          </a:p>
        </p:txBody>
      </p:sp>
      <p:sp>
        <p:nvSpPr>
          <p:cNvPr id="8" name="Shape 5"/>
          <p:cNvSpPr/>
          <p:nvPr/>
        </p:nvSpPr>
        <p:spPr>
          <a:xfrm>
            <a:off x="682704" y="3882985"/>
            <a:ext cx="438864" cy="438864"/>
          </a:xfrm>
          <a:prstGeom prst="roundRect">
            <a:avLst>
              <a:gd name="adj" fmla="val 6668"/>
            </a:avLst>
          </a:prstGeom>
          <a:solidFill>
            <a:srgbClr val="EEE8D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Text 6"/>
          <p:cNvSpPr/>
          <p:nvPr/>
        </p:nvSpPr>
        <p:spPr>
          <a:xfrm>
            <a:off x="813435" y="3956090"/>
            <a:ext cx="177284" cy="292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2</a:t>
            </a:r>
            <a:endParaRPr lang="en-US" sz="2300" dirty="0"/>
          </a:p>
        </p:txBody>
      </p:sp>
      <p:sp>
        <p:nvSpPr>
          <p:cNvPr id="10" name="Text 7"/>
          <p:cNvSpPr/>
          <p:nvPr/>
        </p:nvSpPr>
        <p:spPr>
          <a:xfrm>
            <a:off x="1316593" y="3882985"/>
            <a:ext cx="2584728" cy="304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Limited Visualization</a:t>
            </a:r>
            <a:endParaRPr lang="en-US" sz="1900" dirty="0"/>
          </a:p>
        </p:txBody>
      </p:sp>
      <p:sp>
        <p:nvSpPr>
          <p:cNvPr id="11" name="Text 8"/>
          <p:cNvSpPr/>
          <p:nvPr/>
        </p:nvSpPr>
        <p:spPr>
          <a:xfrm>
            <a:off x="1316593" y="4304824"/>
            <a:ext cx="7144703" cy="3121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Shoppers struggle to imagine how clothes will look and fit without trying them on.</a:t>
            </a:r>
            <a:endParaRPr lang="en-US" sz="1500" dirty="0"/>
          </a:p>
        </p:txBody>
      </p:sp>
      <p:sp>
        <p:nvSpPr>
          <p:cNvPr id="12" name="Shape 9"/>
          <p:cNvSpPr/>
          <p:nvPr/>
        </p:nvSpPr>
        <p:spPr>
          <a:xfrm>
            <a:off x="682704" y="5031462"/>
            <a:ext cx="438864" cy="438864"/>
          </a:xfrm>
          <a:prstGeom prst="roundRect">
            <a:avLst>
              <a:gd name="adj" fmla="val 6668"/>
            </a:avLst>
          </a:prstGeom>
          <a:solidFill>
            <a:srgbClr val="EEE8D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3" name="Text 10"/>
          <p:cNvSpPr/>
          <p:nvPr/>
        </p:nvSpPr>
        <p:spPr>
          <a:xfrm>
            <a:off x="813911" y="5104567"/>
            <a:ext cx="176332" cy="292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3</a:t>
            </a:r>
            <a:endParaRPr lang="en-US" sz="2300" dirty="0"/>
          </a:p>
        </p:txBody>
      </p:sp>
      <p:sp>
        <p:nvSpPr>
          <p:cNvPr id="14" name="Text 11"/>
          <p:cNvSpPr/>
          <p:nvPr/>
        </p:nvSpPr>
        <p:spPr>
          <a:xfrm>
            <a:off x="1316593" y="5031462"/>
            <a:ext cx="2438519" cy="304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Lost Confidence</a:t>
            </a:r>
            <a:endParaRPr lang="en-US" sz="1900" dirty="0"/>
          </a:p>
        </p:txBody>
      </p:sp>
      <p:sp>
        <p:nvSpPr>
          <p:cNvPr id="15" name="Text 12"/>
          <p:cNvSpPr/>
          <p:nvPr/>
        </p:nvSpPr>
        <p:spPr>
          <a:xfrm>
            <a:off x="1316593" y="5453301"/>
            <a:ext cx="7144703" cy="6243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Uncertainty hinders confidence in online shopping, particularly for fashion-conscious consumers.</a:t>
            </a:r>
            <a:endParaRPr lang="en-US" sz="1500" dirty="0"/>
          </a:p>
        </p:txBody>
      </p:sp>
      <p:sp>
        <p:nvSpPr>
          <p:cNvPr id="16" name="Shape 13"/>
          <p:cNvSpPr/>
          <p:nvPr/>
        </p:nvSpPr>
        <p:spPr>
          <a:xfrm>
            <a:off x="682704" y="6492121"/>
            <a:ext cx="438864" cy="438864"/>
          </a:xfrm>
          <a:prstGeom prst="roundRect">
            <a:avLst>
              <a:gd name="adj" fmla="val 6668"/>
            </a:avLst>
          </a:prstGeom>
          <a:solidFill>
            <a:srgbClr val="EEE8D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Text 14"/>
          <p:cNvSpPr/>
          <p:nvPr/>
        </p:nvSpPr>
        <p:spPr>
          <a:xfrm>
            <a:off x="810816" y="6565225"/>
            <a:ext cx="182523" cy="292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4</a:t>
            </a:r>
            <a:endParaRPr lang="en-US" sz="2300" dirty="0"/>
          </a:p>
        </p:txBody>
      </p:sp>
      <p:sp>
        <p:nvSpPr>
          <p:cNvPr id="18" name="Text 15"/>
          <p:cNvSpPr/>
          <p:nvPr/>
        </p:nvSpPr>
        <p:spPr>
          <a:xfrm>
            <a:off x="1316593" y="6492121"/>
            <a:ext cx="2438519" cy="304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Gap in Experience</a:t>
            </a:r>
            <a:endParaRPr lang="en-US" sz="1900" dirty="0"/>
          </a:p>
        </p:txBody>
      </p:sp>
      <p:sp>
        <p:nvSpPr>
          <p:cNvPr id="19" name="Text 16"/>
          <p:cNvSpPr/>
          <p:nvPr/>
        </p:nvSpPr>
        <p:spPr>
          <a:xfrm>
            <a:off x="1316593" y="6913959"/>
            <a:ext cx="7144703" cy="6243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difference between physical stores and online shopping creates a significant obstacle for both consumers and retailers.</a:t>
            </a:r>
            <a:endParaRPr lang="en-US"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240042"/>
            <a:ext cx="7173397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The Solution: OutFitMe</a:t>
            </a:r>
            <a:endParaRPr lang="en-US" sz="4850" dirty="0"/>
          </a:p>
        </p:txBody>
      </p:sp>
      <p:sp>
        <p:nvSpPr>
          <p:cNvPr id="3" name="Shape 1"/>
          <p:cNvSpPr/>
          <p:nvPr/>
        </p:nvSpPr>
        <p:spPr>
          <a:xfrm>
            <a:off x="864037" y="3381851"/>
            <a:ext cx="4136231" cy="2607707"/>
          </a:xfrm>
          <a:prstGeom prst="roundRect">
            <a:avLst>
              <a:gd name="adj" fmla="val 1420"/>
            </a:avLst>
          </a:prstGeom>
          <a:solidFill>
            <a:srgbClr val="EEE8D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1110853" y="3628668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Virtual Try-On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1110853" y="4162544"/>
            <a:ext cx="3642598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Users upload or select an avatar and try on clothes virtually, seeing how they fit and look.</a:t>
            </a:r>
            <a:endParaRPr lang="en-US" sz="1900" dirty="0"/>
          </a:p>
        </p:txBody>
      </p:sp>
      <p:sp>
        <p:nvSpPr>
          <p:cNvPr id="6" name="Shape 4"/>
          <p:cNvSpPr/>
          <p:nvPr/>
        </p:nvSpPr>
        <p:spPr>
          <a:xfrm>
            <a:off x="5247084" y="3381851"/>
            <a:ext cx="4136231" cy="2607707"/>
          </a:xfrm>
          <a:prstGeom prst="roundRect">
            <a:avLst>
              <a:gd name="adj" fmla="val 1420"/>
            </a:avLst>
          </a:prstGeom>
          <a:solidFill>
            <a:srgbClr val="EEE8D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Text 5"/>
          <p:cNvSpPr/>
          <p:nvPr/>
        </p:nvSpPr>
        <p:spPr>
          <a:xfrm>
            <a:off x="5493901" y="3628668"/>
            <a:ext cx="3271361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AI-Powered Accuracy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5493901" y="4162544"/>
            <a:ext cx="3642598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Our AI-based image recognition technology accurately maps clothing onto users' body shapes.</a:t>
            </a:r>
            <a:endParaRPr lang="en-US" sz="1900" dirty="0"/>
          </a:p>
        </p:txBody>
      </p:sp>
      <p:sp>
        <p:nvSpPr>
          <p:cNvPr id="9" name="Shape 7"/>
          <p:cNvSpPr/>
          <p:nvPr/>
        </p:nvSpPr>
        <p:spPr>
          <a:xfrm>
            <a:off x="9630132" y="3381851"/>
            <a:ext cx="4136231" cy="2607707"/>
          </a:xfrm>
          <a:prstGeom prst="roundRect">
            <a:avLst>
              <a:gd name="adj" fmla="val 1420"/>
            </a:avLst>
          </a:prstGeom>
          <a:solidFill>
            <a:srgbClr val="EEE8D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0" name="Text 8"/>
          <p:cNvSpPr/>
          <p:nvPr/>
        </p:nvSpPr>
        <p:spPr>
          <a:xfrm>
            <a:off x="9876949" y="3628668"/>
            <a:ext cx="33909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Realistic Visualization</a:t>
            </a:r>
            <a:endParaRPr lang="en-US" sz="2400" dirty="0"/>
          </a:p>
        </p:txBody>
      </p:sp>
      <p:sp>
        <p:nvSpPr>
          <p:cNvPr id="11" name="Text 9"/>
          <p:cNvSpPr/>
          <p:nvPr/>
        </p:nvSpPr>
        <p:spPr>
          <a:xfrm>
            <a:off x="9876949" y="4114800"/>
            <a:ext cx="3738690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OutFitMe provides a realistic view of how outfits will look, eliminating the guesswork and frustration of online shopping.</a:t>
            </a:r>
            <a:endParaRPr lang="en-US" sz="19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2A0D97-5017-5964-7F72-A0EA4483F0AC}"/>
              </a:ext>
            </a:extLst>
          </p:cNvPr>
          <p:cNvSpPr/>
          <p:nvPr/>
        </p:nvSpPr>
        <p:spPr>
          <a:xfrm>
            <a:off x="12790449" y="7683190"/>
            <a:ext cx="1839951" cy="546410"/>
          </a:xfrm>
          <a:prstGeom prst="rect">
            <a:avLst/>
          </a:prstGeom>
          <a:solidFill>
            <a:srgbClr val="F9F6F0"/>
          </a:solidFill>
          <a:ln>
            <a:solidFill>
              <a:srgbClr val="F9F6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010132"/>
            <a:ext cx="6642378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Technical Foundation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864037" y="3398758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Platform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64037" y="4031337"/>
            <a:ext cx="3898821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Flask powers the backend, while HTML, CSS, and JavaScript create a seamless frontend experience.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5372695" y="3398758"/>
            <a:ext cx="3898821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AI-Powered Virtual Try-On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5372695" y="4417100"/>
            <a:ext cx="3898821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We integrated CP-VTON, a state-of-the-art virtual try-on network, to accurately map clothing onto body shapes using python.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9881354" y="3398758"/>
            <a:ext cx="3210639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Database Integration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9881354" y="4031337"/>
            <a:ext cx="3898821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MySQL securely stores user information, outfits, and try-on data, ensuring smooth functionality across the app.</a:t>
            </a:r>
            <a:endParaRPr lang="en-US" sz="19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879C6D-6F8E-6326-37B1-80325A169536}"/>
              </a:ext>
            </a:extLst>
          </p:cNvPr>
          <p:cNvSpPr/>
          <p:nvPr/>
        </p:nvSpPr>
        <p:spPr>
          <a:xfrm>
            <a:off x="12790449" y="7683190"/>
            <a:ext cx="1839951" cy="546410"/>
          </a:xfrm>
          <a:prstGeom prst="rect">
            <a:avLst/>
          </a:prstGeom>
          <a:solidFill>
            <a:srgbClr val="F9F6F0"/>
          </a:solidFill>
          <a:ln>
            <a:solidFill>
              <a:srgbClr val="F9F6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230868"/>
            <a:ext cx="7796927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Key Features of OutFitMe</a:t>
            </a:r>
            <a:endParaRPr lang="en-US" sz="4850" dirty="0"/>
          </a:p>
        </p:txBody>
      </p:sp>
      <p:sp>
        <p:nvSpPr>
          <p:cNvPr id="3" name="Shape 1"/>
          <p:cNvSpPr/>
          <p:nvPr/>
        </p:nvSpPr>
        <p:spPr>
          <a:xfrm>
            <a:off x="864037" y="2650331"/>
            <a:ext cx="555427" cy="555427"/>
          </a:xfrm>
          <a:prstGeom prst="roundRect">
            <a:avLst>
              <a:gd name="adj" fmla="val 6668"/>
            </a:avLst>
          </a:prstGeom>
          <a:solidFill>
            <a:srgbClr val="EEE8D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1054418" y="2742843"/>
            <a:ext cx="174665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1</a:t>
            </a:r>
            <a:endParaRPr lang="en-US" sz="2900" dirty="0"/>
          </a:p>
        </p:txBody>
      </p:sp>
      <p:sp>
        <p:nvSpPr>
          <p:cNvPr id="5" name="Text 3"/>
          <p:cNvSpPr/>
          <p:nvPr/>
        </p:nvSpPr>
        <p:spPr>
          <a:xfrm>
            <a:off x="1666280" y="2650331"/>
            <a:ext cx="3333988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AI-Based Recommendations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1666280" y="3569970"/>
            <a:ext cx="3333988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OutFitMe suggests outfits based on user preferences,  and trending styles.</a:t>
            </a:r>
            <a:endParaRPr lang="en-US" sz="1900" dirty="0"/>
          </a:p>
        </p:txBody>
      </p:sp>
      <p:sp>
        <p:nvSpPr>
          <p:cNvPr id="7" name="Shape 5"/>
          <p:cNvSpPr/>
          <p:nvPr/>
        </p:nvSpPr>
        <p:spPr>
          <a:xfrm>
            <a:off x="5247084" y="2650331"/>
            <a:ext cx="555427" cy="555427"/>
          </a:xfrm>
          <a:prstGeom prst="roundRect">
            <a:avLst>
              <a:gd name="adj" fmla="val 6668"/>
            </a:avLst>
          </a:prstGeom>
          <a:solidFill>
            <a:srgbClr val="EEE8D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6"/>
          <p:cNvSpPr/>
          <p:nvPr/>
        </p:nvSpPr>
        <p:spPr>
          <a:xfrm>
            <a:off x="5412581" y="2742843"/>
            <a:ext cx="224433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2</a:t>
            </a:r>
            <a:endParaRPr lang="en-US" sz="2900" dirty="0"/>
          </a:p>
        </p:txBody>
      </p:sp>
      <p:sp>
        <p:nvSpPr>
          <p:cNvPr id="9" name="Text 7"/>
          <p:cNvSpPr/>
          <p:nvPr/>
        </p:nvSpPr>
        <p:spPr>
          <a:xfrm>
            <a:off x="6049328" y="2650331"/>
            <a:ext cx="3333988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User-Friendly Interface</a:t>
            </a:r>
            <a:endParaRPr lang="en-US" sz="2400" dirty="0"/>
          </a:p>
        </p:txBody>
      </p:sp>
      <p:sp>
        <p:nvSpPr>
          <p:cNvPr id="10" name="Text 8"/>
          <p:cNvSpPr/>
          <p:nvPr/>
        </p:nvSpPr>
        <p:spPr>
          <a:xfrm>
            <a:off x="6049328" y="3569970"/>
            <a:ext cx="3333988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app's intuitive design seamlessly transitions between “Try-On” and “Buy Now” options.</a:t>
            </a:r>
            <a:endParaRPr lang="en-US" sz="1900" dirty="0"/>
          </a:p>
        </p:txBody>
      </p:sp>
      <p:sp>
        <p:nvSpPr>
          <p:cNvPr id="11" name="Shape 9"/>
          <p:cNvSpPr/>
          <p:nvPr/>
        </p:nvSpPr>
        <p:spPr>
          <a:xfrm>
            <a:off x="9630132" y="2650331"/>
            <a:ext cx="555427" cy="555427"/>
          </a:xfrm>
          <a:prstGeom prst="roundRect">
            <a:avLst>
              <a:gd name="adj" fmla="val 6668"/>
            </a:avLst>
          </a:prstGeom>
          <a:solidFill>
            <a:srgbClr val="EEE8D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Text 10"/>
          <p:cNvSpPr/>
          <p:nvPr/>
        </p:nvSpPr>
        <p:spPr>
          <a:xfrm>
            <a:off x="9796224" y="2742843"/>
            <a:ext cx="223123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3</a:t>
            </a:r>
            <a:endParaRPr lang="en-US" sz="2900" dirty="0"/>
          </a:p>
        </p:txBody>
      </p:sp>
      <p:sp>
        <p:nvSpPr>
          <p:cNvPr id="13" name="Text 11"/>
          <p:cNvSpPr/>
          <p:nvPr/>
        </p:nvSpPr>
        <p:spPr>
          <a:xfrm>
            <a:off x="10432375" y="2650331"/>
            <a:ext cx="3333988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Custom Image Support</a:t>
            </a:r>
            <a:endParaRPr lang="en-US" sz="2400" dirty="0"/>
          </a:p>
        </p:txBody>
      </p:sp>
      <p:sp>
        <p:nvSpPr>
          <p:cNvPr id="14" name="Text 12"/>
          <p:cNvSpPr/>
          <p:nvPr/>
        </p:nvSpPr>
        <p:spPr>
          <a:xfrm>
            <a:off x="10432375" y="3569970"/>
            <a:ext cx="3333988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Users can upload images that closely resemble their body shape, ensuring a </a:t>
            </a:r>
            <a:r>
              <a:rPr lang="en-US" sz="1900" dirty="0" err="1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personalised</a:t>
            </a: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experience.</a:t>
            </a:r>
            <a:endParaRPr lang="en-US" sz="1900" dirty="0"/>
          </a:p>
        </p:txBody>
      </p:sp>
      <p:sp>
        <p:nvSpPr>
          <p:cNvPr id="15" name="Shape 13"/>
          <p:cNvSpPr/>
          <p:nvPr/>
        </p:nvSpPr>
        <p:spPr>
          <a:xfrm>
            <a:off x="864037" y="6069687"/>
            <a:ext cx="555427" cy="555427"/>
          </a:xfrm>
          <a:prstGeom prst="roundRect">
            <a:avLst>
              <a:gd name="adj" fmla="val 6668"/>
            </a:avLst>
          </a:prstGeom>
          <a:solidFill>
            <a:srgbClr val="EEE8D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6" name="Text 14"/>
          <p:cNvSpPr/>
          <p:nvPr/>
        </p:nvSpPr>
        <p:spPr>
          <a:xfrm>
            <a:off x="1026200" y="6162199"/>
            <a:ext cx="230981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4</a:t>
            </a:r>
            <a:endParaRPr lang="en-US" sz="2900" dirty="0"/>
          </a:p>
        </p:txBody>
      </p:sp>
      <p:sp>
        <p:nvSpPr>
          <p:cNvPr id="17" name="Text 15"/>
          <p:cNvSpPr/>
          <p:nvPr/>
        </p:nvSpPr>
        <p:spPr>
          <a:xfrm>
            <a:off x="1666280" y="6069687"/>
            <a:ext cx="3094434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Real-Time Feedback</a:t>
            </a:r>
            <a:endParaRPr lang="en-US" sz="2400" dirty="0"/>
          </a:p>
        </p:txBody>
      </p:sp>
      <p:sp>
        <p:nvSpPr>
          <p:cNvPr id="18" name="Text 16"/>
          <p:cNvSpPr/>
          <p:nvPr/>
        </p:nvSpPr>
        <p:spPr>
          <a:xfrm>
            <a:off x="1666280" y="6603563"/>
            <a:ext cx="1210008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system processes try-on requests instantly, providing a responsive and interactive experience.</a:t>
            </a:r>
            <a:endParaRPr lang="en-US" sz="19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1ED27F-6CB6-77A8-2628-684D2A50D09D}"/>
              </a:ext>
            </a:extLst>
          </p:cNvPr>
          <p:cNvSpPr/>
          <p:nvPr/>
        </p:nvSpPr>
        <p:spPr>
          <a:xfrm>
            <a:off x="12790449" y="7683190"/>
            <a:ext cx="1839951" cy="546410"/>
          </a:xfrm>
          <a:prstGeom prst="rect">
            <a:avLst/>
          </a:prstGeom>
          <a:solidFill>
            <a:srgbClr val="F9F6F0"/>
          </a:solidFill>
          <a:ln>
            <a:solidFill>
              <a:srgbClr val="F9F6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930473"/>
            <a:ext cx="765298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Research &amp; Development</a:t>
            </a:r>
            <a:endParaRPr lang="en-US" sz="4850" dirty="0"/>
          </a:p>
        </p:txBody>
      </p:sp>
      <p:sp>
        <p:nvSpPr>
          <p:cNvPr id="3" name="Shape 1"/>
          <p:cNvSpPr/>
          <p:nvPr/>
        </p:nvSpPr>
        <p:spPr>
          <a:xfrm>
            <a:off x="864037" y="2072283"/>
            <a:ext cx="12902327" cy="5226844"/>
          </a:xfrm>
          <a:prstGeom prst="roundRect">
            <a:avLst>
              <a:gd name="adj" fmla="val 709"/>
            </a:avLst>
          </a:prstGeom>
          <a:noFill/>
          <a:ln w="1524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Shape 2"/>
          <p:cNvSpPr/>
          <p:nvPr/>
        </p:nvSpPr>
        <p:spPr>
          <a:xfrm>
            <a:off x="879277" y="2087523"/>
            <a:ext cx="12871847" cy="149661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3"/>
          <p:cNvSpPr/>
          <p:nvPr/>
        </p:nvSpPr>
        <p:spPr>
          <a:xfrm>
            <a:off x="1126093" y="2243257"/>
            <a:ext cx="59384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Virtual Try-On Technology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7565827" y="2243257"/>
            <a:ext cx="5938480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CP-VTON architecture utilizes conditional generative adversarial networks (cGANs) to generate realistic try-on results.</a:t>
            </a:r>
            <a:endParaRPr lang="en-US" sz="1900" dirty="0"/>
          </a:p>
        </p:txBody>
      </p:sp>
      <p:sp>
        <p:nvSpPr>
          <p:cNvPr id="7" name="Shape 5"/>
          <p:cNvSpPr/>
          <p:nvPr/>
        </p:nvSpPr>
        <p:spPr>
          <a:xfrm>
            <a:off x="879277" y="3584138"/>
            <a:ext cx="12871847" cy="110156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6"/>
          <p:cNvSpPr/>
          <p:nvPr/>
        </p:nvSpPr>
        <p:spPr>
          <a:xfrm>
            <a:off x="1126093" y="3739872"/>
            <a:ext cx="59384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Human Parsing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7565827" y="3739872"/>
            <a:ext cx="5938480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Image segmentation techniques separate body parts for more accurate outfit mapping.</a:t>
            </a:r>
            <a:endParaRPr lang="en-US" sz="1900" dirty="0"/>
          </a:p>
        </p:txBody>
      </p:sp>
      <p:sp>
        <p:nvSpPr>
          <p:cNvPr id="10" name="Shape 8"/>
          <p:cNvSpPr/>
          <p:nvPr/>
        </p:nvSpPr>
        <p:spPr>
          <a:xfrm>
            <a:off x="879277" y="4685705"/>
            <a:ext cx="12871847" cy="110156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1" name="Text 9"/>
          <p:cNvSpPr/>
          <p:nvPr/>
        </p:nvSpPr>
        <p:spPr>
          <a:xfrm>
            <a:off x="1126093" y="4841438"/>
            <a:ext cx="59384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Deep Learning</a:t>
            </a:r>
            <a:endParaRPr lang="en-US" sz="1900" dirty="0"/>
          </a:p>
        </p:txBody>
      </p:sp>
      <p:sp>
        <p:nvSpPr>
          <p:cNvPr id="12" name="Text 10"/>
          <p:cNvSpPr/>
          <p:nvPr/>
        </p:nvSpPr>
        <p:spPr>
          <a:xfrm>
            <a:off x="7565827" y="4841438"/>
            <a:ext cx="5938480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Research on deep learning and computer vision powers cloth segmentation and image transfer.</a:t>
            </a:r>
            <a:endParaRPr lang="en-US" sz="1900" dirty="0"/>
          </a:p>
        </p:txBody>
      </p:sp>
      <p:sp>
        <p:nvSpPr>
          <p:cNvPr id="13" name="Shape 11"/>
          <p:cNvSpPr/>
          <p:nvPr/>
        </p:nvSpPr>
        <p:spPr>
          <a:xfrm>
            <a:off x="879277" y="5787271"/>
            <a:ext cx="12871847" cy="149661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4" name="Text 12"/>
          <p:cNvSpPr/>
          <p:nvPr/>
        </p:nvSpPr>
        <p:spPr>
          <a:xfrm>
            <a:off x="1126093" y="5943005"/>
            <a:ext cx="59384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E-Commerce Insights</a:t>
            </a:r>
            <a:endParaRPr lang="en-US" sz="1900" dirty="0"/>
          </a:p>
        </p:txBody>
      </p:sp>
      <p:sp>
        <p:nvSpPr>
          <p:cNvPr id="15" name="Text 13"/>
          <p:cNvSpPr/>
          <p:nvPr/>
        </p:nvSpPr>
        <p:spPr>
          <a:xfrm>
            <a:off x="7565827" y="5943005"/>
            <a:ext cx="5938480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Research on customer behavior guides the development, addressing challenges like clothing returns and the impact of virtual try-ons on sales.</a:t>
            </a:r>
            <a:endParaRPr lang="en-US" sz="19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6DCC8C-C6C9-62D3-21C0-779E81706729}"/>
              </a:ext>
            </a:extLst>
          </p:cNvPr>
          <p:cNvSpPr/>
          <p:nvPr/>
        </p:nvSpPr>
        <p:spPr>
          <a:xfrm>
            <a:off x="12790449" y="7683190"/>
            <a:ext cx="1839951" cy="546410"/>
          </a:xfrm>
          <a:prstGeom prst="rect">
            <a:avLst/>
          </a:prstGeom>
          <a:solidFill>
            <a:srgbClr val="F9F6F0"/>
          </a:solidFill>
          <a:ln>
            <a:solidFill>
              <a:srgbClr val="F9F6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252305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Acknowledgements</a:t>
            </a:r>
            <a:endParaRPr lang="en-US" sz="48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37" y="3394115"/>
            <a:ext cx="617220" cy="61722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864037" y="4258151"/>
            <a:ext cx="3250406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CP-VTON Developers</a:t>
            </a:r>
            <a:endParaRPr lang="en-US" sz="2400" dirty="0"/>
          </a:p>
        </p:txBody>
      </p:sp>
      <p:sp>
        <p:nvSpPr>
          <p:cNvPr id="5" name="Text 2"/>
          <p:cNvSpPr/>
          <p:nvPr/>
        </p:nvSpPr>
        <p:spPr>
          <a:xfrm>
            <a:off x="864037" y="4792028"/>
            <a:ext cx="4053840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Their open-source code formed the foundation of our virtual try-on system.</a:t>
            </a:r>
            <a:endParaRPr lang="en-US" sz="19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161" y="3394115"/>
            <a:ext cx="617220" cy="61722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88161" y="4258151"/>
            <a:ext cx="3852982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Open-Source Community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5288161" y="4792028"/>
            <a:ext cx="4053959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We are grateful for the freely available machine learning models and datasets.</a:t>
            </a:r>
            <a:endParaRPr lang="en-US" sz="19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2404" y="3394115"/>
            <a:ext cx="617220" cy="61722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712404" y="4258151"/>
            <a:ext cx="3130272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Our Dedicated Team</a:t>
            </a:r>
            <a:endParaRPr lang="en-US" sz="2400" dirty="0"/>
          </a:p>
        </p:txBody>
      </p:sp>
      <p:sp>
        <p:nvSpPr>
          <p:cNvPr id="11" name="Text 6"/>
          <p:cNvSpPr/>
          <p:nvPr/>
        </p:nvSpPr>
        <p:spPr>
          <a:xfrm>
            <a:off x="9712404" y="4792028"/>
            <a:ext cx="4053840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Their tireless work modified and customized the solution to fit our application needs.</a:t>
            </a:r>
            <a:endParaRPr lang="en-US" sz="19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FA2C69-E918-05F5-6717-6AF314D35FEA}"/>
              </a:ext>
            </a:extLst>
          </p:cNvPr>
          <p:cNvSpPr/>
          <p:nvPr/>
        </p:nvSpPr>
        <p:spPr>
          <a:xfrm>
            <a:off x="12790449" y="7683190"/>
            <a:ext cx="1839951" cy="546410"/>
          </a:xfrm>
          <a:prstGeom prst="rect">
            <a:avLst/>
          </a:prstGeom>
          <a:solidFill>
            <a:srgbClr val="F9F6F0"/>
          </a:solidFill>
          <a:ln>
            <a:solidFill>
              <a:srgbClr val="F9F6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899041"/>
            <a:ext cx="6754535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Future Enhancements</a:t>
            </a:r>
            <a:endParaRPr lang="en-US" sz="48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37" y="2040850"/>
            <a:ext cx="3225522" cy="98750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110853" y="3398639"/>
            <a:ext cx="2731889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AR Integration</a:t>
            </a:r>
            <a:endParaRPr lang="en-US" sz="2400" dirty="0"/>
          </a:p>
        </p:txBody>
      </p:sp>
      <p:sp>
        <p:nvSpPr>
          <p:cNvPr id="5" name="Text 2"/>
          <p:cNvSpPr/>
          <p:nvPr/>
        </p:nvSpPr>
        <p:spPr>
          <a:xfrm>
            <a:off x="1110853" y="3932515"/>
            <a:ext cx="2731889" cy="27653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We plan to integrate augmented reality (AR) for live try-on experiences, using smartphone cameras to map clothing in real time.</a:t>
            </a:r>
            <a:endParaRPr lang="en-US" sz="19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9559" y="2040850"/>
            <a:ext cx="3225641" cy="98750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336375" y="3398639"/>
            <a:ext cx="2732008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Style Prediction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336375" y="3932515"/>
            <a:ext cx="2732008" cy="23702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AI-based fashion forecasting will recommend trending outfits based on seasonal changes and global fashion trends.</a:t>
            </a:r>
            <a:endParaRPr lang="en-US" sz="19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0" y="2040850"/>
            <a:ext cx="3225522" cy="98750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562017" y="3398639"/>
            <a:ext cx="2731889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Expanded Product Range</a:t>
            </a:r>
            <a:endParaRPr lang="en-US" sz="2400" dirty="0"/>
          </a:p>
        </p:txBody>
      </p:sp>
      <p:sp>
        <p:nvSpPr>
          <p:cNvPr id="11" name="Text 6"/>
          <p:cNvSpPr/>
          <p:nvPr/>
        </p:nvSpPr>
        <p:spPr>
          <a:xfrm>
            <a:off x="7562017" y="4318278"/>
            <a:ext cx="2731889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Adding more clothing brands and styles to expand the variety offered on the platform.</a:t>
            </a:r>
            <a:endParaRPr lang="en-US" sz="19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0722" y="2040850"/>
            <a:ext cx="3225641" cy="98750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0787539" y="3398639"/>
            <a:ext cx="2732008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Enhanced Personalization</a:t>
            </a:r>
            <a:endParaRPr lang="en-US" sz="2400" dirty="0"/>
          </a:p>
        </p:txBody>
      </p:sp>
      <p:sp>
        <p:nvSpPr>
          <p:cNvPr id="14" name="Text 8"/>
          <p:cNvSpPr/>
          <p:nvPr/>
        </p:nvSpPr>
        <p:spPr>
          <a:xfrm>
            <a:off x="10787539" y="4318278"/>
            <a:ext cx="2732008" cy="27653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Further development of personalized AI-based shopping recommendations, tailoring outfits to user tastes, body types, and preferences.</a:t>
            </a:r>
            <a:endParaRPr lang="en-US" sz="19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F940DE-AC4F-A182-BC04-322B53424E52}"/>
              </a:ext>
            </a:extLst>
          </p:cNvPr>
          <p:cNvSpPr/>
          <p:nvPr/>
        </p:nvSpPr>
        <p:spPr>
          <a:xfrm>
            <a:off x="12790449" y="7683190"/>
            <a:ext cx="1839951" cy="546410"/>
          </a:xfrm>
          <a:prstGeom prst="rect">
            <a:avLst/>
          </a:prstGeom>
          <a:solidFill>
            <a:srgbClr val="F9F6F0"/>
          </a:solidFill>
          <a:ln>
            <a:solidFill>
              <a:srgbClr val="F9F6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711206" y="3499392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66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Thank You</a:t>
            </a:r>
            <a:endParaRPr lang="en-US" sz="6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902486-8769-1C78-B45D-28D034E937AE}"/>
              </a:ext>
            </a:extLst>
          </p:cNvPr>
          <p:cNvSpPr/>
          <p:nvPr/>
        </p:nvSpPr>
        <p:spPr>
          <a:xfrm>
            <a:off x="12790449" y="7683190"/>
            <a:ext cx="1839951" cy="546410"/>
          </a:xfrm>
          <a:prstGeom prst="rect">
            <a:avLst/>
          </a:prstGeom>
          <a:solidFill>
            <a:srgbClr val="F9F6F0"/>
          </a:solidFill>
          <a:ln>
            <a:solidFill>
              <a:srgbClr val="F9F6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13A31535F6994CBB16E92482415E35" ma:contentTypeVersion="9" ma:contentTypeDescription="Create a new document." ma:contentTypeScope="" ma:versionID="bd364541753ad0966645005461af4710">
  <xsd:schema xmlns:xsd="http://www.w3.org/2001/XMLSchema" xmlns:xs="http://www.w3.org/2001/XMLSchema" xmlns:p="http://schemas.microsoft.com/office/2006/metadata/properties" xmlns:ns3="58394d5f-786f-4c13-90e8-72362608e6ba" xmlns:ns4="818dcee4-f793-473d-9741-e588defd6d8a" targetNamespace="http://schemas.microsoft.com/office/2006/metadata/properties" ma:root="true" ma:fieldsID="99529f185fd58bd0c3a6b73e8e6108ca" ns3:_="" ns4:_="">
    <xsd:import namespace="58394d5f-786f-4c13-90e8-72362608e6ba"/>
    <xsd:import namespace="818dcee4-f793-473d-9741-e588defd6d8a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394d5f-786f-4c13-90e8-72362608e6ba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8dcee4-f793-473d-9741-e588defd6d8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8394d5f-786f-4c13-90e8-72362608e6ba" xsi:nil="true"/>
  </documentManagement>
</p:properties>
</file>

<file path=customXml/itemProps1.xml><?xml version="1.0" encoding="utf-8"?>
<ds:datastoreItem xmlns:ds="http://schemas.openxmlformats.org/officeDocument/2006/customXml" ds:itemID="{91785CAF-1C94-4ABD-94D4-C9680A343E5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635880-A382-4980-B45A-512A33F0C3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394d5f-786f-4c13-90e8-72362608e6ba"/>
    <ds:schemaRef ds:uri="818dcee4-f793-473d-9741-e588defd6d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627352D-D4CB-4069-AE74-2E7D4EFBF4B6}">
  <ds:schemaRefs>
    <ds:schemaRef ds:uri="http://purl.org/dc/dcmitype/"/>
    <ds:schemaRef ds:uri="http://purl.org/dc/elements/1.1/"/>
    <ds:schemaRef ds:uri="http://purl.org/dc/terms/"/>
    <ds:schemaRef ds:uri="http://schemas.openxmlformats.org/package/2006/metadata/core-properties"/>
    <ds:schemaRef ds:uri="58394d5f-786f-4c13-90e8-72362608e6ba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818dcee4-f793-473d-9741-e588defd6d8a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513</Words>
  <Application>Microsoft Office PowerPoint</Application>
  <PresentationFormat>Custom</PresentationFormat>
  <Paragraphs>77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Gelasio Semi Bold</vt:lpstr>
      <vt:lpstr>Gelasio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Akshay Rao Kalakuntla (B.Tech_2027)</cp:lastModifiedBy>
  <cp:revision>3</cp:revision>
  <dcterms:created xsi:type="dcterms:W3CDTF">2024-09-28T02:24:01Z</dcterms:created>
  <dcterms:modified xsi:type="dcterms:W3CDTF">2024-09-28T02:41:52Z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0x0101009413A31535F6994CBB16E92482415E35</vt:lpwstr>
  </property>
</Properties>
</file>