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7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2" r:id="rId20"/>
    <p:sldId id="27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pish\Desktop\&#1091;&#1095;&#1077;&#1073;&#1072;\&#1044;&#1048;&#1055;&#1051;&#1054;&#1052;\&#1089;&#1074;&#1086;&#1076;&#1085;&#1072;&#1103;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3307488472688491E-2"/>
          <c:y val="3.3068783068783067E-2"/>
          <c:w val="0.81557249969659684"/>
          <c:h val="0.56853934924801064"/>
        </c:manualLayout>
      </c:layout>
      <c:line3DChart>
        <c:grouping val="standard"/>
        <c:varyColors val="0"/>
        <c:ser>
          <c:idx val="0"/>
          <c:order val="0"/>
          <c:tx>
            <c:strRef>
              <c:f>ngram5cos!$A$2</c:f>
              <c:strCache>
                <c:ptCount val="1"/>
                <c:pt idx="0">
                  <c:v>2rbina2rista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ngram5cos!$B$1:$U$1</c:f>
              <c:strCache>
                <c:ptCount val="20"/>
                <c:pt idx="0">
                  <c:v>2rbina2rista</c:v>
                </c:pt>
                <c:pt idx="1">
                  <c:v>basta</c:v>
                </c:pt>
                <c:pt idx="2">
                  <c:v>brb</c:v>
                </c:pt>
                <c:pt idx="3">
                  <c:v>eldzhey</c:v>
                </c:pt>
                <c:pt idx="4">
                  <c:v>face</c:v>
                </c:pt>
                <c:pt idx="5">
                  <c:v>feduk</c:v>
                </c:pt>
                <c:pt idx="6">
                  <c:v>gnoiny</c:v>
                </c:pt>
                <c:pt idx="7">
                  <c:v>guf</c:v>
                </c:pt>
                <c:pt idx="8">
                  <c:v>husky</c:v>
                </c:pt>
                <c:pt idx="9">
                  <c:v>kasta</c:v>
                </c:pt>
                <c:pt idx="10">
                  <c:v>korzh</c:v>
                </c:pt>
                <c:pt idx="11">
                  <c:v>krovostok</c:v>
                </c:pt>
                <c:pt idx="12">
                  <c:v>kunteynir</c:v>
                </c:pt>
                <c:pt idx="13">
                  <c:v>lizer</c:v>
                </c:pt>
                <c:pt idx="14">
                  <c:v>lsp</c:v>
                </c:pt>
                <c:pt idx="15">
                  <c:v>morgenshtern</c:v>
                </c:pt>
                <c:pt idx="16">
                  <c:v>noizemc</c:v>
                </c:pt>
                <c:pt idx="17">
                  <c:v>skriptonite</c:v>
                </c:pt>
                <c:pt idx="18">
                  <c:v>timati</c:v>
                </c:pt>
                <c:pt idx="19">
                  <c:v>xleb</c:v>
                </c:pt>
              </c:strCache>
            </c:strRef>
          </c:cat>
          <c:val>
            <c:numRef>
              <c:f>ngram5cos!$B$2:$U$2</c:f>
              <c:numCache>
                <c:formatCode>General</c:formatCode>
                <c:ptCount val="20"/>
                <c:pt idx="1">
                  <c:v>0.82905811380776173</c:v>
                </c:pt>
                <c:pt idx="2">
                  <c:v>0.93484369563696823</c:v>
                </c:pt>
                <c:pt idx="3">
                  <c:v>0.90751852479830097</c:v>
                </c:pt>
                <c:pt idx="4">
                  <c:v>0.84354445474559625</c:v>
                </c:pt>
                <c:pt idx="5">
                  <c:v>0.91720229287641186</c:v>
                </c:pt>
                <c:pt idx="6">
                  <c:v>0.85445020917881043</c:v>
                </c:pt>
                <c:pt idx="7">
                  <c:v>0.82901624922470396</c:v>
                </c:pt>
                <c:pt idx="8">
                  <c:v>0.88372204095500728</c:v>
                </c:pt>
                <c:pt idx="9">
                  <c:v>0.82141645737454105</c:v>
                </c:pt>
                <c:pt idx="10">
                  <c:v>0.83467202750659242</c:v>
                </c:pt>
                <c:pt idx="11">
                  <c:v>0.8180688403165115</c:v>
                </c:pt>
                <c:pt idx="12">
                  <c:v>0.86602743301890062</c:v>
                </c:pt>
                <c:pt idx="13">
                  <c:v>0.83961440520352204</c:v>
                </c:pt>
                <c:pt idx="14">
                  <c:v>0.86600254519206021</c:v>
                </c:pt>
                <c:pt idx="15">
                  <c:v>0.88192941867468067</c:v>
                </c:pt>
                <c:pt idx="16">
                  <c:v>0.80597352349307549</c:v>
                </c:pt>
                <c:pt idx="17">
                  <c:v>0.84620266270761346</c:v>
                </c:pt>
                <c:pt idx="18">
                  <c:v>0.89719851792894223</c:v>
                </c:pt>
                <c:pt idx="19">
                  <c:v>0.95421060236330146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3E-4CFC-9CF0-12182F84C2C3}"/>
            </c:ext>
          </c:extLst>
        </c:ser>
        <c:ser>
          <c:idx val="1"/>
          <c:order val="1"/>
          <c:tx>
            <c:strRef>
              <c:f>ngram5cos!$A$3</c:f>
              <c:strCache>
                <c:ptCount val="1"/>
                <c:pt idx="0">
                  <c:v>basta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ngram5cos!$B$1:$U$1</c:f>
              <c:strCache>
                <c:ptCount val="20"/>
                <c:pt idx="0">
                  <c:v>2rbina2rista</c:v>
                </c:pt>
                <c:pt idx="1">
                  <c:v>basta</c:v>
                </c:pt>
                <c:pt idx="2">
                  <c:v>brb</c:v>
                </c:pt>
                <c:pt idx="3">
                  <c:v>eldzhey</c:v>
                </c:pt>
                <c:pt idx="4">
                  <c:v>face</c:v>
                </c:pt>
                <c:pt idx="5">
                  <c:v>feduk</c:v>
                </c:pt>
                <c:pt idx="6">
                  <c:v>gnoiny</c:v>
                </c:pt>
                <c:pt idx="7">
                  <c:v>guf</c:v>
                </c:pt>
                <c:pt idx="8">
                  <c:v>husky</c:v>
                </c:pt>
                <c:pt idx="9">
                  <c:v>kasta</c:v>
                </c:pt>
                <c:pt idx="10">
                  <c:v>korzh</c:v>
                </c:pt>
                <c:pt idx="11">
                  <c:v>krovostok</c:v>
                </c:pt>
                <c:pt idx="12">
                  <c:v>kunteynir</c:v>
                </c:pt>
                <c:pt idx="13">
                  <c:v>lizer</c:v>
                </c:pt>
                <c:pt idx="14">
                  <c:v>lsp</c:v>
                </c:pt>
                <c:pt idx="15">
                  <c:v>morgenshtern</c:v>
                </c:pt>
                <c:pt idx="16">
                  <c:v>noizemc</c:v>
                </c:pt>
                <c:pt idx="17">
                  <c:v>skriptonite</c:v>
                </c:pt>
                <c:pt idx="18">
                  <c:v>timati</c:v>
                </c:pt>
                <c:pt idx="19">
                  <c:v>xleb</c:v>
                </c:pt>
              </c:strCache>
            </c:strRef>
          </c:cat>
          <c:val>
            <c:numRef>
              <c:f>ngram5cos!$B$3:$U$3</c:f>
              <c:numCache>
                <c:formatCode>General</c:formatCode>
                <c:ptCount val="20"/>
                <c:pt idx="0">
                  <c:v>0.82905811380776173</c:v>
                </c:pt>
                <c:pt idx="2">
                  <c:v>0.78376131670354465</c:v>
                </c:pt>
                <c:pt idx="3">
                  <c:v>0.69195677999308647</c:v>
                </c:pt>
                <c:pt idx="4">
                  <c:v>0.49882133250467231</c:v>
                </c:pt>
                <c:pt idx="5">
                  <c:v>0.73221998180476533</c:v>
                </c:pt>
                <c:pt idx="6">
                  <c:v>0.58611003655285576</c:v>
                </c:pt>
                <c:pt idx="7">
                  <c:v>0.46486969449010362</c:v>
                </c:pt>
                <c:pt idx="8">
                  <c:v>0.69517968032629529</c:v>
                </c:pt>
                <c:pt idx="9">
                  <c:v>0.46380678202866249</c:v>
                </c:pt>
                <c:pt idx="10">
                  <c:v>0.4692640441280348</c:v>
                </c:pt>
                <c:pt idx="11">
                  <c:v>0.47826062153676629</c:v>
                </c:pt>
                <c:pt idx="12">
                  <c:v>0.58872052056821023</c:v>
                </c:pt>
                <c:pt idx="13">
                  <c:v>0.4497888847421736</c:v>
                </c:pt>
                <c:pt idx="14">
                  <c:v>0.55846173424295253</c:v>
                </c:pt>
                <c:pt idx="15">
                  <c:v>0.60793522151538937</c:v>
                </c:pt>
                <c:pt idx="16">
                  <c:v>0.43546145731832642</c:v>
                </c:pt>
                <c:pt idx="17">
                  <c:v>0.50738207912941025</c:v>
                </c:pt>
                <c:pt idx="18">
                  <c:v>0.61064542527481347</c:v>
                </c:pt>
                <c:pt idx="19">
                  <c:v>0.83295544149523515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3E-4CFC-9CF0-12182F84C2C3}"/>
            </c:ext>
          </c:extLst>
        </c:ser>
        <c:ser>
          <c:idx val="2"/>
          <c:order val="2"/>
          <c:tx>
            <c:strRef>
              <c:f>ngram5cos!$A$4</c:f>
              <c:strCache>
                <c:ptCount val="1"/>
                <c:pt idx="0">
                  <c:v>brb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cat>
            <c:strRef>
              <c:f>ngram5cos!$B$1:$U$1</c:f>
              <c:strCache>
                <c:ptCount val="20"/>
                <c:pt idx="0">
                  <c:v>2rbina2rista</c:v>
                </c:pt>
                <c:pt idx="1">
                  <c:v>basta</c:v>
                </c:pt>
                <c:pt idx="2">
                  <c:v>brb</c:v>
                </c:pt>
                <c:pt idx="3">
                  <c:v>eldzhey</c:v>
                </c:pt>
                <c:pt idx="4">
                  <c:v>face</c:v>
                </c:pt>
                <c:pt idx="5">
                  <c:v>feduk</c:v>
                </c:pt>
                <c:pt idx="6">
                  <c:v>gnoiny</c:v>
                </c:pt>
                <c:pt idx="7">
                  <c:v>guf</c:v>
                </c:pt>
                <c:pt idx="8">
                  <c:v>husky</c:v>
                </c:pt>
                <c:pt idx="9">
                  <c:v>kasta</c:v>
                </c:pt>
                <c:pt idx="10">
                  <c:v>korzh</c:v>
                </c:pt>
                <c:pt idx="11">
                  <c:v>krovostok</c:v>
                </c:pt>
                <c:pt idx="12">
                  <c:v>kunteynir</c:v>
                </c:pt>
                <c:pt idx="13">
                  <c:v>lizer</c:v>
                </c:pt>
                <c:pt idx="14">
                  <c:v>lsp</c:v>
                </c:pt>
                <c:pt idx="15">
                  <c:v>morgenshtern</c:v>
                </c:pt>
                <c:pt idx="16">
                  <c:v>noizemc</c:v>
                </c:pt>
                <c:pt idx="17">
                  <c:v>skriptonite</c:v>
                </c:pt>
                <c:pt idx="18">
                  <c:v>timati</c:v>
                </c:pt>
                <c:pt idx="19">
                  <c:v>xleb</c:v>
                </c:pt>
              </c:strCache>
            </c:strRef>
          </c:cat>
          <c:val>
            <c:numRef>
              <c:f>ngram5cos!$B$4:$U$4</c:f>
              <c:numCache>
                <c:formatCode>General</c:formatCode>
                <c:ptCount val="20"/>
                <c:pt idx="0">
                  <c:v>0.93484369563696823</c:v>
                </c:pt>
                <c:pt idx="1">
                  <c:v>0.78376131670354465</c:v>
                </c:pt>
                <c:pt idx="3">
                  <c:v>0.85921591415019538</c:v>
                </c:pt>
                <c:pt idx="4">
                  <c:v>0.80901701246515012</c:v>
                </c:pt>
                <c:pt idx="5">
                  <c:v>0.90556100853157762</c:v>
                </c:pt>
                <c:pt idx="6">
                  <c:v>0.83409214450610913</c:v>
                </c:pt>
                <c:pt idx="7">
                  <c:v>0.79020856694332819</c:v>
                </c:pt>
                <c:pt idx="8">
                  <c:v>0.86903445084345332</c:v>
                </c:pt>
                <c:pt idx="9">
                  <c:v>0.8046977009555305</c:v>
                </c:pt>
                <c:pt idx="10">
                  <c:v>0.81403141497550457</c:v>
                </c:pt>
                <c:pt idx="11">
                  <c:v>0.79324786386445867</c:v>
                </c:pt>
                <c:pt idx="12">
                  <c:v>0.82657978245291508</c:v>
                </c:pt>
                <c:pt idx="13">
                  <c:v>0.78841199147995322</c:v>
                </c:pt>
                <c:pt idx="14">
                  <c:v>0.84321003116143489</c:v>
                </c:pt>
                <c:pt idx="15">
                  <c:v>0.83501584614746793</c:v>
                </c:pt>
                <c:pt idx="16">
                  <c:v>0.78652954029866751</c:v>
                </c:pt>
                <c:pt idx="17">
                  <c:v>0.80735463535956697</c:v>
                </c:pt>
                <c:pt idx="18">
                  <c:v>0.87679967586178742</c:v>
                </c:pt>
                <c:pt idx="19">
                  <c:v>0.92856351722976238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3E-4CFC-9CF0-12182F84C2C3}"/>
            </c:ext>
          </c:extLst>
        </c:ser>
        <c:ser>
          <c:idx val="3"/>
          <c:order val="3"/>
          <c:tx>
            <c:strRef>
              <c:f>ngram5cos!$A$5</c:f>
              <c:strCache>
                <c:ptCount val="1"/>
                <c:pt idx="0">
                  <c:v>eldzhey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cat>
            <c:strRef>
              <c:f>ngram5cos!$B$1:$U$1</c:f>
              <c:strCache>
                <c:ptCount val="20"/>
                <c:pt idx="0">
                  <c:v>2rbina2rista</c:v>
                </c:pt>
                <c:pt idx="1">
                  <c:v>basta</c:v>
                </c:pt>
                <c:pt idx="2">
                  <c:v>brb</c:v>
                </c:pt>
                <c:pt idx="3">
                  <c:v>eldzhey</c:v>
                </c:pt>
                <c:pt idx="4">
                  <c:v>face</c:v>
                </c:pt>
                <c:pt idx="5">
                  <c:v>feduk</c:v>
                </c:pt>
                <c:pt idx="6">
                  <c:v>gnoiny</c:v>
                </c:pt>
                <c:pt idx="7">
                  <c:v>guf</c:v>
                </c:pt>
                <c:pt idx="8">
                  <c:v>husky</c:v>
                </c:pt>
                <c:pt idx="9">
                  <c:v>kasta</c:v>
                </c:pt>
                <c:pt idx="10">
                  <c:v>korzh</c:v>
                </c:pt>
                <c:pt idx="11">
                  <c:v>krovostok</c:v>
                </c:pt>
                <c:pt idx="12">
                  <c:v>kunteynir</c:v>
                </c:pt>
                <c:pt idx="13">
                  <c:v>lizer</c:v>
                </c:pt>
                <c:pt idx="14">
                  <c:v>lsp</c:v>
                </c:pt>
                <c:pt idx="15">
                  <c:v>morgenshtern</c:v>
                </c:pt>
                <c:pt idx="16">
                  <c:v>noizemc</c:v>
                </c:pt>
                <c:pt idx="17">
                  <c:v>skriptonite</c:v>
                </c:pt>
                <c:pt idx="18">
                  <c:v>timati</c:v>
                </c:pt>
                <c:pt idx="19">
                  <c:v>xleb</c:v>
                </c:pt>
              </c:strCache>
            </c:strRef>
          </c:cat>
          <c:val>
            <c:numRef>
              <c:f>ngram5cos!$B$5:$U$5</c:f>
              <c:numCache>
                <c:formatCode>General</c:formatCode>
                <c:ptCount val="20"/>
                <c:pt idx="0">
                  <c:v>0.90751852479830097</c:v>
                </c:pt>
                <c:pt idx="1">
                  <c:v>0.69195677999308647</c:v>
                </c:pt>
                <c:pt idx="2">
                  <c:v>0.85921591415019538</c:v>
                </c:pt>
                <c:pt idx="4">
                  <c:v>0.70644246953195333</c:v>
                </c:pt>
                <c:pt idx="5">
                  <c:v>0.83040592042025185</c:v>
                </c:pt>
                <c:pt idx="6">
                  <c:v>0.75876384722379386</c:v>
                </c:pt>
                <c:pt idx="7">
                  <c:v>0.67856354068283631</c:v>
                </c:pt>
                <c:pt idx="8">
                  <c:v>0.81522463944082779</c:v>
                </c:pt>
                <c:pt idx="9">
                  <c:v>0.6961054424862112</c:v>
                </c:pt>
                <c:pt idx="10">
                  <c:v>0.70989841757283201</c:v>
                </c:pt>
                <c:pt idx="11">
                  <c:v>0.69326642522212167</c:v>
                </c:pt>
                <c:pt idx="12">
                  <c:v>0.73390956762795123</c:v>
                </c:pt>
                <c:pt idx="13">
                  <c:v>0.68240259200867825</c:v>
                </c:pt>
                <c:pt idx="14">
                  <c:v>0.73101166727696509</c:v>
                </c:pt>
                <c:pt idx="15">
                  <c:v>0.73654356450961322</c:v>
                </c:pt>
                <c:pt idx="16">
                  <c:v>0.66094374099630671</c:v>
                </c:pt>
                <c:pt idx="17">
                  <c:v>0.70500447156187351</c:v>
                </c:pt>
                <c:pt idx="18">
                  <c:v>0.80655561581504664</c:v>
                </c:pt>
                <c:pt idx="19">
                  <c:v>0.90142462939359425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3E-4CFC-9CF0-12182F84C2C3}"/>
            </c:ext>
          </c:extLst>
        </c:ser>
        <c:ser>
          <c:idx val="4"/>
          <c:order val="4"/>
          <c:tx>
            <c:strRef>
              <c:f>ngram5cos!$A$6</c:f>
              <c:strCache>
                <c:ptCount val="1"/>
                <c:pt idx="0">
                  <c:v>face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cat>
            <c:strRef>
              <c:f>ngram5cos!$B$1:$U$1</c:f>
              <c:strCache>
                <c:ptCount val="20"/>
                <c:pt idx="0">
                  <c:v>2rbina2rista</c:v>
                </c:pt>
                <c:pt idx="1">
                  <c:v>basta</c:v>
                </c:pt>
                <c:pt idx="2">
                  <c:v>brb</c:v>
                </c:pt>
                <c:pt idx="3">
                  <c:v>eldzhey</c:v>
                </c:pt>
                <c:pt idx="4">
                  <c:v>face</c:v>
                </c:pt>
                <c:pt idx="5">
                  <c:v>feduk</c:v>
                </c:pt>
                <c:pt idx="6">
                  <c:v>gnoiny</c:v>
                </c:pt>
                <c:pt idx="7">
                  <c:v>guf</c:v>
                </c:pt>
                <c:pt idx="8">
                  <c:v>husky</c:v>
                </c:pt>
                <c:pt idx="9">
                  <c:v>kasta</c:v>
                </c:pt>
                <c:pt idx="10">
                  <c:v>korzh</c:v>
                </c:pt>
                <c:pt idx="11">
                  <c:v>krovostok</c:v>
                </c:pt>
                <c:pt idx="12">
                  <c:v>kunteynir</c:v>
                </c:pt>
                <c:pt idx="13">
                  <c:v>lizer</c:v>
                </c:pt>
                <c:pt idx="14">
                  <c:v>lsp</c:v>
                </c:pt>
                <c:pt idx="15">
                  <c:v>morgenshtern</c:v>
                </c:pt>
                <c:pt idx="16">
                  <c:v>noizemc</c:v>
                </c:pt>
                <c:pt idx="17">
                  <c:v>skriptonite</c:v>
                </c:pt>
                <c:pt idx="18">
                  <c:v>timati</c:v>
                </c:pt>
                <c:pt idx="19">
                  <c:v>xleb</c:v>
                </c:pt>
              </c:strCache>
            </c:strRef>
          </c:cat>
          <c:val>
            <c:numRef>
              <c:f>ngram5cos!$B$6:$U$6</c:f>
              <c:numCache>
                <c:formatCode>General</c:formatCode>
                <c:ptCount val="20"/>
                <c:pt idx="0">
                  <c:v>0.84354445474559625</c:v>
                </c:pt>
                <c:pt idx="1">
                  <c:v>0.49882133250467231</c:v>
                </c:pt>
                <c:pt idx="2">
                  <c:v>0.80901701246515012</c:v>
                </c:pt>
                <c:pt idx="3">
                  <c:v>0.70644246953195333</c:v>
                </c:pt>
                <c:pt idx="5">
                  <c:v>0.7538809280461688</c:v>
                </c:pt>
                <c:pt idx="6">
                  <c:v>0.58501791105335355</c:v>
                </c:pt>
                <c:pt idx="7">
                  <c:v>0.49598740326529372</c:v>
                </c:pt>
                <c:pt idx="8">
                  <c:v>0.72784370997104497</c:v>
                </c:pt>
                <c:pt idx="9">
                  <c:v>0.52041223903338829</c:v>
                </c:pt>
                <c:pt idx="10">
                  <c:v>0.52220188853688609</c:v>
                </c:pt>
                <c:pt idx="11">
                  <c:v>0.50817893389049762</c:v>
                </c:pt>
                <c:pt idx="12">
                  <c:v>0.63542452780815539</c:v>
                </c:pt>
                <c:pt idx="13">
                  <c:v>0.46412841417552159</c:v>
                </c:pt>
                <c:pt idx="14">
                  <c:v>0.59635335059333228</c:v>
                </c:pt>
                <c:pt idx="15">
                  <c:v>0.58393856284240919</c:v>
                </c:pt>
                <c:pt idx="16">
                  <c:v>0.47442609724852802</c:v>
                </c:pt>
                <c:pt idx="17">
                  <c:v>0.50637464671614651</c:v>
                </c:pt>
                <c:pt idx="18">
                  <c:v>0.68237274710285734</c:v>
                </c:pt>
                <c:pt idx="19">
                  <c:v>0.82847326951521749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3E-4CFC-9CF0-12182F84C2C3}"/>
            </c:ext>
          </c:extLst>
        </c:ser>
        <c:ser>
          <c:idx val="5"/>
          <c:order val="5"/>
          <c:tx>
            <c:strRef>
              <c:f>ngram5cos!$A$7</c:f>
              <c:strCache>
                <c:ptCount val="1"/>
                <c:pt idx="0">
                  <c:v>feduk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cat>
            <c:strRef>
              <c:f>ngram5cos!$B$1:$U$1</c:f>
              <c:strCache>
                <c:ptCount val="20"/>
                <c:pt idx="0">
                  <c:v>2rbina2rista</c:v>
                </c:pt>
                <c:pt idx="1">
                  <c:v>basta</c:v>
                </c:pt>
                <c:pt idx="2">
                  <c:v>brb</c:v>
                </c:pt>
                <c:pt idx="3">
                  <c:v>eldzhey</c:v>
                </c:pt>
                <c:pt idx="4">
                  <c:v>face</c:v>
                </c:pt>
                <c:pt idx="5">
                  <c:v>feduk</c:v>
                </c:pt>
                <c:pt idx="6">
                  <c:v>gnoiny</c:v>
                </c:pt>
                <c:pt idx="7">
                  <c:v>guf</c:v>
                </c:pt>
                <c:pt idx="8">
                  <c:v>husky</c:v>
                </c:pt>
                <c:pt idx="9">
                  <c:v>kasta</c:v>
                </c:pt>
                <c:pt idx="10">
                  <c:v>korzh</c:v>
                </c:pt>
                <c:pt idx="11">
                  <c:v>krovostok</c:v>
                </c:pt>
                <c:pt idx="12">
                  <c:v>kunteynir</c:v>
                </c:pt>
                <c:pt idx="13">
                  <c:v>lizer</c:v>
                </c:pt>
                <c:pt idx="14">
                  <c:v>lsp</c:v>
                </c:pt>
                <c:pt idx="15">
                  <c:v>morgenshtern</c:v>
                </c:pt>
                <c:pt idx="16">
                  <c:v>noizemc</c:v>
                </c:pt>
                <c:pt idx="17">
                  <c:v>skriptonite</c:v>
                </c:pt>
                <c:pt idx="18">
                  <c:v>timati</c:v>
                </c:pt>
                <c:pt idx="19">
                  <c:v>xleb</c:v>
                </c:pt>
              </c:strCache>
            </c:strRef>
          </c:cat>
          <c:val>
            <c:numRef>
              <c:f>ngram5cos!$B$7:$U$7</c:f>
              <c:numCache>
                <c:formatCode>General</c:formatCode>
                <c:ptCount val="20"/>
                <c:pt idx="0">
                  <c:v>0.91720229287641186</c:v>
                </c:pt>
                <c:pt idx="1">
                  <c:v>0.73221998180476533</c:v>
                </c:pt>
                <c:pt idx="2">
                  <c:v>0.90556100853157762</c:v>
                </c:pt>
                <c:pt idx="3">
                  <c:v>0.83040592042025185</c:v>
                </c:pt>
                <c:pt idx="4">
                  <c:v>0.7538809280461688</c:v>
                </c:pt>
                <c:pt idx="6">
                  <c:v>0.79751587241157063</c:v>
                </c:pt>
                <c:pt idx="7">
                  <c:v>0.7462695276981165</c:v>
                </c:pt>
                <c:pt idx="8">
                  <c:v>0.85705920749773168</c:v>
                </c:pt>
                <c:pt idx="9">
                  <c:v>0.73167624296522304</c:v>
                </c:pt>
                <c:pt idx="10">
                  <c:v>0.74341153206778965</c:v>
                </c:pt>
                <c:pt idx="11">
                  <c:v>0.7378015312442634</c:v>
                </c:pt>
                <c:pt idx="12">
                  <c:v>0.8044883476650907</c:v>
                </c:pt>
                <c:pt idx="13">
                  <c:v>0.7537281559673551</c:v>
                </c:pt>
                <c:pt idx="14">
                  <c:v>0.79056761255145869</c:v>
                </c:pt>
                <c:pt idx="15">
                  <c:v>0.80753571914624267</c:v>
                </c:pt>
                <c:pt idx="16">
                  <c:v>0.71656156250313519</c:v>
                </c:pt>
                <c:pt idx="17">
                  <c:v>0.73754577606163985</c:v>
                </c:pt>
                <c:pt idx="18">
                  <c:v>0.83966134488223421</c:v>
                </c:pt>
                <c:pt idx="19">
                  <c:v>0.88076676643985441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3E-4CFC-9CF0-12182F84C2C3}"/>
            </c:ext>
          </c:extLst>
        </c:ser>
        <c:ser>
          <c:idx val="6"/>
          <c:order val="6"/>
          <c:tx>
            <c:strRef>
              <c:f>ngram5cos!$A$8</c:f>
              <c:strCache>
                <c:ptCount val="1"/>
                <c:pt idx="0">
                  <c:v>gnoiny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ngram5cos!$B$1:$U$1</c:f>
              <c:strCache>
                <c:ptCount val="20"/>
                <c:pt idx="0">
                  <c:v>2rbina2rista</c:v>
                </c:pt>
                <c:pt idx="1">
                  <c:v>basta</c:v>
                </c:pt>
                <c:pt idx="2">
                  <c:v>brb</c:v>
                </c:pt>
                <c:pt idx="3">
                  <c:v>eldzhey</c:v>
                </c:pt>
                <c:pt idx="4">
                  <c:v>face</c:v>
                </c:pt>
                <c:pt idx="5">
                  <c:v>feduk</c:v>
                </c:pt>
                <c:pt idx="6">
                  <c:v>gnoiny</c:v>
                </c:pt>
                <c:pt idx="7">
                  <c:v>guf</c:v>
                </c:pt>
                <c:pt idx="8">
                  <c:v>husky</c:v>
                </c:pt>
                <c:pt idx="9">
                  <c:v>kasta</c:v>
                </c:pt>
                <c:pt idx="10">
                  <c:v>korzh</c:v>
                </c:pt>
                <c:pt idx="11">
                  <c:v>krovostok</c:v>
                </c:pt>
                <c:pt idx="12">
                  <c:v>kunteynir</c:v>
                </c:pt>
                <c:pt idx="13">
                  <c:v>lizer</c:v>
                </c:pt>
                <c:pt idx="14">
                  <c:v>lsp</c:v>
                </c:pt>
                <c:pt idx="15">
                  <c:v>morgenshtern</c:v>
                </c:pt>
                <c:pt idx="16">
                  <c:v>noizemc</c:v>
                </c:pt>
                <c:pt idx="17">
                  <c:v>skriptonite</c:v>
                </c:pt>
                <c:pt idx="18">
                  <c:v>timati</c:v>
                </c:pt>
                <c:pt idx="19">
                  <c:v>xleb</c:v>
                </c:pt>
              </c:strCache>
            </c:strRef>
          </c:cat>
          <c:val>
            <c:numRef>
              <c:f>ngram5cos!$B$8:$U$8</c:f>
              <c:numCache>
                <c:formatCode>General</c:formatCode>
                <c:ptCount val="20"/>
                <c:pt idx="0">
                  <c:v>0.85445020917881043</c:v>
                </c:pt>
                <c:pt idx="1">
                  <c:v>0.58611003655285576</c:v>
                </c:pt>
                <c:pt idx="2">
                  <c:v>0.83409214450610913</c:v>
                </c:pt>
                <c:pt idx="3">
                  <c:v>0.75876384722379386</c:v>
                </c:pt>
                <c:pt idx="4">
                  <c:v>0.58501791105335355</c:v>
                </c:pt>
                <c:pt idx="5">
                  <c:v>0.79751587241157063</c:v>
                </c:pt>
                <c:pt idx="7">
                  <c:v>0.5633675181389951</c:v>
                </c:pt>
                <c:pt idx="8">
                  <c:v>0.75104427390944672</c:v>
                </c:pt>
                <c:pt idx="9">
                  <c:v>0.56220838986020072</c:v>
                </c:pt>
                <c:pt idx="10">
                  <c:v>0.58343904815703296</c:v>
                </c:pt>
                <c:pt idx="11">
                  <c:v>0.55034038005552</c:v>
                </c:pt>
                <c:pt idx="12">
                  <c:v>0.65547833023874214</c:v>
                </c:pt>
                <c:pt idx="13">
                  <c:v>0.58354052864137118</c:v>
                </c:pt>
                <c:pt idx="14">
                  <c:v>0.66185773907679468</c:v>
                </c:pt>
                <c:pt idx="15">
                  <c:v>0.67802798872049208</c:v>
                </c:pt>
                <c:pt idx="16">
                  <c:v>0.53265574630962864</c:v>
                </c:pt>
                <c:pt idx="17">
                  <c:v>0.58499625086847451</c:v>
                </c:pt>
                <c:pt idx="18">
                  <c:v>0.72519805133519522</c:v>
                </c:pt>
                <c:pt idx="19">
                  <c:v>0.86307998767464156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23E-4CFC-9CF0-12182F84C2C3}"/>
            </c:ext>
          </c:extLst>
        </c:ser>
        <c:ser>
          <c:idx val="7"/>
          <c:order val="7"/>
          <c:tx>
            <c:strRef>
              <c:f>ngram5cos!$A$9</c:f>
              <c:strCache>
                <c:ptCount val="1"/>
                <c:pt idx="0">
                  <c:v>guf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ngram5cos!$B$1:$U$1</c:f>
              <c:strCache>
                <c:ptCount val="20"/>
                <c:pt idx="0">
                  <c:v>2rbina2rista</c:v>
                </c:pt>
                <c:pt idx="1">
                  <c:v>basta</c:v>
                </c:pt>
                <c:pt idx="2">
                  <c:v>brb</c:v>
                </c:pt>
                <c:pt idx="3">
                  <c:v>eldzhey</c:v>
                </c:pt>
                <c:pt idx="4">
                  <c:v>face</c:v>
                </c:pt>
                <c:pt idx="5">
                  <c:v>feduk</c:v>
                </c:pt>
                <c:pt idx="6">
                  <c:v>gnoiny</c:v>
                </c:pt>
                <c:pt idx="7">
                  <c:v>guf</c:v>
                </c:pt>
                <c:pt idx="8">
                  <c:v>husky</c:v>
                </c:pt>
                <c:pt idx="9">
                  <c:v>kasta</c:v>
                </c:pt>
                <c:pt idx="10">
                  <c:v>korzh</c:v>
                </c:pt>
                <c:pt idx="11">
                  <c:v>krovostok</c:v>
                </c:pt>
                <c:pt idx="12">
                  <c:v>kunteynir</c:v>
                </c:pt>
                <c:pt idx="13">
                  <c:v>lizer</c:v>
                </c:pt>
                <c:pt idx="14">
                  <c:v>lsp</c:v>
                </c:pt>
                <c:pt idx="15">
                  <c:v>morgenshtern</c:v>
                </c:pt>
                <c:pt idx="16">
                  <c:v>noizemc</c:v>
                </c:pt>
                <c:pt idx="17">
                  <c:v>skriptonite</c:v>
                </c:pt>
                <c:pt idx="18">
                  <c:v>timati</c:v>
                </c:pt>
                <c:pt idx="19">
                  <c:v>xleb</c:v>
                </c:pt>
              </c:strCache>
            </c:strRef>
          </c:cat>
          <c:val>
            <c:numRef>
              <c:f>ngram5cos!$B$9:$U$9</c:f>
              <c:numCache>
                <c:formatCode>General</c:formatCode>
                <c:ptCount val="20"/>
                <c:pt idx="0">
                  <c:v>0.82901624922470396</c:v>
                </c:pt>
                <c:pt idx="1">
                  <c:v>0.46486969449010362</c:v>
                </c:pt>
                <c:pt idx="2">
                  <c:v>0.79020856694332819</c:v>
                </c:pt>
                <c:pt idx="3">
                  <c:v>0.67856354068283631</c:v>
                </c:pt>
                <c:pt idx="4">
                  <c:v>0.49598740326529372</c:v>
                </c:pt>
                <c:pt idx="5">
                  <c:v>0.7462695276981165</c:v>
                </c:pt>
                <c:pt idx="6">
                  <c:v>0.5633675181389951</c:v>
                </c:pt>
                <c:pt idx="8">
                  <c:v>0.69628791000342538</c:v>
                </c:pt>
                <c:pt idx="9">
                  <c:v>0.42785234851965431</c:v>
                </c:pt>
                <c:pt idx="10">
                  <c:v>0.4629644313746013</c:v>
                </c:pt>
                <c:pt idx="11">
                  <c:v>0.41277790940223003</c:v>
                </c:pt>
                <c:pt idx="12">
                  <c:v>0.55841610589025281</c:v>
                </c:pt>
                <c:pt idx="13">
                  <c:v>0.45330385893427982</c:v>
                </c:pt>
                <c:pt idx="14">
                  <c:v>0.55253054390407008</c:v>
                </c:pt>
                <c:pt idx="15">
                  <c:v>0.58670039915573979</c:v>
                </c:pt>
                <c:pt idx="16">
                  <c:v>0.3734981982129616</c:v>
                </c:pt>
                <c:pt idx="17">
                  <c:v>0.49165028686399298</c:v>
                </c:pt>
                <c:pt idx="18">
                  <c:v>0.6858861574336601</c:v>
                </c:pt>
                <c:pt idx="19">
                  <c:v>0.81217529777537278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23E-4CFC-9CF0-12182F84C2C3}"/>
            </c:ext>
          </c:extLst>
        </c:ser>
        <c:ser>
          <c:idx val="8"/>
          <c:order val="8"/>
          <c:tx>
            <c:strRef>
              <c:f>ngram5cos!$A$10</c:f>
              <c:strCache>
                <c:ptCount val="1"/>
                <c:pt idx="0">
                  <c:v>husky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ngram5cos!$B$1:$U$1</c:f>
              <c:strCache>
                <c:ptCount val="20"/>
                <c:pt idx="0">
                  <c:v>2rbina2rista</c:v>
                </c:pt>
                <c:pt idx="1">
                  <c:v>basta</c:v>
                </c:pt>
                <c:pt idx="2">
                  <c:v>brb</c:v>
                </c:pt>
                <c:pt idx="3">
                  <c:v>eldzhey</c:v>
                </c:pt>
                <c:pt idx="4">
                  <c:v>face</c:v>
                </c:pt>
                <c:pt idx="5">
                  <c:v>feduk</c:v>
                </c:pt>
                <c:pt idx="6">
                  <c:v>gnoiny</c:v>
                </c:pt>
                <c:pt idx="7">
                  <c:v>guf</c:v>
                </c:pt>
                <c:pt idx="8">
                  <c:v>husky</c:v>
                </c:pt>
                <c:pt idx="9">
                  <c:v>kasta</c:v>
                </c:pt>
                <c:pt idx="10">
                  <c:v>korzh</c:v>
                </c:pt>
                <c:pt idx="11">
                  <c:v>krovostok</c:v>
                </c:pt>
                <c:pt idx="12">
                  <c:v>kunteynir</c:v>
                </c:pt>
                <c:pt idx="13">
                  <c:v>lizer</c:v>
                </c:pt>
                <c:pt idx="14">
                  <c:v>lsp</c:v>
                </c:pt>
                <c:pt idx="15">
                  <c:v>morgenshtern</c:v>
                </c:pt>
                <c:pt idx="16">
                  <c:v>noizemc</c:v>
                </c:pt>
                <c:pt idx="17">
                  <c:v>skriptonite</c:v>
                </c:pt>
                <c:pt idx="18">
                  <c:v>timati</c:v>
                </c:pt>
                <c:pt idx="19">
                  <c:v>xleb</c:v>
                </c:pt>
              </c:strCache>
            </c:strRef>
          </c:cat>
          <c:val>
            <c:numRef>
              <c:f>ngram5cos!$B$10:$U$10</c:f>
              <c:numCache>
                <c:formatCode>General</c:formatCode>
                <c:ptCount val="20"/>
                <c:pt idx="0">
                  <c:v>0.88372204095500728</c:v>
                </c:pt>
                <c:pt idx="1">
                  <c:v>0.69517968032629529</c:v>
                </c:pt>
                <c:pt idx="2">
                  <c:v>0.86903445084345332</c:v>
                </c:pt>
                <c:pt idx="3">
                  <c:v>0.81522463944082779</c:v>
                </c:pt>
                <c:pt idx="4">
                  <c:v>0.72784370997104497</c:v>
                </c:pt>
                <c:pt idx="5">
                  <c:v>0.85705920749773168</c:v>
                </c:pt>
                <c:pt idx="6">
                  <c:v>0.75104427390944672</c:v>
                </c:pt>
                <c:pt idx="7">
                  <c:v>0.69628791000342538</c:v>
                </c:pt>
                <c:pt idx="9">
                  <c:v>0.68808182991050959</c:v>
                </c:pt>
                <c:pt idx="10">
                  <c:v>0.71673915096615137</c:v>
                </c:pt>
                <c:pt idx="11">
                  <c:v>0.68058774558862933</c:v>
                </c:pt>
                <c:pt idx="12">
                  <c:v>0.75741621135861326</c:v>
                </c:pt>
                <c:pt idx="13">
                  <c:v>0.7132007070976556</c:v>
                </c:pt>
                <c:pt idx="14">
                  <c:v>0.77500200346512271</c:v>
                </c:pt>
                <c:pt idx="15">
                  <c:v>0.79719753914751312</c:v>
                </c:pt>
                <c:pt idx="16">
                  <c:v>0.66516546311831493</c:v>
                </c:pt>
                <c:pt idx="17">
                  <c:v>0.72074862676321305</c:v>
                </c:pt>
                <c:pt idx="18">
                  <c:v>0.82661052281824321</c:v>
                </c:pt>
                <c:pt idx="19">
                  <c:v>0.90909233768494202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23E-4CFC-9CF0-12182F84C2C3}"/>
            </c:ext>
          </c:extLst>
        </c:ser>
        <c:ser>
          <c:idx val="9"/>
          <c:order val="9"/>
          <c:tx>
            <c:strRef>
              <c:f>ngram5cos!$A$11</c:f>
              <c:strCache>
                <c:ptCount val="1"/>
                <c:pt idx="0">
                  <c:v>kasta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ngram5cos!$B$1:$U$1</c:f>
              <c:strCache>
                <c:ptCount val="20"/>
                <c:pt idx="0">
                  <c:v>2rbina2rista</c:v>
                </c:pt>
                <c:pt idx="1">
                  <c:v>basta</c:v>
                </c:pt>
                <c:pt idx="2">
                  <c:v>brb</c:v>
                </c:pt>
                <c:pt idx="3">
                  <c:v>eldzhey</c:v>
                </c:pt>
                <c:pt idx="4">
                  <c:v>face</c:v>
                </c:pt>
                <c:pt idx="5">
                  <c:v>feduk</c:v>
                </c:pt>
                <c:pt idx="6">
                  <c:v>gnoiny</c:v>
                </c:pt>
                <c:pt idx="7">
                  <c:v>guf</c:v>
                </c:pt>
                <c:pt idx="8">
                  <c:v>husky</c:v>
                </c:pt>
                <c:pt idx="9">
                  <c:v>kasta</c:v>
                </c:pt>
                <c:pt idx="10">
                  <c:v>korzh</c:v>
                </c:pt>
                <c:pt idx="11">
                  <c:v>krovostok</c:v>
                </c:pt>
                <c:pt idx="12">
                  <c:v>kunteynir</c:v>
                </c:pt>
                <c:pt idx="13">
                  <c:v>lizer</c:v>
                </c:pt>
                <c:pt idx="14">
                  <c:v>lsp</c:v>
                </c:pt>
                <c:pt idx="15">
                  <c:v>morgenshtern</c:v>
                </c:pt>
                <c:pt idx="16">
                  <c:v>noizemc</c:v>
                </c:pt>
                <c:pt idx="17">
                  <c:v>skriptonite</c:v>
                </c:pt>
                <c:pt idx="18">
                  <c:v>timati</c:v>
                </c:pt>
                <c:pt idx="19">
                  <c:v>xleb</c:v>
                </c:pt>
              </c:strCache>
            </c:strRef>
          </c:cat>
          <c:val>
            <c:numRef>
              <c:f>ngram5cos!$B$11:$U$11</c:f>
              <c:numCache>
                <c:formatCode>General</c:formatCode>
                <c:ptCount val="20"/>
                <c:pt idx="0">
                  <c:v>0.82141645737454105</c:v>
                </c:pt>
                <c:pt idx="1">
                  <c:v>0.46380678202866249</c:v>
                </c:pt>
                <c:pt idx="2">
                  <c:v>0.8046977009555305</c:v>
                </c:pt>
                <c:pt idx="3">
                  <c:v>0.6961054424862112</c:v>
                </c:pt>
                <c:pt idx="4">
                  <c:v>0.52041223903338829</c:v>
                </c:pt>
                <c:pt idx="5">
                  <c:v>0.73167624296522304</c:v>
                </c:pt>
                <c:pt idx="6">
                  <c:v>0.56220838986020072</c:v>
                </c:pt>
                <c:pt idx="7">
                  <c:v>0.42785234851965431</c:v>
                </c:pt>
                <c:pt idx="8">
                  <c:v>0.68808182991050959</c:v>
                </c:pt>
                <c:pt idx="10">
                  <c:v>0.4684515231503712</c:v>
                </c:pt>
                <c:pt idx="11">
                  <c:v>0.43403038314682718</c:v>
                </c:pt>
                <c:pt idx="12">
                  <c:v>0.5740915149021788</c:v>
                </c:pt>
                <c:pt idx="13">
                  <c:v>0.49700567292542702</c:v>
                </c:pt>
                <c:pt idx="14">
                  <c:v>0.57020868391141422</c:v>
                </c:pt>
                <c:pt idx="15">
                  <c:v>0.62983950900621766</c:v>
                </c:pt>
                <c:pt idx="16">
                  <c:v>0.37561410042775689</c:v>
                </c:pt>
                <c:pt idx="17">
                  <c:v>0.49272351776769041</c:v>
                </c:pt>
                <c:pt idx="18">
                  <c:v>0.66831915197853431</c:v>
                </c:pt>
                <c:pt idx="19">
                  <c:v>0.82190108320119337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23E-4CFC-9CF0-12182F84C2C3}"/>
            </c:ext>
          </c:extLst>
        </c:ser>
        <c:ser>
          <c:idx val="10"/>
          <c:order val="10"/>
          <c:tx>
            <c:strRef>
              <c:f>ngram5cos!$A$12</c:f>
              <c:strCache>
                <c:ptCount val="1"/>
                <c:pt idx="0">
                  <c:v>korzh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ngram5cos!$B$1:$U$1</c:f>
              <c:strCache>
                <c:ptCount val="20"/>
                <c:pt idx="0">
                  <c:v>2rbina2rista</c:v>
                </c:pt>
                <c:pt idx="1">
                  <c:v>basta</c:v>
                </c:pt>
                <c:pt idx="2">
                  <c:v>brb</c:v>
                </c:pt>
                <c:pt idx="3">
                  <c:v>eldzhey</c:v>
                </c:pt>
                <c:pt idx="4">
                  <c:v>face</c:v>
                </c:pt>
                <c:pt idx="5">
                  <c:v>feduk</c:v>
                </c:pt>
                <c:pt idx="6">
                  <c:v>gnoiny</c:v>
                </c:pt>
                <c:pt idx="7">
                  <c:v>guf</c:v>
                </c:pt>
                <c:pt idx="8">
                  <c:v>husky</c:v>
                </c:pt>
                <c:pt idx="9">
                  <c:v>kasta</c:v>
                </c:pt>
                <c:pt idx="10">
                  <c:v>korzh</c:v>
                </c:pt>
                <c:pt idx="11">
                  <c:v>krovostok</c:v>
                </c:pt>
                <c:pt idx="12">
                  <c:v>kunteynir</c:v>
                </c:pt>
                <c:pt idx="13">
                  <c:v>lizer</c:v>
                </c:pt>
                <c:pt idx="14">
                  <c:v>lsp</c:v>
                </c:pt>
                <c:pt idx="15">
                  <c:v>morgenshtern</c:v>
                </c:pt>
                <c:pt idx="16">
                  <c:v>noizemc</c:v>
                </c:pt>
                <c:pt idx="17">
                  <c:v>skriptonite</c:v>
                </c:pt>
                <c:pt idx="18">
                  <c:v>timati</c:v>
                </c:pt>
                <c:pt idx="19">
                  <c:v>xleb</c:v>
                </c:pt>
              </c:strCache>
            </c:strRef>
          </c:cat>
          <c:val>
            <c:numRef>
              <c:f>ngram5cos!$B$12:$U$12</c:f>
              <c:numCache>
                <c:formatCode>General</c:formatCode>
                <c:ptCount val="20"/>
                <c:pt idx="0">
                  <c:v>0.83467202750659242</c:v>
                </c:pt>
                <c:pt idx="1">
                  <c:v>0.4692640441280348</c:v>
                </c:pt>
                <c:pt idx="2">
                  <c:v>0.81403141497550457</c:v>
                </c:pt>
                <c:pt idx="3">
                  <c:v>0.70989841757283201</c:v>
                </c:pt>
                <c:pt idx="4">
                  <c:v>0.52220188853688609</c:v>
                </c:pt>
                <c:pt idx="5">
                  <c:v>0.74341153206778965</c:v>
                </c:pt>
                <c:pt idx="6">
                  <c:v>0.58343904815703296</c:v>
                </c:pt>
                <c:pt idx="7">
                  <c:v>0.4629644313746013</c:v>
                </c:pt>
                <c:pt idx="8">
                  <c:v>0.71673915096615137</c:v>
                </c:pt>
                <c:pt idx="9">
                  <c:v>0.4684515231503712</c:v>
                </c:pt>
                <c:pt idx="11">
                  <c:v>0.48911501628441562</c:v>
                </c:pt>
                <c:pt idx="12">
                  <c:v>0.61973340201764038</c:v>
                </c:pt>
                <c:pt idx="13">
                  <c:v>0.46866784811121082</c:v>
                </c:pt>
                <c:pt idx="14">
                  <c:v>0.58361900299910507</c:v>
                </c:pt>
                <c:pt idx="15">
                  <c:v>0.62635898281583824</c:v>
                </c:pt>
                <c:pt idx="16">
                  <c:v>0.42632851363489732</c:v>
                </c:pt>
                <c:pt idx="17">
                  <c:v>0.50959018992563843</c:v>
                </c:pt>
                <c:pt idx="18">
                  <c:v>0.67215131714482057</c:v>
                </c:pt>
                <c:pt idx="19">
                  <c:v>0.82255917231144005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23E-4CFC-9CF0-12182F84C2C3}"/>
            </c:ext>
          </c:extLst>
        </c:ser>
        <c:ser>
          <c:idx val="11"/>
          <c:order val="11"/>
          <c:tx>
            <c:strRef>
              <c:f>ngram5cos!$A$13</c:f>
              <c:strCache>
                <c:ptCount val="1"/>
                <c:pt idx="0">
                  <c:v>krovostok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ngram5cos!$B$1:$U$1</c:f>
              <c:strCache>
                <c:ptCount val="20"/>
                <c:pt idx="0">
                  <c:v>2rbina2rista</c:v>
                </c:pt>
                <c:pt idx="1">
                  <c:v>basta</c:v>
                </c:pt>
                <c:pt idx="2">
                  <c:v>brb</c:v>
                </c:pt>
                <c:pt idx="3">
                  <c:v>eldzhey</c:v>
                </c:pt>
                <c:pt idx="4">
                  <c:v>face</c:v>
                </c:pt>
                <c:pt idx="5">
                  <c:v>feduk</c:v>
                </c:pt>
                <c:pt idx="6">
                  <c:v>gnoiny</c:v>
                </c:pt>
                <c:pt idx="7">
                  <c:v>guf</c:v>
                </c:pt>
                <c:pt idx="8">
                  <c:v>husky</c:v>
                </c:pt>
                <c:pt idx="9">
                  <c:v>kasta</c:v>
                </c:pt>
                <c:pt idx="10">
                  <c:v>korzh</c:v>
                </c:pt>
                <c:pt idx="11">
                  <c:v>krovostok</c:v>
                </c:pt>
                <c:pt idx="12">
                  <c:v>kunteynir</c:v>
                </c:pt>
                <c:pt idx="13">
                  <c:v>lizer</c:v>
                </c:pt>
                <c:pt idx="14">
                  <c:v>lsp</c:v>
                </c:pt>
                <c:pt idx="15">
                  <c:v>morgenshtern</c:v>
                </c:pt>
                <c:pt idx="16">
                  <c:v>noizemc</c:v>
                </c:pt>
                <c:pt idx="17">
                  <c:v>skriptonite</c:v>
                </c:pt>
                <c:pt idx="18">
                  <c:v>timati</c:v>
                </c:pt>
                <c:pt idx="19">
                  <c:v>xleb</c:v>
                </c:pt>
              </c:strCache>
            </c:strRef>
          </c:cat>
          <c:val>
            <c:numRef>
              <c:f>ngram5cos!$B$13:$U$13</c:f>
              <c:numCache>
                <c:formatCode>General</c:formatCode>
                <c:ptCount val="20"/>
                <c:pt idx="0">
                  <c:v>0.8180688403165115</c:v>
                </c:pt>
                <c:pt idx="1">
                  <c:v>0.47826062153676629</c:v>
                </c:pt>
                <c:pt idx="2">
                  <c:v>0.79324786386445867</c:v>
                </c:pt>
                <c:pt idx="3">
                  <c:v>0.69326642522212167</c:v>
                </c:pt>
                <c:pt idx="4">
                  <c:v>0.50817893389049762</c:v>
                </c:pt>
                <c:pt idx="5">
                  <c:v>0.7378015312442634</c:v>
                </c:pt>
                <c:pt idx="6">
                  <c:v>0.55034038005552</c:v>
                </c:pt>
                <c:pt idx="7">
                  <c:v>0.41277790940223003</c:v>
                </c:pt>
                <c:pt idx="8">
                  <c:v>0.68058774558862933</c:v>
                </c:pt>
                <c:pt idx="9">
                  <c:v>0.43403038314682718</c:v>
                </c:pt>
                <c:pt idx="10">
                  <c:v>0.48911501628441562</c:v>
                </c:pt>
                <c:pt idx="12">
                  <c:v>0.54313627844508849</c:v>
                </c:pt>
                <c:pt idx="13">
                  <c:v>0.49384677390590093</c:v>
                </c:pt>
                <c:pt idx="14">
                  <c:v>0.5709705027182419</c:v>
                </c:pt>
                <c:pt idx="15">
                  <c:v>0.61890610176473071</c:v>
                </c:pt>
                <c:pt idx="16">
                  <c:v>0.38541599391263059</c:v>
                </c:pt>
                <c:pt idx="17">
                  <c:v>0.49450950632851498</c:v>
                </c:pt>
                <c:pt idx="18">
                  <c:v>0.69856269689467987</c:v>
                </c:pt>
                <c:pt idx="19">
                  <c:v>0.83077183213556527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23E-4CFC-9CF0-12182F84C2C3}"/>
            </c:ext>
          </c:extLst>
        </c:ser>
        <c:ser>
          <c:idx val="12"/>
          <c:order val="12"/>
          <c:tx>
            <c:strRef>
              <c:f>ngram5cos!$A$14</c:f>
              <c:strCache>
                <c:ptCount val="1"/>
                <c:pt idx="0">
                  <c:v>kunteynir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cat>
            <c:strRef>
              <c:f>ngram5cos!$B$1:$U$1</c:f>
              <c:strCache>
                <c:ptCount val="20"/>
                <c:pt idx="0">
                  <c:v>2rbina2rista</c:v>
                </c:pt>
                <c:pt idx="1">
                  <c:v>basta</c:v>
                </c:pt>
                <c:pt idx="2">
                  <c:v>brb</c:v>
                </c:pt>
                <c:pt idx="3">
                  <c:v>eldzhey</c:v>
                </c:pt>
                <c:pt idx="4">
                  <c:v>face</c:v>
                </c:pt>
                <c:pt idx="5">
                  <c:v>feduk</c:v>
                </c:pt>
                <c:pt idx="6">
                  <c:v>gnoiny</c:v>
                </c:pt>
                <c:pt idx="7">
                  <c:v>guf</c:v>
                </c:pt>
                <c:pt idx="8">
                  <c:v>husky</c:v>
                </c:pt>
                <c:pt idx="9">
                  <c:v>kasta</c:v>
                </c:pt>
                <c:pt idx="10">
                  <c:v>korzh</c:v>
                </c:pt>
                <c:pt idx="11">
                  <c:v>krovostok</c:v>
                </c:pt>
                <c:pt idx="12">
                  <c:v>kunteynir</c:v>
                </c:pt>
                <c:pt idx="13">
                  <c:v>lizer</c:v>
                </c:pt>
                <c:pt idx="14">
                  <c:v>lsp</c:v>
                </c:pt>
                <c:pt idx="15">
                  <c:v>morgenshtern</c:v>
                </c:pt>
                <c:pt idx="16">
                  <c:v>noizemc</c:v>
                </c:pt>
                <c:pt idx="17">
                  <c:v>skriptonite</c:v>
                </c:pt>
                <c:pt idx="18">
                  <c:v>timati</c:v>
                </c:pt>
                <c:pt idx="19">
                  <c:v>xleb</c:v>
                </c:pt>
              </c:strCache>
            </c:strRef>
          </c:cat>
          <c:val>
            <c:numRef>
              <c:f>ngram5cos!$B$14:$U$14</c:f>
              <c:numCache>
                <c:formatCode>General</c:formatCode>
                <c:ptCount val="20"/>
                <c:pt idx="0">
                  <c:v>0.86602743301890062</c:v>
                </c:pt>
                <c:pt idx="1">
                  <c:v>0.58872052056821023</c:v>
                </c:pt>
                <c:pt idx="2">
                  <c:v>0.82657978245291508</c:v>
                </c:pt>
                <c:pt idx="3">
                  <c:v>0.73390956762795123</c:v>
                </c:pt>
                <c:pt idx="4">
                  <c:v>0.63542452780815539</c:v>
                </c:pt>
                <c:pt idx="5">
                  <c:v>0.8044883476650907</c:v>
                </c:pt>
                <c:pt idx="6">
                  <c:v>0.65547833023874214</c:v>
                </c:pt>
                <c:pt idx="7">
                  <c:v>0.55841610589025281</c:v>
                </c:pt>
                <c:pt idx="8">
                  <c:v>0.75741621135861326</c:v>
                </c:pt>
                <c:pt idx="9">
                  <c:v>0.5740915149021788</c:v>
                </c:pt>
                <c:pt idx="10">
                  <c:v>0.61973340201764038</c:v>
                </c:pt>
                <c:pt idx="11">
                  <c:v>0.54313627844508849</c:v>
                </c:pt>
                <c:pt idx="13">
                  <c:v>0.6274744134788347</c:v>
                </c:pt>
                <c:pt idx="14">
                  <c:v>0.67758318581851029</c:v>
                </c:pt>
                <c:pt idx="15">
                  <c:v>0.72460028333319171</c:v>
                </c:pt>
                <c:pt idx="16">
                  <c:v>0.54096644336914546</c:v>
                </c:pt>
                <c:pt idx="17">
                  <c:v>0.61917506435164382</c:v>
                </c:pt>
                <c:pt idx="18">
                  <c:v>0.74257890785205283</c:v>
                </c:pt>
                <c:pt idx="19">
                  <c:v>0.86740338014749574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23E-4CFC-9CF0-12182F84C2C3}"/>
            </c:ext>
          </c:extLst>
        </c:ser>
        <c:ser>
          <c:idx val="13"/>
          <c:order val="13"/>
          <c:tx>
            <c:strRef>
              <c:f>ngram5cos!$A$15</c:f>
              <c:strCache>
                <c:ptCount val="1"/>
                <c:pt idx="0">
                  <c:v>lizer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cat>
            <c:strRef>
              <c:f>ngram5cos!$B$1:$U$1</c:f>
              <c:strCache>
                <c:ptCount val="20"/>
                <c:pt idx="0">
                  <c:v>2rbina2rista</c:v>
                </c:pt>
                <c:pt idx="1">
                  <c:v>basta</c:v>
                </c:pt>
                <c:pt idx="2">
                  <c:v>brb</c:v>
                </c:pt>
                <c:pt idx="3">
                  <c:v>eldzhey</c:v>
                </c:pt>
                <c:pt idx="4">
                  <c:v>face</c:v>
                </c:pt>
                <c:pt idx="5">
                  <c:v>feduk</c:v>
                </c:pt>
                <c:pt idx="6">
                  <c:v>gnoiny</c:v>
                </c:pt>
                <c:pt idx="7">
                  <c:v>guf</c:v>
                </c:pt>
                <c:pt idx="8">
                  <c:v>husky</c:v>
                </c:pt>
                <c:pt idx="9">
                  <c:v>kasta</c:v>
                </c:pt>
                <c:pt idx="10">
                  <c:v>korzh</c:v>
                </c:pt>
                <c:pt idx="11">
                  <c:v>krovostok</c:v>
                </c:pt>
                <c:pt idx="12">
                  <c:v>kunteynir</c:v>
                </c:pt>
                <c:pt idx="13">
                  <c:v>lizer</c:v>
                </c:pt>
                <c:pt idx="14">
                  <c:v>lsp</c:v>
                </c:pt>
                <c:pt idx="15">
                  <c:v>morgenshtern</c:v>
                </c:pt>
                <c:pt idx="16">
                  <c:v>noizemc</c:v>
                </c:pt>
                <c:pt idx="17">
                  <c:v>skriptonite</c:v>
                </c:pt>
                <c:pt idx="18">
                  <c:v>timati</c:v>
                </c:pt>
                <c:pt idx="19">
                  <c:v>xleb</c:v>
                </c:pt>
              </c:strCache>
            </c:strRef>
          </c:cat>
          <c:val>
            <c:numRef>
              <c:f>ngram5cos!$B$15:$U$15</c:f>
              <c:numCache>
                <c:formatCode>General</c:formatCode>
                <c:ptCount val="20"/>
                <c:pt idx="0">
                  <c:v>0.83961440520352204</c:v>
                </c:pt>
                <c:pt idx="1">
                  <c:v>0.4497888847421736</c:v>
                </c:pt>
                <c:pt idx="2">
                  <c:v>0.78841199147995322</c:v>
                </c:pt>
                <c:pt idx="3">
                  <c:v>0.68240259200867825</c:v>
                </c:pt>
                <c:pt idx="4">
                  <c:v>0.46412841417552159</c:v>
                </c:pt>
                <c:pt idx="5">
                  <c:v>0.7537281559673551</c:v>
                </c:pt>
                <c:pt idx="6">
                  <c:v>0.58354052864137118</c:v>
                </c:pt>
                <c:pt idx="7">
                  <c:v>0.45330385893427982</c:v>
                </c:pt>
                <c:pt idx="8">
                  <c:v>0.7132007070976556</c:v>
                </c:pt>
                <c:pt idx="9">
                  <c:v>0.49700567292542702</c:v>
                </c:pt>
                <c:pt idx="10">
                  <c:v>0.46866784811121082</c:v>
                </c:pt>
                <c:pt idx="11">
                  <c:v>0.49384677390590093</c:v>
                </c:pt>
                <c:pt idx="12">
                  <c:v>0.6274744134788347</c:v>
                </c:pt>
                <c:pt idx="14">
                  <c:v>0.55680789071620884</c:v>
                </c:pt>
                <c:pt idx="15">
                  <c:v>0.56419275193233753</c:v>
                </c:pt>
                <c:pt idx="16">
                  <c:v>0.43879951276899443</c:v>
                </c:pt>
                <c:pt idx="17">
                  <c:v>0.47856561933925879</c:v>
                </c:pt>
                <c:pt idx="18">
                  <c:v>0.66586420758023601</c:v>
                </c:pt>
                <c:pt idx="19">
                  <c:v>0.81917291035058926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23E-4CFC-9CF0-12182F84C2C3}"/>
            </c:ext>
          </c:extLst>
        </c:ser>
        <c:ser>
          <c:idx val="14"/>
          <c:order val="14"/>
          <c:tx>
            <c:strRef>
              <c:f>ngram5cos!$A$16</c:f>
              <c:strCache>
                <c:ptCount val="1"/>
                <c:pt idx="0">
                  <c:v>lsp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cat>
            <c:strRef>
              <c:f>ngram5cos!$B$1:$U$1</c:f>
              <c:strCache>
                <c:ptCount val="20"/>
                <c:pt idx="0">
                  <c:v>2rbina2rista</c:v>
                </c:pt>
                <c:pt idx="1">
                  <c:v>basta</c:v>
                </c:pt>
                <c:pt idx="2">
                  <c:v>brb</c:v>
                </c:pt>
                <c:pt idx="3">
                  <c:v>eldzhey</c:v>
                </c:pt>
                <c:pt idx="4">
                  <c:v>face</c:v>
                </c:pt>
                <c:pt idx="5">
                  <c:v>feduk</c:v>
                </c:pt>
                <c:pt idx="6">
                  <c:v>gnoiny</c:v>
                </c:pt>
                <c:pt idx="7">
                  <c:v>guf</c:v>
                </c:pt>
                <c:pt idx="8">
                  <c:v>husky</c:v>
                </c:pt>
                <c:pt idx="9">
                  <c:v>kasta</c:v>
                </c:pt>
                <c:pt idx="10">
                  <c:v>korzh</c:v>
                </c:pt>
                <c:pt idx="11">
                  <c:v>krovostok</c:v>
                </c:pt>
                <c:pt idx="12">
                  <c:v>kunteynir</c:v>
                </c:pt>
                <c:pt idx="13">
                  <c:v>lizer</c:v>
                </c:pt>
                <c:pt idx="14">
                  <c:v>lsp</c:v>
                </c:pt>
                <c:pt idx="15">
                  <c:v>morgenshtern</c:v>
                </c:pt>
                <c:pt idx="16">
                  <c:v>noizemc</c:v>
                </c:pt>
                <c:pt idx="17">
                  <c:v>skriptonite</c:v>
                </c:pt>
                <c:pt idx="18">
                  <c:v>timati</c:v>
                </c:pt>
                <c:pt idx="19">
                  <c:v>xleb</c:v>
                </c:pt>
              </c:strCache>
            </c:strRef>
          </c:cat>
          <c:val>
            <c:numRef>
              <c:f>ngram5cos!$B$16:$U$16</c:f>
              <c:numCache>
                <c:formatCode>General</c:formatCode>
                <c:ptCount val="20"/>
                <c:pt idx="0">
                  <c:v>0.86600254519206021</c:v>
                </c:pt>
                <c:pt idx="1">
                  <c:v>0.55846173424295253</c:v>
                </c:pt>
                <c:pt idx="2">
                  <c:v>0.84321003116143489</c:v>
                </c:pt>
                <c:pt idx="3">
                  <c:v>0.73101166727696509</c:v>
                </c:pt>
                <c:pt idx="4">
                  <c:v>0.59635335059333228</c:v>
                </c:pt>
                <c:pt idx="5">
                  <c:v>0.79056761255145869</c:v>
                </c:pt>
                <c:pt idx="6">
                  <c:v>0.66185773907679468</c:v>
                </c:pt>
                <c:pt idx="7">
                  <c:v>0.55253054390407008</c:v>
                </c:pt>
                <c:pt idx="8">
                  <c:v>0.77500200346512271</c:v>
                </c:pt>
                <c:pt idx="9">
                  <c:v>0.57020868391141422</c:v>
                </c:pt>
                <c:pt idx="10">
                  <c:v>0.58361900299910507</c:v>
                </c:pt>
                <c:pt idx="11">
                  <c:v>0.5709705027182419</c:v>
                </c:pt>
                <c:pt idx="12">
                  <c:v>0.67758318581851029</c:v>
                </c:pt>
                <c:pt idx="13">
                  <c:v>0.55680789071620884</c:v>
                </c:pt>
                <c:pt idx="15">
                  <c:v>0.67280314479074832</c:v>
                </c:pt>
                <c:pt idx="16">
                  <c:v>0.49053942153462399</c:v>
                </c:pt>
                <c:pt idx="17">
                  <c:v>0.57879781967205057</c:v>
                </c:pt>
                <c:pt idx="18">
                  <c:v>0.73450031579758224</c:v>
                </c:pt>
                <c:pt idx="19">
                  <c:v>0.86435170530929462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23E-4CFC-9CF0-12182F84C2C3}"/>
            </c:ext>
          </c:extLst>
        </c:ser>
        <c:ser>
          <c:idx val="15"/>
          <c:order val="15"/>
          <c:tx>
            <c:strRef>
              <c:f>ngram5cos!$A$17</c:f>
              <c:strCache>
                <c:ptCount val="1"/>
                <c:pt idx="0">
                  <c:v>morgenshtern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cat>
            <c:strRef>
              <c:f>ngram5cos!$B$1:$U$1</c:f>
              <c:strCache>
                <c:ptCount val="20"/>
                <c:pt idx="0">
                  <c:v>2rbina2rista</c:v>
                </c:pt>
                <c:pt idx="1">
                  <c:v>basta</c:v>
                </c:pt>
                <c:pt idx="2">
                  <c:v>brb</c:v>
                </c:pt>
                <c:pt idx="3">
                  <c:v>eldzhey</c:v>
                </c:pt>
                <c:pt idx="4">
                  <c:v>face</c:v>
                </c:pt>
                <c:pt idx="5">
                  <c:v>feduk</c:v>
                </c:pt>
                <c:pt idx="6">
                  <c:v>gnoiny</c:v>
                </c:pt>
                <c:pt idx="7">
                  <c:v>guf</c:v>
                </c:pt>
                <c:pt idx="8">
                  <c:v>husky</c:v>
                </c:pt>
                <c:pt idx="9">
                  <c:v>kasta</c:v>
                </c:pt>
                <c:pt idx="10">
                  <c:v>korzh</c:v>
                </c:pt>
                <c:pt idx="11">
                  <c:v>krovostok</c:v>
                </c:pt>
                <c:pt idx="12">
                  <c:v>kunteynir</c:v>
                </c:pt>
                <c:pt idx="13">
                  <c:v>lizer</c:v>
                </c:pt>
                <c:pt idx="14">
                  <c:v>lsp</c:v>
                </c:pt>
                <c:pt idx="15">
                  <c:v>morgenshtern</c:v>
                </c:pt>
                <c:pt idx="16">
                  <c:v>noizemc</c:v>
                </c:pt>
                <c:pt idx="17">
                  <c:v>skriptonite</c:v>
                </c:pt>
                <c:pt idx="18">
                  <c:v>timati</c:v>
                </c:pt>
                <c:pt idx="19">
                  <c:v>xleb</c:v>
                </c:pt>
              </c:strCache>
            </c:strRef>
          </c:cat>
          <c:val>
            <c:numRef>
              <c:f>ngram5cos!$B$17:$U$17</c:f>
              <c:numCache>
                <c:formatCode>General</c:formatCode>
                <c:ptCount val="20"/>
                <c:pt idx="0">
                  <c:v>0.88192941867468067</c:v>
                </c:pt>
                <c:pt idx="1">
                  <c:v>0.60793522151538937</c:v>
                </c:pt>
                <c:pt idx="2">
                  <c:v>0.83501584614746793</c:v>
                </c:pt>
                <c:pt idx="3">
                  <c:v>0.73654356450961322</c:v>
                </c:pt>
                <c:pt idx="4">
                  <c:v>0.58393856284240919</c:v>
                </c:pt>
                <c:pt idx="5">
                  <c:v>0.80753571914624267</c:v>
                </c:pt>
                <c:pt idx="6">
                  <c:v>0.67802798872049208</c:v>
                </c:pt>
                <c:pt idx="7">
                  <c:v>0.58670039915573979</c:v>
                </c:pt>
                <c:pt idx="8">
                  <c:v>0.79719753914751312</c:v>
                </c:pt>
                <c:pt idx="9">
                  <c:v>0.62983950900621766</c:v>
                </c:pt>
                <c:pt idx="10">
                  <c:v>0.62635898281583824</c:v>
                </c:pt>
                <c:pt idx="11">
                  <c:v>0.61890610176473071</c:v>
                </c:pt>
                <c:pt idx="12">
                  <c:v>0.72460028333319171</c:v>
                </c:pt>
                <c:pt idx="13">
                  <c:v>0.56419275193233753</c:v>
                </c:pt>
                <c:pt idx="14">
                  <c:v>0.67280314479074832</c:v>
                </c:pt>
                <c:pt idx="16">
                  <c:v>0.58654388242797251</c:v>
                </c:pt>
                <c:pt idx="17">
                  <c:v>0.61985241097709376</c:v>
                </c:pt>
                <c:pt idx="18">
                  <c:v>0.74194824225586054</c:v>
                </c:pt>
                <c:pt idx="19">
                  <c:v>0.86304725259391235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623E-4CFC-9CF0-12182F84C2C3}"/>
            </c:ext>
          </c:extLst>
        </c:ser>
        <c:ser>
          <c:idx val="16"/>
          <c:order val="16"/>
          <c:tx>
            <c:strRef>
              <c:f>ngram5cos!$A$18</c:f>
              <c:strCache>
                <c:ptCount val="1"/>
                <c:pt idx="0">
                  <c:v>noizemc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cat>
            <c:strRef>
              <c:f>ngram5cos!$B$1:$U$1</c:f>
              <c:strCache>
                <c:ptCount val="20"/>
                <c:pt idx="0">
                  <c:v>2rbina2rista</c:v>
                </c:pt>
                <c:pt idx="1">
                  <c:v>basta</c:v>
                </c:pt>
                <c:pt idx="2">
                  <c:v>brb</c:v>
                </c:pt>
                <c:pt idx="3">
                  <c:v>eldzhey</c:v>
                </c:pt>
                <c:pt idx="4">
                  <c:v>face</c:v>
                </c:pt>
                <c:pt idx="5">
                  <c:v>feduk</c:v>
                </c:pt>
                <c:pt idx="6">
                  <c:v>gnoiny</c:v>
                </c:pt>
                <c:pt idx="7">
                  <c:v>guf</c:v>
                </c:pt>
                <c:pt idx="8">
                  <c:v>husky</c:v>
                </c:pt>
                <c:pt idx="9">
                  <c:v>kasta</c:v>
                </c:pt>
                <c:pt idx="10">
                  <c:v>korzh</c:v>
                </c:pt>
                <c:pt idx="11">
                  <c:v>krovostok</c:v>
                </c:pt>
                <c:pt idx="12">
                  <c:v>kunteynir</c:v>
                </c:pt>
                <c:pt idx="13">
                  <c:v>lizer</c:v>
                </c:pt>
                <c:pt idx="14">
                  <c:v>lsp</c:v>
                </c:pt>
                <c:pt idx="15">
                  <c:v>morgenshtern</c:v>
                </c:pt>
                <c:pt idx="16">
                  <c:v>noizemc</c:v>
                </c:pt>
                <c:pt idx="17">
                  <c:v>skriptonite</c:v>
                </c:pt>
                <c:pt idx="18">
                  <c:v>timati</c:v>
                </c:pt>
                <c:pt idx="19">
                  <c:v>xleb</c:v>
                </c:pt>
              </c:strCache>
            </c:strRef>
          </c:cat>
          <c:val>
            <c:numRef>
              <c:f>ngram5cos!$B$18:$U$18</c:f>
              <c:numCache>
                <c:formatCode>General</c:formatCode>
                <c:ptCount val="20"/>
                <c:pt idx="0">
                  <c:v>0.80597352349307549</c:v>
                </c:pt>
                <c:pt idx="1">
                  <c:v>0.43546145731832642</c:v>
                </c:pt>
                <c:pt idx="2">
                  <c:v>0.78652954029866751</c:v>
                </c:pt>
                <c:pt idx="3">
                  <c:v>0.66094374099630671</c:v>
                </c:pt>
                <c:pt idx="4">
                  <c:v>0.47442609724852802</c:v>
                </c:pt>
                <c:pt idx="5">
                  <c:v>0.71656156250313519</c:v>
                </c:pt>
                <c:pt idx="6">
                  <c:v>0.53265574630962864</c:v>
                </c:pt>
                <c:pt idx="7">
                  <c:v>0.3734981982129616</c:v>
                </c:pt>
                <c:pt idx="8">
                  <c:v>0.66516546311831493</c:v>
                </c:pt>
                <c:pt idx="9">
                  <c:v>0.37561410042775689</c:v>
                </c:pt>
                <c:pt idx="10">
                  <c:v>0.42632851363489732</c:v>
                </c:pt>
                <c:pt idx="11">
                  <c:v>0.38541599391263059</c:v>
                </c:pt>
                <c:pt idx="12">
                  <c:v>0.54096644336914546</c:v>
                </c:pt>
                <c:pt idx="13">
                  <c:v>0.43879951276899443</c:v>
                </c:pt>
                <c:pt idx="14">
                  <c:v>0.49053942153462399</c:v>
                </c:pt>
                <c:pt idx="15">
                  <c:v>0.58654388242797251</c:v>
                </c:pt>
                <c:pt idx="17">
                  <c:v>0.45547941273399167</c:v>
                </c:pt>
                <c:pt idx="18">
                  <c:v>0.66563358077162349</c:v>
                </c:pt>
                <c:pt idx="19">
                  <c:v>0.8061062999146178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623E-4CFC-9CF0-12182F84C2C3}"/>
            </c:ext>
          </c:extLst>
        </c:ser>
        <c:ser>
          <c:idx val="17"/>
          <c:order val="17"/>
          <c:tx>
            <c:strRef>
              <c:f>ngram5cos!$A$19</c:f>
              <c:strCache>
                <c:ptCount val="1"/>
                <c:pt idx="0">
                  <c:v>skriptonite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cat>
            <c:strRef>
              <c:f>ngram5cos!$B$1:$U$1</c:f>
              <c:strCache>
                <c:ptCount val="20"/>
                <c:pt idx="0">
                  <c:v>2rbina2rista</c:v>
                </c:pt>
                <c:pt idx="1">
                  <c:v>basta</c:v>
                </c:pt>
                <c:pt idx="2">
                  <c:v>brb</c:v>
                </c:pt>
                <c:pt idx="3">
                  <c:v>eldzhey</c:v>
                </c:pt>
                <c:pt idx="4">
                  <c:v>face</c:v>
                </c:pt>
                <c:pt idx="5">
                  <c:v>feduk</c:v>
                </c:pt>
                <c:pt idx="6">
                  <c:v>gnoiny</c:v>
                </c:pt>
                <c:pt idx="7">
                  <c:v>guf</c:v>
                </c:pt>
                <c:pt idx="8">
                  <c:v>husky</c:v>
                </c:pt>
                <c:pt idx="9">
                  <c:v>kasta</c:v>
                </c:pt>
                <c:pt idx="10">
                  <c:v>korzh</c:v>
                </c:pt>
                <c:pt idx="11">
                  <c:v>krovostok</c:v>
                </c:pt>
                <c:pt idx="12">
                  <c:v>kunteynir</c:v>
                </c:pt>
                <c:pt idx="13">
                  <c:v>lizer</c:v>
                </c:pt>
                <c:pt idx="14">
                  <c:v>lsp</c:v>
                </c:pt>
                <c:pt idx="15">
                  <c:v>morgenshtern</c:v>
                </c:pt>
                <c:pt idx="16">
                  <c:v>noizemc</c:v>
                </c:pt>
                <c:pt idx="17">
                  <c:v>skriptonite</c:v>
                </c:pt>
                <c:pt idx="18">
                  <c:v>timati</c:v>
                </c:pt>
                <c:pt idx="19">
                  <c:v>xleb</c:v>
                </c:pt>
              </c:strCache>
            </c:strRef>
          </c:cat>
          <c:val>
            <c:numRef>
              <c:f>ngram5cos!$B$19:$U$19</c:f>
              <c:numCache>
                <c:formatCode>General</c:formatCode>
                <c:ptCount val="20"/>
                <c:pt idx="0">
                  <c:v>0.84620266270761346</c:v>
                </c:pt>
                <c:pt idx="1">
                  <c:v>0.50738207912941025</c:v>
                </c:pt>
                <c:pt idx="2">
                  <c:v>0.80735463535956697</c:v>
                </c:pt>
                <c:pt idx="3">
                  <c:v>0.70500447156187351</c:v>
                </c:pt>
                <c:pt idx="4">
                  <c:v>0.50637464671614651</c:v>
                </c:pt>
                <c:pt idx="5">
                  <c:v>0.73754577606163985</c:v>
                </c:pt>
                <c:pt idx="6">
                  <c:v>0.58499625086847451</c:v>
                </c:pt>
                <c:pt idx="7">
                  <c:v>0.49165028686399298</c:v>
                </c:pt>
                <c:pt idx="8">
                  <c:v>0.72074862676321305</c:v>
                </c:pt>
                <c:pt idx="9">
                  <c:v>0.49272351776769041</c:v>
                </c:pt>
                <c:pt idx="10">
                  <c:v>0.50959018992563843</c:v>
                </c:pt>
                <c:pt idx="11">
                  <c:v>0.49450950632851498</c:v>
                </c:pt>
                <c:pt idx="12">
                  <c:v>0.61917506435164382</c:v>
                </c:pt>
                <c:pt idx="13">
                  <c:v>0.47856561933925879</c:v>
                </c:pt>
                <c:pt idx="14">
                  <c:v>0.57879781967205057</c:v>
                </c:pt>
                <c:pt idx="15">
                  <c:v>0.61985241097709376</c:v>
                </c:pt>
                <c:pt idx="16">
                  <c:v>0.45547941273399167</c:v>
                </c:pt>
                <c:pt idx="18">
                  <c:v>0.64985350720469937</c:v>
                </c:pt>
                <c:pt idx="19">
                  <c:v>0.83644867869707129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23E-4CFC-9CF0-12182F84C2C3}"/>
            </c:ext>
          </c:extLst>
        </c:ser>
        <c:ser>
          <c:idx val="18"/>
          <c:order val="18"/>
          <c:tx>
            <c:strRef>
              <c:f>ngram5cos!$A$20</c:f>
              <c:strCache>
                <c:ptCount val="1"/>
                <c:pt idx="0">
                  <c:v>timati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cat>
            <c:strRef>
              <c:f>ngram5cos!$B$1:$U$1</c:f>
              <c:strCache>
                <c:ptCount val="20"/>
                <c:pt idx="0">
                  <c:v>2rbina2rista</c:v>
                </c:pt>
                <c:pt idx="1">
                  <c:v>basta</c:v>
                </c:pt>
                <c:pt idx="2">
                  <c:v>brb</c:v>
                </c:pt>
                <c:pt idx="3">
                  <c:v>eldzhey</c:v>
                </c:pt>
                <c:pt idx="4">
                  <c:v>face</c:v>
                </c:pt>
                <c:pt idx="5">
                  <c:v>feduk</c:v>
                </c:pt>
                <c:pt idx="6">
                  <c:v>gnoiny</c:v>
                </c:pt>
                <c:pt idx="7">
                  <c:v>guf</c:v>
                </c:pt>
                <c:pt idx="8">
                  <c:v>husky</c:v>
                </c:pt>
                <c:pt idx="9">
                  <c:v>kasta</c:v>
                </c:pt>
                <c:pt idx="10">
                  <c:v>korzh</c:v>
                </c:pt>
                <c:pt idx="11">
                  <c:v>krovostok</c:v>
                </c:pt>
                <c:pt idx="12">
                  <c:v>kunteynir</c:v>
                </c:pt>
                <c:pt idx="13">
                  <c:v>lizer</c:v>
                </c:pt>
                <c:pt idx="14">
                  <c:v>lsp</c:v>
                </c:pt>
                <c:pt idx="15">
                  <c:v>morgenshtern</c:v>
                </c:pt>
                <c:pt idx="16">
                  <c:v>noizemc</c:v>
                </c:pt>
                <c:pt idx="17">
                  <c:v>skriptonite</c:v>
                </c:pt>
                <c:pt idx="18">
                  <c:v>timati</c:v>
                </c:pt>
                <c:pt idx="19">
                  <c:v>xleb</c:v>
                </c:pt>
              </c:strCache>
            </c:strRef>
          </c:cat>
          <c:val>
            <c:numRef>
              <c:f>ngram5cos!$B$20:$U$20</c:f>
              <c:numCache>
                <c:formatCode>General</c:formatCode>
                <c:ptCount val="20"/>
                <c:pt idx="0">
                  <c:v>0.89719851792894223</c:v>
                </c:pt>
                <c:pt idx="1">
                  <c:v>0.61064542527481347</c:v>
                </c:pt>
                <c:pt idx="2">
                  <c:v>0.87679967586178742</c:v>
                </c:pt>
                <c:pt idx="3">
                  <c:v>0.80655561581504664</c:v>
                </c:pt>
                <c:pt idx="4">
                  <c:v>0.68237274710285734</c:v>
                </c:pt>
                <c:pt idx="5">
                  <c:v>0.83966134488223421</c:v>
                </c:pt>
                <c:pt idx="6">
                  <c:v>0.72519805133519522</c:v>
                </c:pt>
                <c:pt idx="7">
                  <c:v>0.6858861574336601</c:v>
                </c:pt>
                <c:pt idx="8">
                  <c:v>0.82661052281824321</c:v>
                </c:pt>
                <c:pt idx="9">
                  <c:v>0.66831915197853431</c:v>
                </c:pt>
                <c:pt idx="10">
                  <c:v>0.67215131714482057</c:v>
                </c:pt>
                <c:pt idx="11">
                  <c:v>0.69856269689467987</c:v>
                </c:pt>
                <c:pt idx="12">
                  <c:v>0.74257890785205283</c:v>
                </c:pt>
                <c:pt idx="13">
                  <c:v>0.66586420758023601</c:v>
                </c:pt>
                <c:pt idx="14">
                  <c:v>0.73450031579758224</c:v>
                </c:pt>
                <c:pt idx="15">
                  <c:v>0.74194824225586054</c:v>
                </c:pt>
                <c:pt idx="16">
                  <c:v>0.66563358077162349</c:v>
                </c:pt>
                <c:pt idx="17">
                  <c:v>0.64985350720469937</c:v>
                </c:pt>
                <c:pt idx="19">
                  <c:v>0.8818524409232632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623E-4CFC-9CF0-12182F84C2C3}"/>
            </c:ext>
          </c:extLst>
        </c:ser>
        <c:ser>
          <c:idx val="19"/>
          <c:order val="19"/>
          <c:tx>
            <c:strRef>
              <c:f>ngram5cos!$A$21</c:f>
              <c:strCache>
                <c:ptCount val="1"/>
                <c:pt idx="0">
                  <c:v>xleb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cat>
            <c:strRef>
              <c:f>ngram5cos!$B$1:$U$1</c:f>
              <c:strCache>
                <c:ptCount val="20"/>
                <c:pt idx="0">
                  <c:v>2rbina2rista</c:v>
                </c:pt>
                <c:pt idx="1">
                  <c:v>basta</c:v>
                </c:pt>
                <c:pt idx="2">
                  <c:v>brb</c:v>
                </c:pt>
                <c:pt idx="3">
                  <c:v>eldzhey</c:v>
                </c:pt>
                <c:pt idx="4">
                  <c:v>face</c:v>
                </c:pt>
                <c:pt idx="5">
                  <c:v>feduk</c:v>
                </c:pt>
                <c:pt idx="6">
                  <c:v>gnoiny</c:v>
                </c:pt>
                <c:pt idx="7">
                  <c:v>guf</c:v>
                </c:pt>
                <c:pt idx="8">
                  <c:v>husky</c:v>
                </c:pt>
                <c:pt idx="9">
                  <c:v>kasta</c:v>
                </c:pt>
                <c:pt idx="10">
                  <c:v>korzh</c:v>
                </c:pt>
                <c:pt idx="11">
                  <c:v>krovostok</c:v>
                </c:pt>
                <c:pt idx="12">
                  <c:v>kunteynir</c:v>
                </c:pt>
                <c:pt idx="13">
                  <c:v>lizer</c:v>
                </c:pt>
                <c:pt idx="14">
                  <c:v>lsp</c:v>
                </c:pt>
                <c:pt idx="15">
                  <c:v>morgenshtern</c:v>
                </c:pt>
                <c:pt idx="16">
                  <c:v>noizemc</c:v>
                </c:pt>
                <c:pt idx="17">
                  <c:v>skriptonite</c:v>
                </c:pt>
                <c:pt idx="18">
                  <c:v>timati</c:v>
                </c:pt>
                <c:pt idx="19">
                  <c:v>xleb</c:v>
                </c:pt>
              </c:strCache>
            </c:strRef>
          </c:cat>
          <c:val>
            <c:numRef>
              <c:f>ngram5cos!$B$21:$U$21</c:f>
              <c:numCache>
                <c:formatCode>General</c:formatCode>
                <c:ptCount val="20"/>
                <c:pt idx="0">
                  <c:v>0.95421060236330146</c:v>
                </c:pt>
                <c:pt idx="1">
                  <c:v>0.83295544149523515</c:v>
                </c:pt>
                <c:pt idx="2">
                  <c:v>0.92856351722976238</c:v>
                </c:pt>
                <c:pt idx="3">
                  <c:v>0.90142462939359425</c:v>
                </c:pt>
                <c:pt idx="4">
                  <c:v>0.82847326951521749</c:v>
                </c:pt>
                <c:pt idx="5">
                  <c:v>0.88076676643985441</c:v>
                </c:pt>
                <c:pt idx="6">
                  <c:v>0.86307998767464156</c:v>
                </c:pt>
                <c:pt idx="7">
                  <c:v>0.81217529777537278</c:v>
                </c:pt>
                <c:pt idx="8">
                  <c:v>0.90909233768494202</c:v>
                </c:pt>
                <c:pt idx="9">
                  <c:v>0.82190108320119337</c:v>
                </c:pt>
                <c:pt idx="10">
                  <c:v>0.82255917231144005</c:v>
                </c:pt>
                <c:pt idx="11">
                  <c:v>0.83077183213556527</c:v>
                </c:pt>
                <c:pt idx="12">
                  <c:v>0.86740338014749574</c:v>
                </c:pt>
                <c:pt idx="13">
                  <c:v>0.81917291035058926</c:v>
                </c:pt>
                <c:pt idx="14">
                  <c:v>0.86435170530929462</c:v>
                </c:pt>
                <c:pt idx="15">
                  <c:v>0.86304725259391235</c:v>
                </c:pt>
                <c:pt idx="16">
                  <c:v>0.8061062999146178</c:v>
                </c:pt>
                <c:pt idx="17">
                  <c:v>0.83644867869707129</c:v>
                </c:pt>
                <c:pt idx="18">
                  <c:v>0.8818524409232632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623E-4CFC-9CF0-12182F84C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1517616"/>
        <c:axId val="551120080"/>
        <c:axId val="607628392"/>
      </c:line3DChart>
      <c:catAx>
        <c:axId val="1121517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1120080"/>
        <c:crosses val="autoZero"/>
        <c:auto val="1"/>
        <c:lblAlgn val="ctr"/>
        <c:lblOffset val="100"/>
        <c:noMultiLvlLbl val="0"/>
      </c:catAx>
      <c:valAx>
        <c:axId val="55112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21517616"/>
        <c:crosses val="autoZero"/>
        <c:crossBetween val="between"/>
      </c:valAx>
      <c:serAx>
        <c:axId val="60762839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1120080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D6832-4216-4B42-B27E-4228C8128EA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0022-0C4F-4C44-818D-6481D5C7FB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33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3A835-65B9-4BF2-9286-46CBDFD47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4EA7B4-4C30-400D-8690-4C86F7565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EDE95-F28F-41EC-A0E3-BB5ACAB2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106F-4A09-4B34-9BA2-CCC12D37E4F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BE2D46-C075-41BF-AC03-C9A63DDE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A8C2E9-E555-40A9-B8D4-B78ABB14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0CC2-8477-4493-85A6-7213C62D1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84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77758-B8C0-47AA-AE19-C66A4564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EB1E52-720F-4131-8DC3-BD416B721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7C31DC-9FA8-4462-9275-2A756DE1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106F-4A09-4B34-9BA2-CCC12D37E4F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C9BE55-8C51-4C24-B72F-8D5B5BD2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C95D9F-3B4D-4B88-9F7B-F49A47CE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0CC2-8477-4493-85A6-7213C62D1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8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9DAD12-9C30-4F9C-9204-EF8B0A9BD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0DCE39-6BA2-4B3B-B664-AFA2D15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A70F76-15B4-4CE1-8B61-A3A9FBF0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106F-4A09-4B34-9BA2-CCC12D37E4F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5145C1-0FCB-4BF5-8672-33CEB4ED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46C11E-CC29-4363-9631-9B650EDE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0CC2-8477-4493-85A6-7213C62D1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51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D9DD8-78B2-4C43-9AA7-A5A0CB8E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D5EA2B-71B4-4E77-9182-FECD988CF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7D3AAF-1DA3-4F68-8C24-7199C1D3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106F-4A09-4B34-9BA2-CCC12D37E4F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02655C-556F-4CBB-822C-C7167DD2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54A3C3-F2C2-4E4B-B72F-4AC6020D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0CC2-8477-4493-85A6-7213C62D1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7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F576C-5BF4-48E8-B72E-6F2A7486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45037F-ADD4-4898-BFDE-C24E7A569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2858A9-2BC2-4A94-B18E-4BD72958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106F-4A09-4B34-9BA2-CCC12D37E4F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927BD2-12F4-4B09-8DC0-97B3BEBD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4E9D24-BA5D-4007-8B26-E1DC2A9E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0CC2-8477-4493-85A6-7213C62D1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20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4DBA5-D4C0-4E0D-AE9C-DD534659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53700-2EF6-4BD4-9404-C3C2064D5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117EFF-D1A4-4279-B8EB-51B43DE4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CEA651-CE44-42C2-B657-E611E0FA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106F-4A09-4B34-9BA2-CCC12D37E4F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802862-8510-4E8A-926C-CC5D43B5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B3D26B-D733-4849-83B3-0B553173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0CC2-8477-4493-85A6-7213C62D1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0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A5997-958E-466A-BDE2-C681BCF0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0C57D1-80F2-4D5E-B8F2-92E0F0B9E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BC7DA0-309B-475C-95BF-940673257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84E129-7CB4-4E4B-B4E0-4767480E9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72DC3B-5CD3-4AB1-9BCD-6211DD64C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9AC847-B101-41B2-BEB7-545093B7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106F-4A09-4B34-9BA2-CCC12D37E4F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638108F-6BA1-444F-B5E8-09638B39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181EB8-23C9-4FC1-B144-FF8BB1DD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0CC2-8477-4493-85A6-7213C62D1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29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110EF-393C-408F-B0BA-CDB57E9A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CF4DC6-C0F7-4500-8680-45DDA312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106F-4A09-4B34-9BA2-CCC12D37E4F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372C4B-0DE3-4A67-8812-F5D4EA91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69DA1E-8526-4876-89EB-C84E81EF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0CC2-8477-4493-85A6-7213C62D1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70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D8469F9-1F63-4FFB-A871-174A3DC0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106F-4A09-4B34-9BA2-CCC12D37E4F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6CE2ED-082B-4626-823B-45911537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AEB362-F1EB-455E-BC21-6BA46FCF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0CC2-8477-4493-85A6-7213C62D1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51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F8174-F7AD-4B90-89FC-BFFAEFFA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6EEE9D-7E77-49FD-8CAF-900C72D34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F2CDD7-AFBD-4B12-B529-C8AC3E8D4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51DEA2-0B17-4858-9EC3-41E502C3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106F-4A09-4B34-9BA2-CCC12D37E4F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F178CC-E1E3-43CD-AC9F-B1F960E9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2A3965-C82C-409B-999B-98DA9A41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0CC2-8477-4493-85A6-7213C62D1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61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E71A7-925E-42C8-B400-89619FA8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391ED0-083F-44C8-9BCA-7218FB6D6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BF9A70-BF50-4AAA-BEF1-4CB58BB1F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1C4FEE-4DBC-4B8E-969C-5D5DAEE8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106F-4A09-4B34-9BA2-CCC12D37E4F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D90CA2-E4C7-4FCA-B654-E7ECE202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0CC740-D04B-4DBB-9620-8BE6C1E9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0CC2-8477-4493-85A6-7213C62D1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91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4A434-33B6-4B47-9192-31BB9A61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6C9DA1-5A3D-4D32-876E-D21CE61D7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4283E5-0E35-49BD-9A58-1F08280C9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6106F-4A09-4B34-9BA2-CCC12D37E4F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6991E-812F-403C-980D-C404FB817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06E24-423C-4EA1-B51D-CE45C6D87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10CC2-8477-4493-85A6-7213C62D1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4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scorpora.ru/search-poetic.html" TargetMode="External"/><Relationship Id="rId2" Type="http://schemas.openxmlformats.org/officeDocument/2006/relationships/hyperlink" Target="http://www.scipy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15C30-64EB-4BC5-94D5-4A0FE0037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7876"/>
            <a:ext cx="9144000" cy="2387600"/>
          </a:xfrm>
        </p:spPr>
        <p:txBody>
          <a:bodyPr>
            <a:noAutofit/>
          </a:bodyPr>
          <a:lstStyle/>
          <a:p>
            <a:r>
              <a:rPr lang="ru-RU" sz="4400" b="1" dirty="0"/>
              <a:t>Тексты поп и рэп-исполнителей: количественный анализ и автоматическое определение авторства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B66BB3-FF8D-49ED-8ACF-912C99049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100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/>
              <a:t>Егор Епишев, ФиПЛ 4 курс</a:t>
            </a:r>
          </a:p>
          <a:p>
            <a:r>
              <a:rPr lang="ru-RU"/>
              <a:t>Научный руководитель – Коношенко М.Б.</a:t>
            </a:r>
          </a:p>
          <a:p>
            <a:r>
              <a:rPr lang="ru-RU"/>
              <a:t>Внутренний рецензент – Рыгаев И.П.</a:t>
            </a:r>
          </a:p>
          <a:p>
            <a:r>
              <a:rPr lang="ru-RU"/>
              <a:t>Внешний рецензент – Мороз Г.А.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89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651CA-B9D8-495E-ACFB-9FA3FD84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Результаты. </a:t>
            </a:r>
            <a:r>
              <a:rPr lang="en-US" dirty="0"/>
              <a:t>N-</a:t>
            </a:r>
            <a:r>
              <a:rPr lang="ru-RU" dirty="0"/>
              <a:t>граммы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F87E199-9552-476B-B4B6-3990CA33B4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03177"/>
              </p:ext>
            </p:extLst>
          </p:nvPr>
        </p:nvGraphicFramePr>
        <p:xfrm>
          <a:off x="595935" y="1508760"/>
          <a:ext cx="6221095" cy="384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FC0B72-0224-45CD-AE38-3BF3E80084BD}"/>
              </a:ext>
            </a:extLst>
          </p:cNvPr>
          <p:cNvSpPr txBox="1"/>
          <p:nvPr/>
        </p:nvSpPr>
        <p:spPr>
          <a:xfrm>
            <a:off x="838200" y="5349240"/>
            <a:ext cx="4804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Диаграмма 1. </a:t>
            </a:r>
            <a:r>
              <a:rPr lang="en-US" sz="1400" dirty="0"/>
              <a:t>4-</a:t>
            </a:r>
            <a:r>
              <a:rPr lang="ru-RU" sz="1400" dirty="0"/>
              <a:t>граммы, косинусное расстояние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E20B3-0A48-48ED-A6EF-6EDFC7F50235}"/>
              </a:ext>
            </a:extLst>
          </p:cNvPr>
          <p:cNvSpPr txBox="1"/>
          <p:nvPr/>
        </p:nvSpPr>
        <p:spPr>
          <a:xfrm>
            <a:off x="6096001" y="1414732"/>
            <a:ext cx="58860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Данный параметр дал более однозначные результаты: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2-граммы. Сильнее всего отличаются 2</a:t>
            </a:r>
            <a:r>
              <a:rPr lang="en-US" dirty="0"/>
              <a:t>rbina</a:t>
            </a:r>
            <a:r>
              <a:rPr lang="ru-RU" dirty="0"/>
              <a:t>2</a:t>
            </a:r>
            <a:r>
              <a:rPr lang="en-US" dirty="0"/>
              <a:t>rista</a:t>
            </a:r>
            <a:r>
              <a:rPr lang="ru-RU" dirty="0"/>
              <a:t>, Хлеб, </a:t>
            </a:r>
            <a:r>
              <a:rPr lang="en-US" dirty="0"/>
              <a:t>Big Russian Boss. </a:t>
            </a:r>
            <a:r>
              <a:rPr lang="ru-RU" dirty="0"/>
              <a:t>Просмотрев частотные списки мы пришли к выводу, что это связано с тем, что у данных исполнителей либо короче строки, либо выше длина песен.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3-4-граммы. На этот раз самыми отличающимися получились 2</a:t>
            </a:r>
            <a:r>
              <a:rPr lang="en-US" dirty="0"/>
              <a:t>rbina</a:t>
            </a:r>
            <a:r>
              <a:rPr lang="ru-RU" dirty="0"/>
              <a:t>2</a:t>
            </a:r>
            <a:r>
              <a:rPr lang="en-US" dirty="0"/>
              <a:t>rista</a:t>
            </a:r>
            <a:r>
              <a:rPr lang="ru-RU" dirty="0"/>
              <a:t>, Хлеб, </a:t>
            </a:r>
            <a:r>
              <a:rPr lang="en-US" dirty="0"/>
              <a:t>Big Russian Boss</a:t>
            </a:r>
            <a:r>
              <a:rPr lang="ru-RU" dirty="0"/>
              <a:t>. От остальных их отличает высокая частотность звукоподражаний. Так же это указывает на свои характерные особенности использования слов, что дальше подтвердится на параметре скипграмм.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5-граммы дали аналогичный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46465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B1B1E-A512-4C1A-A0F9-0CBB8C95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Результаты. Скипграммы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A34944-33A5-432A-9F14-87D20CA2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параметр сильно выделил группу Хлеб, для которой характерной чертой оказался повтор одного или нескольких слов подряд.</a:t>
            </a:r>
          </a:p>
          <a:p>
            <a:r>
              <a:rPr lang="ru-RU" dirty="0"/>
              <a:t>Также этот параметр подтвердил особенности 2</a:t>
            </a:r>
            <a:r>
              <a:rPr lang="en-US" dirty="0"/>
              <a:t>rbina</a:t>
            </a:r>
            <a:r>
              <a:rPr lang="ru-RU" dirty="0"/>
              <a:t>2</a:t>
            </a:r>
            <a:r>
              <a:rPr lang="en-US" dirty="0"/>
              <a:t>rista</a:t>
            </a:r>
            <a:r>
              <a:rPr lang="ru-RU" dirty="0"/>
              <a:t> и </a:t>
            </a:r>
            <a:r>
              <a:rPr lang="en-US" dirty="0"/>
              <a:t>Big Russian Boss</a:t>
            </a:r>
            <a:r>
              <a:rPr lang="ru-RU" dirty="0"/>
              <a:t> об особом использовании слов и своих коллокациях.</a:t>
            </a:r>
          </a:p>
        </p:txBody>
      </p:sp>
    </p:spTree>
    <p:extLst>
      <p:ext uri="{BB962C8B-B14F-4D97-AF65-F5344CB8AC3E}">
        <p14:creationId xmlns:p14="http://schemas.microsoft.com/office/powerpoint/2010/main" val="247353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F7FC3-7E58-4014-868C-2E4F8C4B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Результаты. Дополнение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5ECA52-7443-450F-AF84-D939883C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46064" cy="44471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На основе матриц расстояний мы пришли к выводу о существовании двух школ – старой и новой. К первой относятся исполнители времен </a:t>
            </a:r>
            <a:r>
              <a:rPr lang="en-US" sz="1800" dirty="0" err="1"/>
              <a:t>Noize</a:t>
            </a:r>
            <a:r>
              <a:rPr lang="en-US" sz="1800" dirty="0"/>
              <a:t> MC, </a:t>
            </a:r>
            <a:r>
              <a:rPr lang="ru-RU" sz="1800" dirty="0" err="1"/>
              <a:t>Басты</a:t>
            </a:r>
            <a:r>
              <a:rPr lang="ru-RU" sz="1800" dirty="0"/>
              <a:t>, Тимати и др. Однако для проверки этого нужно было использовать кластеризацию, которую в силу особых обстоятельств в полном объеме провести не удалось.</a:t>
            </a:r>
          </a:p>
          <a:p>
            <a:pPr marL="0" indent="0" algn="just">
              <a:buNone/>
            </a:pPr>
            <a:r>
              <a:rPr lang="ru-RU" sz="1800" dirty="0"/>
              <a:t>По результатам данного метода, который был применен после совета рецензента, мы получили отчасти подтверждение описанного выше результата. Однако это нуждается в более детальном анализе.</a:t>
            </a:r>
          </a:p>
          <a:p>
            <a:pPr marL="0" indent="0" algn="just">
              <a:buNone/>
            </a:pPr>
            <a:r>
              <a:rPr lang="ru-RU" sz="1800" dirty="0"/>
              <a:t>Приведена </a:t>
            </a:r>
            <a:r>
              <a:rPr lang="ru-RU" sz="1800" dirty="0" err="1"/>
              <a:t>дендрогамма</a:t>
            </a:r>
            <a:r>
              <a:rPr lang="ru-RU" sz="1800" dirty="0"/>
              <a:t>, созданная с помощью языка </a:t>
            </a:r>
            <a:r>
              <a:rPr lang="en-US" sz="1800" dirty="0"/>
              <a:t>R,</a:t>
            </a:r>
            <a:r>
              <a:rPr lang="ru-RU" sz="1800" dirty="0"/>
              <a:t> на которой видно, что старые исполнители противопоставляются новым.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D69871-468A-4F42-8E95-BA998F74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264" y="1188508"/>
            <a:ext cx="4924474" cy="4480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D54BF1-E735-4674-96F4-B3ABD5E1EACF}"/>
              </a:ext>
            </a:extLst>
          </p:cNvPr>
          <p:cNvSpPr txBox="1"/>
          <p:nvPr/>
        </p:nvSpPr>
        <p:spPr>
          <a:xfrm>
            <a:off x="6684264" y="5650538"/>
            <a:ext cx="492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Диаграмма 2. </a:t>
            </a:r>
            <a:r>
              <a:rPr lang="ru-RU" sz="1400" dirty="0" err="1"/>
              <a:t>Дендрограмма</a:t>
            </a:r>
            <a:r>
              <a:rPr lang="ru-RU" sz="1400" dirty="0"/>
              <a:t> </a:t>
            </a:r>
            <a:r>
              <a:rPr lang="en-US" sz="1400" dirty="0"/>
              <a:t>ARF </a:t>
            </a:r>
            <a:r>
              <a:rPr lang="ru-RU" sz="1400" dirty="0"/>
              <a:t>косинусное расстояние</a:t>
            </a:r>
          </a:p>
        </p:txBody>
      </p:sp>
    </p:spTree>
    <p:extLst>
      <p:ext uri="{BB962C8B-B14F-4D97-AF65-F5344CB8AC3E}">
        <p14:creationId xmlns:p14="http://schemas.microsoft.com/office/powerpoint/2010/main" val="259683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77776-8B7B-4A95-80D5-D58FC817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Поп </a:t>
            </a:r>
            <a:r>
              <a:rPr lang="en-US" dirty="0"/>
              <a:t>vs </a:t>
            </a:r>
            <a:r>
              <a:rPr lang="ru-RU" dirty="0"/>
              <a:t>Рэп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0E6FFE-DE8E-4EEB-85D8-ED3BF576C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53936"/>
              </p:ext>
            </p:extLst>
          </p:nvPr>
        </p:nvGraphicFramePr>
        <p:xfrm>
          <a:off x="586814" y="1418187"/>
          <a:ext cx="5996866" cy="4930213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300286">
                  <a:extLst>
                    <a:ext uri="{9D8B030D-6E8A-4147-A177-3AD203B41FA5}">
                      <a16:colId xmlns:a16="http://schemas.microsoft.com/office/drawing/2014/main" val="2022779478"/>
                    </a:ext>
                  </a:extLst>
                </a:gridCol>
                <a:gridCol w="2998433">
                  <a:extLst>
                    <a:ext uri="{9D8B030D-6E8A-4147-A177-3AD203B41FA5}">
                      <a16:colId xmlns:a16="http://schemas.microsoft.com/office/drawing/2014/main" val="114239449"/>
                    </a:ext>
                  </a:extLst>
                </a:gridCol>
                <a:gridCol w="1612538">
                  <a:extLst>
                    <a:ext uri="{9D8B030D-6E8A-4147-A177-3AD203B41FA5}">
                      <a16:colId xmlns:a16="http://schemas.microsoft.com/office/drawing/2014/main" val="487417346"/>
                    </a:ext>
                  </a:extLst>
                </a:gridCol>
                <a:gridCol w="85609">
                  <a:extLst>
                    <a:ext uri="{9D8B030D-6E8A-4147-A177-3AD203B41FA5}">
                      <a16:colId xmlns:a16="http://schemas.microsoft.com/office/drawing/2014/main" val="3800525837"/>
                    </a:ext>
                  </a:extLst>
                </a:gridCol>
              </a:tblGrid>
              <a:tr h="3123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Мера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Тип подсчёта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Расстояние между поп и рэп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5595562"/>
                  </a:ext>
                </a:extLst>
              </a:tr>
              <a:tr h="186002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2-граммы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Косинусное расстояние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0.015490653705118151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7003651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Манхэттенское расстояние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208597.70908782276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4944729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Евклидово расстояние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12089.970646777116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3734334"/>
                  </a:ext>
                </a:extLst>
              </a:tr>
              <a:tr h="186002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3-граммы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Косинусное расстояние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0.053494394928124134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46719804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Манхэттенское расстояние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400017.95044323266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1519387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Евклидово расстояние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9243.327240942906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66061229"/>
                  </a:ext>
                </a:extLst>
              </a:tr>
              <a:tr h="186002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4-граммы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Косинусное расстояние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0.1213510427307859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0275979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Манхэттенское расстояние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645290.072356079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102961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Евклидово расстояние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7203.173872692175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4594077"/>
                  </a:ext>
                </a:extLst>
              </a:tr>
              <a:tr h="186002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5-граммы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Косинусное расстояние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0.2179507239757017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9322554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Манхэттенское расстояние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935496.9998199752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7778253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Евклидово расстояние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5740.934720082486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2787659"/>
                  </a:ext>
                </a:extLst>
              </a:tr>
              <a:tr h="18600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ARF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Косинусное расстояние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0.045483697200666695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9427989"/>
                  </a:ext>
                </a:extLst>
              </a:tr>
              <a:tr h="1473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Манхэттенское расстояние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75923.801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881353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Евклидово расстояние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6527.147358912236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8187197"/>
                  </a:ext>
                </a:extLst>
              </a:tr>
              <a:tr h="186002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Скипграммы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Косинусное расстояние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0.1901860270008765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7175763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Манхэттенское расстояние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1565998.4066267947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5302142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Евклидово расстояние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4197.505013651678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9189909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C2A2C2B-E960-4BA8-87C2-826EF4FA7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64686"/>
              </p:ext>
            </p:extLst>
          </p:nvPr>
        </p:nvGraphicFramePr>
        <p:xfrm>
          <a:off x="6583680" y="1418187"/>
          <a:ext cx="4594860" cy="141058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46811463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852715381"/>
                    </a:ext>
                  </a:extLst>
                </a:gridCol>
                <a:gridCol w="2396490">
                  <a:extLst>
                    <a:ext uri="{9D8B030D-6E8A-4147-A177-3AD203B41FA5}">
                      <a16:colId xmlns:a16="http://schemas.microsoft.com/office/drawing/2014/main" val="845811087"/>
                    </a:ext>
                  </a:extLst>
                </a:gridCol>
              </a:tblGrid>
              <a:tr h="413887"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Ключевые слова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Значение </a:t>
                      </a:r>
                      <a:r>
                        <a:rPr lang="en-US" sz="1200" dirty="0">
                          <a:effectLst/>
                        </a:rPr>
                        <a:t>n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Расстояние между поп и рэп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extLst>
                  <a:ext uri="{0D108BD9-81ED-4DB2-BD59-A6C34878D82A}">
                    <a16:rowId xmlns:a16="http://schemas.microsoft.com/office/drawing/2014/main" val="78453890"/>
                  </a:ext>
                </a:extLst>
              </a:tr>
              <a:tr h="1952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3.5500238314293506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extLst>
                  <a:ext uri="{0D108BD9-81ED-4DB2-BD59-A6C34878D82A}">
                    <a16:rowId xmlns:a16="http://schemas.microsoft.com/office/drawing/2014/main" val="155008003"/>
                  </a:ext>
                </a:extLst>
              </a:tr>
              <a:tr h="1952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1.3814590443269903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extLst>
                  <a:ext uri="{0D108BD9-81ED-4DB2-BD59-A6C34878D82A}">
                    <a16:rowId xmlns:a16="http://schemas.microsoft.com/office/drawing/2014/main" val="706182943"/>
                  </a:ext>
                </a:extLst>
              </a:tr>
              <a:tr h="1952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1.0560339958346343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extLst>
                  <a:ext uri="{0D108BD9-81ED-4DB2-BD59-A6C34878D82A}">
                    <a16:rowId xmlns:a16="http://schemas.microsoft.com/office/drawing/2014/main" val="3552796659"/>
                  </a:ext>
                </a:extLst>
              </a:tr>
              <a:tr h="2186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1.0072187869321347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88764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30BD91-166C-4AB6-9339-3886233A59F9}"/>
              </a:ext>
            </a:extLst>
          </p:cNvPr>
          <p:cNvSpPr txBox="1"/>
          <p:nvPr/>
        </p:nvSpPr>
        <p:spPr>
          <a:xfrm>
            <a:off x="6545580" y="2828772"/>
            <a:ext cx="4671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Таблица 5. Расстояния между поп и рэп стилям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95262-6A51-42BC-BF37-4283DAA5102A}"/>
              </a:ext>
            </a:extLst>
          </p:cNvPr>
          <p:cNvSpPr txBox="1"/>
          <p:nvPr/>
        </p:nvSpPr>
        <p:spPr>
          <a:xfrm>
            <a:off x="6766560" y="3259565"/>
            <a:ext cx="4450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данном случае поп стиль не рассматривался отдельно, поскольку в нем всё гораздо менее однозначно с авторством – многие перепевают один и те же песни других исполнителей, а также не сами пишут тексты.</a:t>
            </a:r>
          </a:p>
          <a:p>
            <a:endParaRPr lang="ru-RU" dirty="0"/>
          </a:p>
          <a:p>
            <a:r>
              <a:rPr lang="ru-RU" dirty="0"/>
              <a:t>Рассмотрим результаты аналогично по каждому из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386721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E320E-8275-4A15-95A8-56639D03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Результаты. Леммы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62CDCB-E9A1-406B-B462-8243ABE31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3552" cy="1219327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В силу того, что косинусное расстояние лежит в интервале </a:t>
            </a:r>
            <a:r>
              <a:rPr lang="en-US" dirty="0"/>
              <a:t>[0,1]</a:t>
            </a:r>
            <a:r>
              <a:rPr lang="ru-RU" dirty="0"/>
              <a:t>, расстояние в </a:t>
            </a:r>
            <a:r>
              <a:rPr lang="en-US" dirty="0"/>
              <a:t>0,04 </a:t>
            </a:r>
            <a:r>
              <a:rPr lang="ru-RU" dirty="0"/>
              <a:t>является очень маленьким. Таким оно получается в силу того, что корпуса большие и в вершине частотных списков находятся слова, которые имеют высокую частотность в русском языке в целом. Даже при удалении 100 самых частотных слов, облака слов остаются схожими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897125-E9B1-41E6-A18D-1E9B58E9315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9" r="10000"/>
          <a:stretch/>
        </p:blipFill>
        <p:spPr bwMode="auto">
          <a:xfrm>
            <a:off x="1620520" y="2888631"/>
            <a:ext cx="3822700" cy="33210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E32567-B43F-4572-88E5-041F79B8EAA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r="9165"/>
          <a:stretch/>
        </p:blipFill>
        <p:spPr bwMode="auto">
          <a:xfrm>
            <a:off x="6348984" y="2888631"/>
            <a:ext cx="3749040" cy="32779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D3778E-2852-4C58-A1C8-319D4D0D8987}"/>
              </a:ext>
            </a:extLst>
          </p:cNvPr>
          <p:cNvSpPr txBox="1"/>
          <p:nvPr/>
        </p:nvSpPr>
        <p:spPr>
          <a:xfrm>
            <a:off x="1694180" y="6147609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Изображение 2. Облако слов поп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F1389-9DFA-4BC6-A458-9C85083A33F0}"/>
              </a:ext>
            </a:extLst>
          </p:cNvPr>
          <p:cNvSpPr txBox="1"/>
          <p:nvPr/>
        </p:nvSpPr>
        <p:spPr>
          <a:xfrm>
            <a:off x="6348984" y="6125321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Изображение 3. Облако слов рэп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ECD6194-A66B-4C2A-827B-0EC2E2BCA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73402"/>
              </p:ext>
            </p:extLst>
          </p:nvPr>
        </p:nvGraphicFramePr>
        <p:xfrm>
          <a:off x="5820495" y="655445"/>
          <a:ext cx="5911257" cy="73514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00286">
                  <a:extLst>
                    <a:ext uri="{9D8B030D-6E8A-4147-A177-3AD203B41FA5}">
                      <a16:colId xmlns:a16="http://schemas.microsoft.com/office/drawing/2014/main" val="659017306"/>
                    </a:ext>
                  </a:extLst>
                </a:gridCol>
                <a:gridCol w="2998433">
                  <a:extLst>
                    <a:ext uri="{9D8B030D-6E8A-4147-A177-3AD203B41FA5}">
                      <a16:colId xmlns:a16="http://schemas.microsoft.com/office/drawing/2014/main" val="1603944666"/>
                    </a:ext>
                  </a:extLst>
                </a:gridCol>
                <a:gridCol w="1612538">
                  <a:extLst>
                    <a:ext uri="{9D8B030D-6E8A-4147-A177-3AD203B41FA5}">
                      <a16:colId xmlns:a16="http://schemas.microsoft.com/office/drawing/2014/main" val="1901564963"/>
                    </a:ext>
                  </a:extLst>
                </a:gridCol>
              </a:tblGrid>
              <a:tr h="18600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ARF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Косинусное расстояние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0.045483697200666695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396594"/>
                  </a:ext>
                </a:extLst>
              </a:tr>
              <a:tr h="1473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Манхэттенское расстояние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75923.801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422636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Евклидово расстояние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6527.147358912236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2482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2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FDC23-AE58-4808-AAD6-63A6E967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.Результаты. Ключевые слова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D82095-7960-45DC-BBDD-0D0FADB36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и предполагалось, данный параметр указал на главное отличие двух корпусов – наличие большого числа нецензурной лексики в корпусе рэпа и почти полное её отсутствие в поп стиле</a:t>
            </a:r>
          </a:p>
          <a:p>
            <a:r>
              <a:rPr lang="ru-RU" dirty="0"/>
              <a:t>При повышении переменной </a:t>
            </a:r>
            <a:r>
              <a:rPr lang="en-US" dirty="0"/>
              <a:t>N</a:t>
            </a:r>
            <a:r>
              <a:rPr lang="ru-RU" dirty="0"/>
              <a:t>, картина не сильно менялась, поскольку частотность матерных слов в рэп корпусе достаточно большая.</a:t>
            </a:r>
          </a:p>
          <a:p>
            <a:r>
              <a:rPr lang="ru-RU" dirty="0"/>
              <a:t>При </a:t>
            </a:r>
            <a:r>
              <a:rPr lang="en-US" dirty="0"/>
              <a:t>N = 1000 </a:t>
            </a:r>
            <a:r>
              <a:rPr lang="ru-RU" dirty="0"/>
              <a:t>нецензурная лексика почти ушла и главное отличие поп и рэп стилей стала тематика слов. Если для рэпа это слова </a:t>
            </a:r>
            <a:r>
              <a:rPr lang="ru-RU" i="1" dirty="0"/>
              <a:t>деньги, пацан, район, брат, смерть</a:t>
            </a:r>
            <a:r>
              <a:rPr lang="ru-RU" dirty="0"/>
              <a:t>, то для поп стиля это </a:t>
            </a:r>
            <a:r>
              <a:rPr lang="ru-RU" i="1" dirty="0"/>
              <a:t>любовь, сердце, день, свет, сон</a:t>
            </a:r>
            <a:r>
              <a:rPr lang="ru-RU" dirty="0"/>
              <a:t> и </a:t>
            </a:r>
            <a:r>
              <a:rPr lang="ru-RU" dirty="0" err="1"/>
              <a:t>тд</a:t>
            </a:r>
            <a:r>
              <a:rPr lang="ru-RU" dirty="0"/>
              <a:t>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D265F93-3113-42A7-B237-1066ACFED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83727"/>
              </p:ext>
            </p:extLst>
          </p:nvPr>
        </p:nvGraphicFramePr>
        <p:xfrm>
          <a:off x="8266521" y="681037"/>
          <a:ext cx="3925479" cy="93834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62020">
                  <a:extLst>
                    <a:ext uri="{9D8B030D-6E8A-4147-A177-3AD203B41FA5}">
                      <a16:colId xmlns:a16="http://schemas.microsoft.com/office/drawing/2014/main" val="2243160122"/>
                    </a:ext>
                  </a:extLst>
                </a:gridCol>
                <a:gridCol w="716091">
                  <a:extLst>
                    <a:ext uri="{9D8B030D-6E8A-4147-A177-3AD203B41FA5}">
                      <a16:colId xmlns:a16="http://schemas.microsoft.com/office/drawing/2014/main" val="99624822"/>
                    </a:ext>
                  </a:extLst>
                </a:gridCol>
                <a:gridCol w="2047368">
                  <a:extLst>
                    <a:ext uri="{9D8B030D-6E8A-4147-A177-3AD203B41FA5}">
                      <a16:colId xmlns:a16="http://schemas.microsoft.com/office/drawing/2014/main" val="3061708325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r>
                        <a:rPr lang="ru-RU" sz="1200" dirty="0"/>
                        <a:t>Ключевые слова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 marL="38018" marR="3801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3.5500238314293506</a:t>
                      </a:r>
                    </a:p>
                  </a:txBody>
                  <a:tcPr marL="38018" marR="3801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925838"/>
                  </a:ext>
                </a:extLst>
              </a:tr>
              <a:tr h="1952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1.3814590443269903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2700"/>
                  </a:ext>
                </a:extLst>
              </a:tr>
              <a:tr h="1952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1.0560339958346343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364120"/>
                  </a:ext>
                </a:extLst>
              </a:tr>
              <a:tr h="2186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1000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1.0072187869321347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7967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040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DC4C3-077A-4E23-AAA3-51ED3573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Результаты. </a:t>
            </a:r>
            <a:r>
              <a:rPr lang="en-US" dirty="0"/>
              <a:t>N</a:t>
            </a:r>
            <a:r>
              <a:rPr lang="ru-RU" dirty="0"/>
              <a:t>-граммы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694D432-7081-4EF9-A976-488F0D313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27901"/>
              </p:ext>
            </p:extLst>
          </p:nvPr>
        </p:nvGraphicFramePr>
        <p:xfrm>
          <a:off x="6483671" y="1690688"/>
          <a:ext cx="5325893" cy="294056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71525">
                  <a:extLst>
                    <a:ext uri="{9D8B030D-6E8A-4147-A177-3AD203B41FA5}">
                      <a16:colId xmlns:a16="http://schemas.microsoft.com/office/drawing/2014/main" val="361125006"/>
                    </a:ext>
                  </a:extLst>
                </a:gridCol>
                <a:gridCol w="2032267">
                  <a:extLst>
                    <a:ext uri="{9D8B030D-6E8A-4147-A177-3AD203B41FA5}">
                      <a16:colId xmlns:a16="http://schemas.microsoft.com/office/drawing/2014/main" val="326223363"/>
                    </a:ext>
                  </a:extLst>
                </a:gridCol>
                <a:gridCol w="2122101">
                  <a:extLst>
                    <a:ext uri="{9D8B030D-6E8A-4147-A177-3AD203B41FA5}">
                      <a16:colId xmlns:a16="http://schemas.microsoft.com/office/drawing/2014/main" val="2310354394"/>
                    </a:ext>
                  </a:extLst>
                </a:gridCol>
              </a:tblGrid>
              <a:tr h="186002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2-граммы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Косинусное расстояние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0.015490653705118151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561779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Манхэттенское расстояние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208597.70908782276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485357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Евклидово расстояние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12089.970646777116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269756"/>
                  </a:ext>
                </a:extLst>
              </a:tr>
              <a:tr h="186002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3-граммы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Косинусное расстояние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0.053494394928124134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824113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Манхэттенское расстояние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400017.95044323266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127025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Евклидово расстояние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9243.327240942906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992704"/>
                  </a:ext>
                </a:extLst>
              </a:tr>
              <a:tr h="186002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4-граммы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Косинусное расстояние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0.1213510427307859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977200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Манхэттенское расстояние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645290.072356079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00439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Евклидово расстояние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7203.173872692175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110784"/>
                  </a:ext>
                </a:extLst>
              </a:tr>
              <a:tr h="186002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5-граммы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Косинусное расстояние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0.2179507239757017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500980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Манхэттенское расстояние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935496.9998199752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205932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Евклидово расстояние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5740.934720082486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08106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9E0E93-F544-4C42-AD5D-2FE23A635A6F}"/>
              </a:ext>
            </a:extLst>
          </p:cNvPr>
          <p:cNvSpPr txBox="1"/>
          <p:nvPr/>
        </p:nvSpPr>
        <p:spPr>
          <a:xfrm>
            <a:off x="838199" y="1690689"/>
            <a:ext cx="53258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Данный параметр не показал результатов, которые стоит интерпретировать, поскольку символьных последовательное гораздо больше, чем слов, их частотность для одного языка определена. Тем самым, большая часть списков совпадает с частотным списком символьных последовательность русского языка.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При повышении длины последовательности увеличивается расстояние, поскольку они начинают включать корни и слова, а как мы выяснили, на этом уровне расстояние чуть выше.</a:t>
            </a:r>
          </a:p>
        </p:txBody>
      </p:sp>
    </p:spTree>
    <p:extLst>
      <p:ext uri="{BB962C8B-B14F-4D97-AF65-F5344CB8AC3E}">
        <p14:creationId xmlns:p14="http://schemas.microsoft.com/office/powerpoint/2010/main" val="3932710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265FC-AAC7-4849-A365-ABDFF308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Результаты. Скипграммы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CDBFC7-555A-4133-8B98-5A020D14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Данный параметр так же не дал сильных различий по аналогичной причине – высокие позиции списков занимаю высокочастотные биграммы русского языка.</a:t>
            </a:r>
          </a:p>
          <a:p>
            <a:pPr algn="just"/>
            <a:r>
              <a:rPr lang="ru-RU" dirty="0"/>
              <a:t>То, что расстояния чуть больше, чем по </a:t>
            </a:r>
            <a:r>
              <a:rPr lang="en-US" dirty="0"/>
              <a:t>ARF</a:t>
            </a:r>
            <a:r>
              <a:rPr lang="ru-RU" dirty="0"/>
              <a:t> и </a:t>
            </a:r>
            <a:r>
              <a:rPr lang="en-US" dirty="0"/>
              <a:t>n-</a:t>
            </a:r>
            <a:r>
              <a:rPr lang="ru-RU" dirty="0"/>
              <a:t>граммам объясняется лишь тем, что комбинирование слов, которые отличают два корпуса образуют больше разных позиций.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556D5BD-5F25-45C3-A000-FB9ACCBFD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316821"/>
              </p:ext>
            </p:extLst>
          </p:nvPr>
        </p:nvGraphicFramePr>
        <p:xfrm>
          <a:off x="7586931" y="591324"/>
          <a:ext cx="4605069" cy="73514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12966">
                  <a:extLst>
                    <a:ext uri="{9D8B030D-6E8A-4147-A177-3AD203B41FA5}">
                      <a16:colId xmlns:a16="http://schemas.microsoft.com/office/drawing/2014/main" val="2934743857"/>
                    </a:ext>
                  </a:extLst>
                </a:gridCol>
                <a:gridCol w="1772937">
                  <a:extLst>
                    <a:ext uri="{9D8B030D-6E8A-4147-A177-3AD203B41FA5}">
                      <a16:colId xmlns:a16="http://schemas.microsoft.com/office/drawing/2014/main" val="2303275135"/>
                    </a:ext>
                  </a:extLst>
                </a:gridCol>
                <a:gridCol w="1819166">
                  <a:extLst>
                    <a:ext uri="{9D8B030D-6E8A-4147-A177-3AD203B41FA5}">
                      <a16:colId xmlns:a16="http://schemas.microsoft.com/office/drawing/2014/main" val="2409268607"/>
                    </a:ext>
                  </a:extLst>
                </a:gridCol>
              </a:tblGrid>
              <a:tr h="186002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Скипграммы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Косинусное расстояние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0.1901860270008765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125568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Манхэттенское </a:t>
                      </a:r>
                      <a:r>
                        <a:rPr lang="ru-RU" sz="1200" dirty="0" err="1">
                          <a:effectLst/>
                        </a:rPr>
                        <a:t>раст</a:t>
                      </a:r>
                      <a:r>
                        <a:rPr lang="ru-RU" sz="1200" dirty="0">
                          <a:effectLst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1565998.4066267947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368680"/>
                  </a:ext>
                </a:extLst>
              </a:tr>
              <a:tr h="1860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Евклидово расстояние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4197.505013651678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18" marR="3801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49417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55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BDEFF-4D88-4935-A562-53A2C7AB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Автоматическое определение авторства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95E74D-413F-4F9A-AEEF-C2EA7FAE6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Два алгоритма определения авторства, которые могут сочетать в себе несколько параметров одновременно.</a:t>
            </a:r>
          </a:p>
          <a:p>
            <a:r>
              <a:rPr lang="ru-RU" dirty="0"/>
              <a:t>Для рэп стиля были выбраны </a:t>
            </a:r>
          </a:p>
          <a:p>
            <a:pPr lvl="1"/>
            <a:r>
              <a:rPr lang="ru-RU" dirty="0"/>
              <a:t>4 граммы, поскольку, согласно [</a:t>
            </a:r>
            <a:r>
              <a:rPr lang="en-US" dirty="0" err="1"/>
              <a:t>Piprski</a:t>
            </a:r>
            <a:r>
              <a:rPr lang="ru-RU" dirty="0"/>
              <a:t> 2019] </a:t>
            </a:r>
            <a:r>
              <a:rPr lang="en-US" dirty="0"/>
              <a:t>n</a:t>
            </a:r>
            <a:r>
              <a:rPr lang="ru-RU" dirty="0"/>
              <a:t>-граммы именно этой длины лучше всего подходят для автоматического определения авторства</a:t>
            </a:r>
          </a:p>
          <a:p>
            <a:pPr lvl="1"/>
            <a:r>
              <a:rPr lang="ru-RU" dirty="0"/>
              <a:t>Ключевые слова (</a:t>
            </a:r>
            <a:r>
              <a:rPr lang="es-ES" dirty="0"/>
              <a:t>N</a:t>
            </a:r>
            <a:r>
              <a:rPr lang="ru-RU" dirty="0"/>
              <a:t> = 1, 1000). Хотя они и не показали однозначных результатов, этот параметр при рассмотрении двух значений </a:t>
            </a:r>
            <a:r>
              <a:rPr lang="en-US" dirty="0"/>
              <a:t>N</a:t>
            </a:r>
            <a:r>
              <a:rPr lang="ru-RU" dirty="0"/>
              <a:t> даёт более точные результаты. Этот параметр не оказался подходящим из-за другой метрики, поэтому был взят </a:t>
            </a:r>
            <a:r>
              <a:rPr lang="en-US" dirty="0"/>
              <a:t>ARF </a:t>
            </a:r>
            <a:r>
              <a:rPr lang="ru-RU" dirty="0"/>
              <a:t>косинусное расстояние.</a:t>
            </a:r>
          </a:p>
          <a:p>
            <a:pPr lvl="1"/>
            <a:r>
              <a:rPr lang="ru-RU" dirty="0"/>
              <a:t>Скипграммы. Они показали достаточно хорошие результаты на нашем материале, тем самым будут хорошим показателем при автоматическом определении авторства.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370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09092-20A0-43F8-846C-6AA4892C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Алгоритмы. Результаты. Внутреннее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6DC593-577A-4634-8C90-0DBB9F98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49" y="1641478"/>
            <a:ext cx="6409427" cy="46299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Внутреннее тестирование проводилось на текстах (половина, четверть, восьмая и шестнадцатая), которые уже есть в базе для проверки действенности алгоритмов.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Первый алгоритм не справился даже с этой задачей выдав 21% правильно определенных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Второй выдал 100% результат, поэтому он был еще проверен на базе стихов и выдал 11 правильных ответов из 30 (37%).</a:t>
            </a:r>
          </a:p>
          <a:p>
            <a:pPr marL="0" indent="0">
              <a:buNone/>
            </a:pPr>
            <a:r>
              <a:rPr lang="ru-RU" dirty="0"/>
              <a:t>Стоит учесть, что параметры не подбирались под особенность данного корпуса. Также стоит заменить способ определения самого короткого вектора, т.к квадрат сильно виляет на результаты.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7E5BBB1-F743-4CB0-8FAF-7F8D1891C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080724"/>
              </p:ext>
            </p:extLst>
          </p:nvPr>
        </p:nvGraphicFramePr>
        <p:xfrm>
          <a:off x="7013276" y="1027906"/>
          <a:ext cx="5107224" cy="49157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01449">
                  <a:extLst>
                    <a:ext uri="{9D8B030D-6E8A-4147-A177-3AD203B41FA5}">
                      <a16:colId xmlns:a16="http://schemas.microsoft.com/office/drawing/2014/main" val="1787862834"/>
                    </a:ext>
                  </a:extLst>
                </a:gridCol>
                <a:gridCol w="1200359">
                  <a:extLst>
                    <a:ext uri="{9D8B030D-6E8A-4147-A177-3AD203B41FA5}">
                      <a16:colId xmlns:a16="http://schemas.microsoft.com/office/drawing/2014/main" val="1234560803"/>
                    </a:ext>
                  </a:extLst>
                </a:gridCol>
                <a:gridCol w="1120298">
                  <a:extLst>
                    <a:ext uri="{9D8B030D-6E8A-4147-A177-3AD203B41FA5}">
                      <a16:colId xmlns:a16="http://schemas.microsoft.com/office/drawing/2014/main" val="76579889"/>
                    </a:ext>
                  </a:extLst>
                </a:gridCol>
                <a:gridCol w="885118">
                  <a:extLst>
                    <a:ext uri="{9D8B030D-6E8A-4147-A177-3AD203B41FA5}">
                      <a16:colId xmlns:a16="http://schemas.microsoft.com/office/drawing/2014/main" val="3343345276"/>
                    </a:ext>
                  </a:extLst>
                </a:gridCol>
              </a:tblGrid>
              <a:tr h="171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Автор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Произведения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Словоформы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Символы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2560248955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А. А. Ахматова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945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8463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244390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2466234075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А. А. Блок 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1350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18388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554988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2733875157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А. А. Фет 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920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14298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462043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3476895828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А. И. Несмелов 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451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11943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438618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3991237590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А. К. Толстой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301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17783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695868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11300476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А. Н. Апухтин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354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9120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303218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4141671000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А. Н. Майков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561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18492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625182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4202030814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А. П. Сумароков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283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11575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432734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1554793089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А. С. Пушкин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904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36846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1110286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3786792330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А. Т. Твардовский  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346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20554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649976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1430905851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Андрей Белый 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503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12160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356530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1209600698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Б. А. Слуцкий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1287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21098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668062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1429759219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Б. Л. Пастернак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531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13520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461222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2772095258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Б. П. Корнилов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188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10298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315078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2253923466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Б. Ю. Поплавский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547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8940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294473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4208587129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В. А. Жуковский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695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43437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1450724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479218199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В. А. Луговской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150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9860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341785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1445140653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В. В. Маяковский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634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28403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925093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2782271968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В. В. Набоков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591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10560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344474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3717112028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В. В. Хлебников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290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11507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288945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2672187662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В. Г. Бенедиктов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271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9633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296257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2649792350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В. И. Иванов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1180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23095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762129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278260647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В. И. Майков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8944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304696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1904871633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В. К. Тредиаковский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162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9079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354902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2040409654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В. Я. Брюсов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1683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31266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1079235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3189302236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Г. Н. Оболдуев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387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14370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356965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4096572149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Г. Р. Державин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415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18308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543659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1894060634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Д. Л. Андреев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452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17110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582978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2352321228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Д. С. Мережковский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338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13666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476057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2233641626"/>
                  </a:ext>
                </a:extLst>
              </a:tr>
              <a:tr h="152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Д. Самойлов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900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13095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388983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806516445"/>
                  </a:ext>
                </a:extLst>
              </a:tr>
              <a:tr h="171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Всего: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17731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495811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16109550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8" marR="54438" marT="0" marB="0" anchor="b"/>
                </a:tc>
                <a:extLst>
                  <a:ext uri="{0D108BD9-81ED-4DB2-BD59-A6C34878D82A}">
                    <a16:rowId xmlns:a16="http://schemas.microsoft.com/office/drawing/2014/main" val="3221076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3954FB-D5D0-4877-8A36-A61EE463C8F0}"/>
              </a:ext>
            </a:extLst>
          </p:cNvPr>
          <p:cNvSpPr txBox="1"/>
          <p:nvPr/>
        </p:nvSpPr>
        <p:spPr>
          <a:xfrm>
            <a:off x="7013275" y="5896957"/>
            <a:ext cx="452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Таблица 6. Сводная корпус стихов.</a:t>
            </a:r>
          </a:p>
        </p:txBody>
      </p:sp>
    </p:spTree>
    <p:extLst>
      <p:ext uri="{BB962C8B-B14F-4D97-AF65-F5344CB8AC3E}">
        <p14:creationId xmlns:p14="http://schemas.microsoft.com/office/powerpoint/2010/main" val="46445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275B2C6-721A-4C75-874B-0C876F9B4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Цель – количественный анализ текстов рэп исполнителей. Задача разделяется на 3 части – собственно, </a:t>
            </a:r>
          </a:p>
          <a:p>
            <a:pPr lvl="1" algn="just">
              <a:lnSpc>
                <a:spcPct val="100000"/>
              </a:lnSpc>
            </a:pPr>
            <a:r>
              <a:rPr lang="ru-RU" dirty="0"/>
              <a:t>анализ текстов рэп исполнителей, </a:t>
            </a:r>
          </a:p>
          <a:p>
            <a:pPr lvl="1" algn="just">
              <a:lnSpc>
                <a:spcPct val="100000"/>
              </a:lnSpc>
            </a:pPr>
            <a:r>
              <a:rPr lang="ru-RU" dirty="0"/>
              <a:t>сравнение текстов поп и рэп стиля, </a:t>
            </a:r>
          </a:p>
          <a:p>
            <a:pPr lvl="1" algn="just">
              <a:lnSpc>
                <a:spcPct val="100000"/>
              </a:lnSpc>
            </a:pPr>
            <a:r>
              <a:rPr lang="ru-RU" dirty="0"/>
              <a:t>автоматическое определение авторства</a:t>
            </a:r>
          </a:p>
          <a:p>
            <a:pPr algn="just">
              <a:lnSpc>
                <a:spcPct val="100000"/>
              </a:lnSpc>
            </a:pPr>
            <a:endParaRPr lang="ru-RU" dirty="0"/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Методы – расчёт расстояний между корпусами на основе частотных списков лексем [</a:t>
            </a:r>
            <a:r>
              <a:rPr lang="ru-RU" dirty="0" err="1"/>
              <a:t>Savický</a:t>
            </a:r>
            <a:r>
              <a:rPr lang="ru-RU" dirty="0"/>
              <a:t>, </a:t>
            </a:r>
            <a:r>
              <a:rPr lang="ru-RU" dirty="0" err="1"/>
              <a:t>Hlavácová</a:t>
            </a:r>
            <a:r>
              <a:rPr lang="ru-RU" dirty="0"/>
              <a:t> 2002], скипграмм, ключевых слов [</a:t>
            </a:r>
            <a:r>
              <a:rPr lang="ru-RU" dirty="0" err="1"/>
              <a:t>Kilgarriff</a:t>
            </a:r>
            <a:r>
              <a:rPr lang="ru-RU" dirty="0"/>
              <a:t> 2009, </a:t>
            </a:r>
            <a:r>
              <a:rPr lang="ru-RU" dirty="0" err="1"/>
              <a:t>Пиперски</a:t>
            </a:r>
            <a:r>
              <a:rPr lang="ru-RU" dirty="0"/>
              <a:t> 2018] и символьных </a:t>
            </a:r>
            <a:r>
              <a:rPr lang="en-US" dirty="0"/>
              <a:t>n-</a:t>
            </a:r>
            <a:r>
              <a:rPr lang="ru-RU" dirty="0"/>
              <a:t>грамм [</a:t>
            </a:r>
            <a:r>
              <a:rPr lang="ru-RU" dirty="0" err="1"/>
              <a:t>Rayson</a:t>
            </a:r>
            <a:r>
              <a:rPr lang="ru-RU" dirty="0"/>
              <a:t> </a:t>
            </a:r>
            <a:r>
              <a:rPr lang="en-US" dirty="0"/>
              <a:t>et</a:t>
            </a:r>
            <a:r>
              <a:rPr lang="ru-RU" dirty="0"/>
              <a:t> </a:t>
            </a:r>
            <a:r>
              <a:rPr lang="en-US" dirty="0"/>
              <a:t>al</a:t>
            </a:r>
            <a:r>
              <a:rPr lang="ru-RU" dirty="0"/>
              <a:t>. 2000</a:t>
            </a:r>
            <a:r>
              <a:rPr lang="en-US" dirty="0"/>
              <a:t>]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646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31E14-8506-4743-8210-98F41040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BD99D9-61C1-43C0-A528-E1F6D0919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Gomaa W. H., Fahmy A. A. A Survey of Text Similarity Approaches International / Journal of Computer Applications, 68(13), April, pp. 13–18, 2013.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Jones E, Oliphant E, Peterson P, et al. </a:t>
            </a:r>
            <a:r>
              <a:rPr lang="en-US" dirty="0"/>
              <a:t>SciPy: Open Source Scientific Tools for Python, 2001.// URL: </a:t>
            </a:r>
            <a:r>
              <a:rPr lang="en-US" dirty="0">
                <a:hlinkClick r:id="rId2"/>
              </a:rPr>
              <a:t>http://www.scipy.org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Kilgarriff</a:t>
            </a:r>
            <a:r>
              <a:rPr lang="en-US" dirty="0"/>
              <a:t> A. Simple </a:t>
            </a:r>
            <a:r>
              <a:rPr lang="en-US" dirty="0" err="1"/>
              <a:t>maths</a:t>
            </a:r>
            <a:r>
              <a:rPr lang="en-US" dirty="0"/>
              <a:t> for keywords / Proceedings of Corpus Linguistics Conference CL2009, University of Liverpool, UK, July 2009.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Rayson</a:t>
            </a:r>
            <a:r>
              <a:rPr lang="en-US" dirty="0"/>
              <a:t>, P., &amp; Garside, R. Comparing corpora using frequency profiling. / In Proceedings of the Comparing Corpora Workshop at ACL 2000. Hong Kong, 2000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Savický</a:t>
            </a:r>
            <a:r>
              <a:rPr lang="en-US" dirty="0"/>
              <a:t> P., </a:t>
            </a:r>
            <a:r>
              <a:rPr lang="en-US" dirty="0" err="1"/>
              <a:t>Hlavácová</a:t>
            </a:r>
            <a:r>
              <a:rPr lang="en-US" dirty="0"/>
              <a:t> J. Measures of Word Commonness, Journal of Quantitative Linguistics, 9:3, 215-231, 2002.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err="1"/>
              <a:t>Пиперски</a:t>
            </a:r>
            <a:r>
              <a:rPr lang="ru-RU" dirty="0"/>
              <a:t> А.Ч. Работа 1 – Измерение расстояний между текстами / Малый Мехмат, 10 февраля 2018</a:t>
            </a:r>
          </a:p>
          <a:p>
            <a:pPr marL="0" lvl="0" indent="0">
              <a:buNone/>
            </a:pPr>
            <a:r>
              <a:rPr lang="ru-RU" dirty="0"/>
              <a:t>Интернет ресурсы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u="sng" dirty="0">
                <a:hlinkClick r:id="rId3"/>
              </a:rPr>
              <a:t>http://www.ruscorpora.ru/search-poetic.html</a:t>
            </a:r>
            <a:endParaRPr lang="ru-RU" dirty="0"/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/>
              <a:t>https://genius.com/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90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0E147-E2DD-4DEE-A6E4-AEDE8FCB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1956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Материал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BDB55-1A5A-468D-8A34-4E7E0D91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" y="945027"/>
            <a:ext cx="11762510" cy="1207970"/>
          </a:xfrm>
        </p:spPr>
        <p:txBody>
          <a:bodyPr vert="horz" lIns="91440" tIns="45720" rIns="91440" bIns="45720" numCol="2" spcCol="360000" rtlCol="0"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Автоматически собранный с помощью интернет ресурса </a:t>
            </a:r>
          </a:p>
          <a:p>
            <a:pPr marL="0" indent="0" algn="just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Genius</a:t>
            </a:r>
            <a:r>
              <a:rPr lang="ru-RU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корпус текстов 40 исполнителей поп и рэп стиля (по 20 на стиль)</a:t>
            </a:r>
          </a:p>
          <a:p>
            <a:pPr marL="0" indent="0" algn="just">
              <a:buNone/>
            </a:pPr>
            <a:r>
              <a:rPr lang="ru-RU" sz="1600" dirty="0"/>
              <a:t>Общий объем корпуса – 2 321 песен и 464 318 словоформ					     	     Подкорпус каждого из стилей состоит из: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Общий фа</a:t>
            </a:r>
            <a:r>
              <a:rPr lang="ru-RU" sz="1600" dirty="0"/>
              <a:t>йл со всеми текстами всех исполнителей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Отдельный файл со всеми песнями одного исполнителя</a:t>
            </a:r>
          </a:p>
          <a:p>
            <a:pPr marL="0" indent="0" algn="just">
              <a:buNone/>
            </a:pPr>
            <a:endParaRPr lang="ru-RU" sz="16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2B74C8F-39A5-43F9-B621-AF5A4B632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65530"/>
              </p:ext>
            </p:extLst>
          </p:nvPr>
        </p:nvGraphicFramePr>
        <p:xfrm>
          <a:off x="214745" y="2152997"/>
          <a:ext cx="5359234" cy="454964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090353">
                  <a:extLst>
                    <a:ext uri="{9D8B030D-6E8A-4147-A177-3AD203B41FA5}">
                      <a16:colId xmlns:a16="http://schemas.microsoft.com/office/drawing/2014/main" val="3756589501"/>
                    </a:ext>
                  </a:extLst>
                </a:gridCol>
                <a:gridCol w="1263535">
                  <a:extLst>
                    <a:ext uri="{9D8B030D-6E8A-4147-A177-3AD203B41FA5}">
                      <a16:colId xmlns:a16="http://schemas.microsoft.com/office/drawing/2014/main" val="1723418120"/>
                    </a:ext>
                  </a:extLst>
                </a:gridCol>
                <a:gridCol w="1459542">
                  <a:extLst>
                    <a:ext uri="{9D8B030D-6E8A-4147-A177-3AD203B41FA5}">
                      <a16:colId xmlns:a16="http://schemas.microsoft.com/office/drawing/2014/main" val="3543611691"/>
                    </a:ext>
                  </a:extLst>
                </a:gridCol>
                <a:gridCol w="1545804">
                  <a:extLst>
                    <a:ext uri="{9D8B030D-6E8A-4147-A177-3AD203B41FA5}">
                      <a16:colId xmlns:a16="http://schemas.microsoft.com/office/drawing/2014/main" val="1794013609"/>
                    </a:ext>
                  </a:extLst>
                </a:gridCol>
              </a:tblGrid>
              <a:tr h="2484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Исполнитель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Количество альбомов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Количество песен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Количество знаков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4283620193"/>
                  </a:ext>
                </a:extLst>
              </a:tr>
              <a:tr h="1635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Басков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102927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379036864"/>
                  </a:ext>
                </a:extLst>
              </a:tr>
              <a:tr h="1635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Билан 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138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158458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2839731640"/>
                  </a:ext>
                </a:extLst>
              </a:tr>
              <a:tr h="1635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ВиаГра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61307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530982125"/>
                  </a:ext>
                </a:extLst>
              </a:tr>
              <a:tr h="1635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Витас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134595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605375581"/>
                  </a:ext>
                </a:extLst>
              </a:tr>
              <a:tr h="1635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Земфира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69193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1583832108"/>
                  </a:ext>
                </a:extLst>
              </a:tr>
              <a:tr h="1635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Киркоров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313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318435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3553413145"/>
                  </a:ext>
                </a:extLst>
              </a:tr>
              <a:tr h="1635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Лазарев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133421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3978018680"/>
                  </a:ext>
                </a:extLst>
              </a:tr>
              <a:tr h="1635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Леонтьев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218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242165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310667280"/>
                  </a:ext>
                </a:extLst>
              </a:tr>
              <a:tr h="1635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Лолита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13227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1568309276"/>
                  </a:ext>
                </a:extLst>
              </a:tr>
              <a:tr h="1635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Максим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57237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1324443570"/>
                  </a:ext>
                </a:extLst>
              </a:tr>
              <a:tr h="1635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Меладзе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68205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2937387320"/>
                  </a:ext>
                </a:extLst>
              </a:tr>
              <a:tr h="1635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Михайлов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29739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1750074041"/>
                  </a:ext>
                </a:extLst>
              </a:tr>
              <a:tr h="1635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Натали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68268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1153248086"/>
                  </a:ext>
                </a:extLst>
              </a:tr>
              <a:tr h="1635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Николаев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120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118628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2588525922"/>
                  </a:ext>
                </a:extLst>
              </a:tr>
              <a:tr h="1635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Орбакайте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86271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2300266939"/>
                  </a:ext>
                </a:extLst>
              </a:tr>
              <a:tr h="1635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Пугачева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181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189159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2348140617"/>
                  </a:ext>
                </a:extLst>
              </a:tr>
              <a:tr h="1635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Руки Вверх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27726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1829328267"/>
                  </a:ext>
                </a:extLst>
              </a:tr>
              <a:tr h="1635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Тату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62204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3395377426"/>
                  </a:ext>
                </a:extLst>
              </a:tr>
              <a:tr h="1635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Чай Вдвоём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89572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1226612555"/>
                  </a:ext>
                </a:extLst>
              </a:tr>
              <a:tr h="2322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Шура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41857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315657"/>
                  </a:ext>
                </a:extLst>
              </a:tr>
              <a:tr h="163585"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Таблица 1. Подкорпус поп стиля</a:t>
                      </a:r>
                    </a:p>
                  </a:txBody>
                  <a:tcPr marL="67406" marR="6740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253258366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CFA3E5D-3E2B-48D2-B1C8-26255C28A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43107"/>
              </p:ext>
            </p:extLst>
          </p:nvPr>
        </p:nvGraphicFramePr>
        <p:xfrm>
          <a:off x="5793823" y="2152997"/>
          <a:ext cx="6301047" cy="454811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644402">
                  <a:extLst>
                    <a:ext uri="{9D8B030D-6E8A-4147-A177-3AD203B41FA5}">
                      <a16:colId xmlns:a16="http://schemas.microsoft.com/office/drawing/2014/main" val="732221749"/>
                    </a:ext>
                  </a:extLst>
                </a:gridCol>
                <a:gridCol w="1552215">
                  <a:extLst>
                    <a:ext uri="{9D8B030D-6E8A-4147-A177-3AD203B41FA5}">
                      <a16:colId xmlns:a16="http://schemas.microsoft.com/office/drawing/2014/main" val="1359460476"/>
                    </a:ext>
                  </a:extLst>
                </a:gridCol>
                <a:gridCol w="1552215">
                  <a:extLst>
                    <a:ext uri="{9D8B030D-6E8A-4147-A177-3AD203B41FA5}">
                      <a16:colId xmlns:a16="http://schemas.microsoft.com/office/drawing/2014/main" val="2191585962"/>
                    </a:ext>
                  </a:extLst>
                </a:gridCol>
                <a:gridCol w="1552215">
                  <a:extLst>
                    <a:ext uri="{9D8B030D-6E8A-4147-A177-3AD203B41FA5}">
                      <a16:colId xmlns:a16="http://schemas.microsoft.com/office/drawing/2014/main" val="3570184790"/>
                    </a:ext>
                  </a:extLst>
                </a:gridCol>
              </a:tblGrid>
              <a:tr h="3993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Исполнитель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Количество альбомов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Количество песен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Количество знаков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2641692358"/>
                  </a:ext>
                </a:extLst>
              </a:tr>
              <a:tr h="1985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2rbina2rista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82181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1788144"/>
                  </a:ext>
                </a:extLst>
              </a:tr>
              <a:tr h="198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Big Russian Boss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125075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78671"/>
                  </a:ext>
                </a:extLst>
              </a:tr>
              <a:tr h="1985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Face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105764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326786"/>
                  </a:ext>
                </a:extLst>
              </a:tr>
              <a:tr h="1985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Feduk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37870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033549"/>
                  </a:ext>
                </a:extLst>
              </a:tr>
              <a:tr h="1985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Kunteynir</a:t>
                      </a:r>
                      <a:r>
                        <a:rPr lang="ru-RU" sz="1100" dirty="0">
                          <a:effectLst/>
                        </a:rPr>
                        <a:t> 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120370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3564128"/>
                  </a:ext>
                </a:extLst>
              </a:tr>
              <a:tr h="1985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Lsp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99073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7924159"/>
                  </a:ext>
                </a:extLst>
              </a:tr>
              <a:tr h="1985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Morgenshtern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55456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7559743"/>
                  </a:ext>
                </a:extLst>
              </a:tr>
              <a:tr h="1985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Noize</a:t>
                      </a:r>
                      <a:r>
                        <a:rPr lang="en-US" sz="1200" dirty="0">
                          <a:effectLst/>
                        </a:rPr>
                        <a:t> MC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420330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3275690"/>
                  </a:ext>
                </a:extLst>
              </a:tr>
              <a:tr h="1985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Баста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189872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6005105"/>
                  </a:ext>
                </a:extLst>
              </a:tr>
              <a:tr h="1985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Гнойный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233884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93765"/>
                  </a:ext>
                </a:extLst>
              </a:tr>
              <a:tr h="1985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Гуф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153929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217612"/>
                  </a:ext>
                </a:extLst>
              </a:tr>
              <a:tr h="1985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Каста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181170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484231"/>
                  </a:ext>
                </a:extLst>
              </a:tr>
              <a:tr h="1985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Корж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93955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103198"/>
                  </a:ext>
                </a:extLst>
              </a:tr>
              <a:tr h="1985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Кровосток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124148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964500"/>
                  </a:ext>
                </a:extLst>
              </a:tr>
              <a:tr h="1985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Лизер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95185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113912"/>
                  </a:ext>
                </a:extLst>
              </a:tr>
              <a:tr h="1985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Скриптонит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134263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0283490"/>
                  </a:ext>
                </a:extLst>
              </a:tr>
              <a:tr h="1985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Тимати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108603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4169217"/>
                  </a:ext>
                </a:extLst>
              </a:tr>
              <a:tr h="1985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Хаски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72324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9884987"/>
                  </a:ext>
                </a:extLst>
              </a:tr>
              <a:tr h="1985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Хлеб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64208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181684"/>
                  </a:ext>
                </a:extLst>
              </a:tr>
              <a:tr h="1419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Элджей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103071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10751"/>
                  </a:ext>
                </a:extLst>
              </a:tr>
              <a:tr h="178740"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Таблица 2. Подкорпус рэп стиля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474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92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ECBC5-1177-473C-9BAF-9A7A693B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Меры расстояния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A26AD1-28CF-41E2-811B-3A6D72E19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Символьные </a:t>
            </a:r>
            <a:r>
              <a:rPr lang="en-US" dirty="0"/>
              <a:t>n-</a:t>
            </a:r>
            <a:r>
              <a:rPr lang="ru-RU" dirty="0"/>
              <a:t>граммы – последовательности символов заданной длины (в нашей работе от 2 до 5), включая знаки препинания, пробелы и специальный символ переноса строки.</a:t>
            </a:r>
          </a:p>
          <a:p>
            <a:pPr lvl="1"/>
            <a:r>
              <a:rPr lang="ru-RU" dirty="0"/>
              <a:t>Их много</a:t>
            </a:r>
          </a:p>
          <a:p>
            <a:pPr lvl="1"/>
            <a:r>
              <a:rPr lang="ru-RU" dirty="0"/>
              <a:t>Лучше отражают язык (парадигмы, разные вариации слов)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Скипграммы – пары слов внутри одного предложения, расстояние между которыми не больше двух. Отражают вариативность комбинаций.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ARF </a:t>
            </a:r>
            <a:r>
              <a:rPr lang="ru-RU" dirty="0"/>
              <a:t>частотность лемм – частота вхождения лемм в песнях совершенно разная, тем самым надо учитывать расстояние между вхождениями.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Ключевые слова. Позволяют найти особенности текстов с точки зрения словарного запаса, лексикона.</a:t>
            </a:r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89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9652A-1529-4565-80E9-81F77428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Подсчёт расстояний. Ключевые слова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C16F987-17D3-43E0-8824-EC99297CB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dirty="0"/>
                  <a:t>Алгоритм нахождения списка ключевых слов описан в работах  [</a:t>
                </a:r>
                <a:r>
                  <a:rPr lang="ru-RU" dirty="0" err="1"/>
                  <a:t>Kilgarriff</a:t>
                </a:r>
                <a:r>
                  <a:rPr lang="ru-RU" dirty="0"/>
                  <a:t> 2009, </a:t>
                </a:r>
                <a:r>
                  <a:rPr lang="ru-RU" dirty="0" err="1"/>
                  <a:t>Пиперски</a:t>
                </a:r>
                <a:r>
                  <a:rPr lang="ru-RU" dirty="0"/>
                  <a:t> 2018]. Расстояние между корпусами находится как среднее арифметическое рангов списка </a:t>
                </a:r>
                <a:r>
                  <a:rPr lang="en-US" dirty="0"/>
                  <a:t>k(w)</a:t>
                </a:r>
                <a:r>
                  <a:rPr lang="ru-RU" dirty="0"/>
                  <a:t>, который получается по формуле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 +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 +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 +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 +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ru-RU" dirty="0"/>
                  <a:t>где </a:t>
                </a:r>
                <a:r>
                  <a:rPr lang="en-US" i="1" dirty="0"/>
                  <a:t>A</a:t>
                </a:r>
                <a:r>
                  <a:rPr lang="ru-RU" dirty="0"/>
                  <a:t> – так называемый фокусный корпус, а именно корпус, для которого мы находим ключевые слова, </a:t>
                </a:r>
                <a:r>
                  <a:rPr lang="en-US" dirty="0"/>
                  <a:t>B</a:t>
                </a:r>
                <a:r>
                  <a:rPr lang="ru-RU" dirty="0"/>
                  <a:t> – референциальный корпус, с которым мы сравниваем фокусный,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частотность слова </a:t>
                </a:r>
                <a:r>
                  <a:rPr lang="en-US" i="1" dirty="0"/>
                  <a:t>w</a:t>
                </a:r>
                <a:r>
                  <a:rPr lang="ru-RU" dirty="0"/>
                  <a:t> в корпусе </a:t>
                </a:r>
                <a:r>
                  <a:rPr lang="en-US" i="1" dirty="0"/>
                  <a:t>P</a:t>
                </a:r>
                <a:r>
                  <a:rPr lang="ru-RU" dirty="0"/>
                  <a:t>, а </a:t>
                </a:r>
                <a:r>
                  <a:rPr lang="en-US" i="1" dirty="0"/>
                  <a:t>n</a:t>
                </a:r>
                <a:r>
                  <a:rPr lang="ru-RU" dirty="0"/>
                  <a:t> – свободный параметр, значение которого выбирает сам человек.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C16F987-17D3-43E0-8824-EC99297CB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653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24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48D2A-2DA8-4ADC-801D-8C5C1DC2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Подсчёт расстояний.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21CF206-DC0D-4210-A290-2D7F0F8D76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123" y="1690688"/>
                <a:ext cx="11529753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dirty="0"/>
                  <a:t>Косинусное: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𝑠𝑖𝑚𝑖𝑙𝑎𝑟𝑖𝑡𝑦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1 −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ru-RU" i="1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1 −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>
                          <a:rPr lang="ru-RU" i="1">
                            <a:latin typeface="Cambria Math" panose="02040503050406030204" pitchFamily="18" charset="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514350" indent="-51435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dirty="0"/>
                  <a:t>Манхэттенское: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b/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ru-RU" dirty="0"/>
              </a:p>
              <a:p>
                <a:pPr marL="514350" indent="-51435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dirty="0"/>
                  <a:t>Евклидово: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ru-RU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dirty="0"/>
                  <a:t>Для нахождения расстояний мы использовали функции </a:t>
                </a:r>
                <a:r>
                  <a:rPr lang="en-US" i="1" dirty="0"/>
                  <a:t>cosine()</a:t>
                </a:r>
                <a:r>
                  <a:rPr lang="ru-RU" i="1" dirty="0"/>
                  <a:t>, </a:t>
                </a:r>
                <a:r>
                  <a:rPr lang="en-US" i="1" dirty="0" err="1"/>
                  <a:t>cityblocks</a:t>
                </a:r>
                <a:r>
                  <a:rPr lang="en-US" i="1" dirty="0"/>
                  <a:t>()</a:t>
                </a:r>
                <a:r>
                  <a:rPr lang="ru-RU" i="1" dirty="0"/>
                  <a:t>, </a:t>
                </a:r>
                <a:r>
                  <a:rPr lang="en-US" dirty="0" err="1"/>
                  <a:t>euclidean</a:t>
                </a:r>
                <a:r>
                  <a:rPr lang="en-US" dirty="0"/>
                  <a:t> </a:t>
                </a:r>
                <a:r>
                  <a:rPr lang="en-US" i="1" dirty="0"/>
                  <a:t>()</a:t>
                </a:r>
                <a:r>
                  <a:rPr lang="ru-RU" i="1" dirty="0"/>
                  <a:t> </a:t>
                </a:r>
                <a:r>
                  <a:rPr lang="en-US" i="1" dirty="0"/>
                  <a:t> </a:t>
                </a:r>
                <a:r>
                  <a:rPr lang="ru-RU" dirty="0"/>
                  <a:t>библиотеку </a:t>
                </a:r>
                <a:r>
                  <a:rPr lang="en-US" i="1" dirty="0" err="1"/>
                  <a:t>scipy</a:t>
                </a:r>
                <a:r>
                  <a:rPr lang="en-US" i="1" dirty="0"/>
                  <a:t> </a:t>
                </a:r>
                <a:r>
                  <a:rPr lang="ru-RU" dirty="0"/>
                  <a:t>[</a:t>
                </a:r>
                <a:r>
                  <a:rPr lang="en-US" dirty="0"/>
                  <a:t>Jones</a:t>
                </a:r>
                <a:r>
                  <a:rPr lang="ru-RU" dirty="0"/>
                  <a:t> </a:t>
                </a:r>
                <a:r>
                  <a:rPr lang="en-US" dirty="0"/>
                  <a:t>et</a:t>
                </a:r>
                <a:r>
                  <a:rPr lang="ru-RU" dirty="0"/>
                  <a:t> </a:t>
                </a:r>
                <a:r>
                  <a:rPr lang="en-US" dirty="0"/>
                  <a:t>al</a:t>
                </a:r>
                <a:r>
                  <a:rPr lang="ru-RU" dirty="0"/>
                  <a:t> 2001]</a:t>
                </a:r>
              </a:p>
              <a:p>
                <a:pPr marL="0" indent="0">
                  <a:buNone/>
                </a:pPr>
                <a:endParaRPr lang="ru-RU" i="1" dirty="0"/>
              </a:p>
              <a:p>
                <a:pPr marL="0" indent="0" algn="just">
                  <a:buNone/>
                </a:pPr>
                <a:r>
                  <a:rPr lang="ru-RU" dirty="0"/>
                  <a:t>При нормализации 2 и 3, результаты получаются одинаковые. В нашей основным инструментом было косинусное, поскольку оно не нуждается в нормализации. 2 и 3 использовались для общего сравнения, поскольку без нормализации разницы в значениях гораздо выше, чем в косинусном и могут лучше просматриваться закономерности.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21CF206-DC0D-4210-A290-2D7F0F8D76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123" y="1690688"/>
                <a:ext cx="11529753" cy="4351338"/>
              </a:xfrm>
              <a:blipFill>
                <a:blip r:embed="rId2"/>
                <a:stretch>
                  <a:fillRect l="-687" r="-6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01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1F88F-6FB8-4047-9C07-E0E39295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Рэп исполнители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AAC7CCD-C7F2-448C-9F04-8A5742479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026354"/>
              </p:ext>
            </p:extLst>
          </p:nvPr>
        </p:nvGraphicFramePr>
        <p:xfrm>
          <a:off x="838200" y="1521229"/>
          <a:ext cx="6576756" cy="4181310"/>
        </p:xfrm>
        <a:graphic>
          <a:graphicData uri="http://schemas.openxmlformats.org/drawingml/2006/table">
            <a:tbl>
              <a:tblPr firstRow="1" firstCol="1" bandRow="1"/>
              <a:tblGrid>
                <a:gridCol w="1074510">
                  <a:extLst>
                    <a:ext uri="{9D8B030D-6E8A-4147-A177-3AD203B41FA5}">
                      <a16:colId xmlns:a16="http://schemas.microsoft.com/office/drawing/2014/main" val="3883019137"/>
                    </a:ext>
                  </a:extLst>
                </a:gridCol>
                <a:gridCol w="917041">
                  <a:extLst>
                    <a:ext uri="{9D8B030D-6E8A-4147-A177-3AD203B41FA5}">
                      <a16:colId xmlns:a16="http://schemas.microsoft.com/office/drawing/2014/main" val="1680814939"/>
                    </a:ext>
                  </a:extLst>
                </a:gridCol>
                <a:gridCol w="917041">
                  <a:extLst>
                    <a:ext uri="{9D8B030D-6E8A-4147-A177-3AD203B41FA5}">
                      <a16:colId xmlns:a16="http://schemas.microsoft.com/office/drawing/2014/main" val="1089258441"/>
                    </a:ext>
                  </a:extLst>
                </a:gridCol>
                <a:gridCol w="917041">
                  <a:extLst>
                    <a:ext uri="{9D8B030D-6E8A-4147-A177-3AD203B41FA5}">
                      <a16:colId xmlns:a16="http://schemas.microsoft.com/office/drawing/2014/main" val="3389831583"/>
                    </a:ext>
                  </a:extLst>
                </a:gridCol>
                <a:gridCol w="917041">
                  <a:extLst>
                    <a:ext uri="{9D8B030D-6E8A-4147-A177-3AD203B41FA5}">
                      <a16:colId xmlns:a16="http://schemas.microsoft.com/office/drawing/2014/main" val="350904704"/>
                    </a:ext>
                  </a:extLst>
                </a:gridCol>
                <a:gridCol w="917041">
                  <a:extLst>
                    <a:ext uri="{9D8B030D-6E8A-4147-A177-3AD203B41FA5}">
                      <a16:colId xmlns:a16="http://schemas.microsoft.com/office/drawing/2014/main" val="935019279"/>
                    </a:ext>
                  </a:extLst>
                </a:gridCol>
                <a:gridCol w="917041">
                  <a:extLst>
                    <a:ext uri="{9D8B030D-6E8A-4147-A177-3AD203B41FA5}">
                      <a16:colId xmlns:a16="http://schemas.microsoft.com/office/drawing/2014/main" val="1060862895"/>
                    </a:ext>
                  </a:extLst>
                </a:gridCol>
              </a:tblGrid>
              <a:tr h="1757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2rbina2rista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basta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brb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eldzhey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feduk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457129"/>
                  </a:ext>
                </a:extLst>
              </a:tr>
              <a:tr h="186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2rbina2rista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0,628351911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47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0,805314081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76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0,744591078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8C7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0,654267864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AB7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0,755163647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88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92247"/>
                  </a:ext>
                </a:extLst>
              </a:tr>
              <a:tr h="186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basta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0,628351911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47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0,600576034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D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0,446108108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0,269459922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0,490861891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723161"/>
                  </a:ext>
                </a:extLst>
              </a:tr>
              <a:tr h="186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brb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0,805314081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76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0,600576034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D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0,687043914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07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0,622998747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0,740965345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D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23002"/>
                  </a:ext>
                </a:extLst>
              </a:tr>
              <a:tr h="186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eldzhey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0,744591078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C7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0,446108108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0,687043914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07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0,474170534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0,632598165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2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36680"/>
                  </a:ext>
                </a:extLst>
              </a:tr>
              <a:tr h="186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0,654267864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B7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0,269459922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0,622998747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0,474170534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0,514389133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459059"/>
                  </a:ext>
                </a:extLst>
              </a:tr>
              <a:tr h="186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feduk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0,755163647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87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0,490861891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0,740965345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D7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0,632598165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27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0,514389133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434155"/>
                  </a:ext>
                </a:extLst>
              </a:tr>
              <a:tr h="186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gnoiny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0,651782344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C7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0,319895068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5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0,639374963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07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0,511899967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C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0,33439622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0,55959566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B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62793"/>
                  </a:ext>
                </a:extLst>
              </a:tr>
              <a:tr h="186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guf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0,63849052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07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0,249658255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0,617409349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0,452927859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0,298127324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0,522277133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829496"/>
                  </a:ext>
                </a:extLst>
              </a:tr>
              <a:tr h="186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husky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0,705812969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9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0,448924183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8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0,703967436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A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0,592792881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0,49526277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0,653942177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B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065681"/>
                  </a:ext>
                </a:extLst>
              </a:tr>
              <a:tr h="186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kasta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0,613326591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9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0,222846602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0,606278376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0,443122802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0,29089199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1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0,484326513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767867"/>
                  </a:ext>
                </a:extLst>
              </a:tr>
              <a:tr h="186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korzh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0,632676827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27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0,229624894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8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0,630831062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0,466463296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0,290843425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1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0,505936876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710074"/>
                  </a:ext>
                </a:extLst>
              </a:tr>
              <a:tr h="186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krovostok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0,612215581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9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0,238312654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9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0,60033419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D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0,445105225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7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0,292355005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1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0,49690858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55159"/>
                  </a:ext>
                </a:extLst>
              </a:tr>
              <a:tr h="186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kunteynir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0,663607469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87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0,32755972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0,638859411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07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0,477271703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0,398308656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0,572414612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203108"/>
                  </a:ext>
                </a:extLst>
              </a:tr>
              <a:tr h="186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lizer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0,652917713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B7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0,246338896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0,624970983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57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0,463294171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A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0,252624987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0,537239896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734744"/>
                  </a:ext>
                </a:extLst>
              </a:tr>
              <a:tr h="186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lsp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0,675947944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47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0,314752967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4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0,660860594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97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0,497277208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0,349945043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0,55805995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53659"/>
                  </a:ext>
                </a:extLst>
              </a:tr>
              <a:tr h="186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morgenshtern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0,699743786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B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0,378701723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0,660241634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97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0,518327126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0,345619775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9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0,601313731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D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646702"/>
                  </a:ext>
                </a:extLst>
              </a:tr>
              <a:tr h="186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noizemc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0,599675918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E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0,205313638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0,594297985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0,418215164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0,266124994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D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0,483762814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674047"/>
                  </a:ext>
                </a:extLst>
              </a:tr>
              <a:tr h="186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skriptonite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0,648305422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D7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0,261353682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0,615182233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0,4655982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0,267348255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0,500577054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653177"/>
                  </a:ext>
                </a:extLst>
              </a:tr>
              <a:tr h="186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timati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0,740004778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0,402263154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1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0,707603995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9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0,586813023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2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0,462811597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A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0,631182779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829267"/>
                  </a:ext>
                </a:extLst>
              </a:tr>
              <a:tr h="2328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xleb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0,845517107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0,659574268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97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0,813102371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56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0,752344022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0,655292801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B7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0,716449269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6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24800"/>
                  </a:ext>
                </a:extLst>
              </a:tr>
              <a:tr h="226228">
                <a:tc gridSpan="7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Таблица 4.4-граммы, косинусное расстояния</a:t>
                      </a:r>
                    </a:p>
                  </a:txBody>
                  <a:tcPr marL="41544" marR="41544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97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56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B7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44" marR="415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6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984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AAC4094-1B7B-4A41-8FEA-FD1CDA13DF5C}"/>
              </a:ext>
            </a:extLst>
          </p:cNvPr>
          <p:cNvSpPr txBox="1"/>
          <p:nvPr/>
        </p:nvSpPr>
        <p:spPr>
          <a:xfrm>
            <a:off x="7572895" y="1521229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Попарные расстояния представлены в виде </a:t>
            </a:r>
            <a:r>
              <a:rPr lang="en-US" dirty="0"/>
              <a:t>heatmaps </a:t>
            </a:r>
            <a:r>
              <a:rPr lang="ru-RU" dirty="0"/>
              <a:t>с помощью встроенной в </a:t>
            </a:r>
            <a:r>
              <a:rPr lang="en-US" dirty="0"/>
              <a:t>excel </a:t>
            </a:r>
            <a:r>
              <a:rPr lang="ru-RU" dirty="0"/>
              <a:t>функции. Анализ проводился по каждой мере отдельно с учетом результатов по остальным</a:t>
            </a:r>
          </a:p>
        </p:txBody>
      </p:sp>
    </p:spTree>
    <p:extLst>
      <p:ext uri="{BB962C8B-B14F-4D97-AF65-F5344CB8AC3E}">
        <p14:creationId xmlns:p14="http://schemas.microsoft.com/office/powerpoint/2010/main" val="397600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B323F5-B882-4381-A851-7B56E88F0C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605" y="905481"/>
            <a:ext cx="4557395" cy="37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A1C82-FD67-4F03-BAB1-E9AE97A7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Результаты. Леммы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DE1B99-C4A6-45FD-9552-401BE489C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04" y="1875764"/>
            <a:ext cx="7424651" cy="2222673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 </a:t>
            </a:r>
            <a:r>
              <a:rPr lang="ru-RU" sz="2000" dirty="0"/>
              <a:t>Сильное различие в расстоянии между </a:t>
            </a:r>
            <a:r>
              <a:rPr lang="en-US" sz="2000" dirty="0"/>
              <a:t>2rbina2rista </a:t>
            </a:r>
            <a:r>
              <a:rPr lang="ru-RU" sz="2000" dirty="0"/>
              <a:t>и остальными. Получается в результате особенного стиля текстов, которым присущи слова, связанные со смертью, насилием, аморальными вещами, что можно увидеть на облаке слов, которое сделано с помощью сервиса </a:t>
            </a:r>
            <a:r>
              <a:rPr lang="en-US" sz="2000" dirty="0"/>
              <a:t>WordArt</a:t>
            </a:r>
            <a:endParaRPr lang="ru-RU" sz="2000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5BA7C-9CD5-40C3-B66D-121B61AE49FD}"/>
              </a:ext>
            </a:extLst>
          </p:cNvPr>
          <p:cNvSpPr txBox="1"/>
          <p:nvPr/>
        </p:nvSpPr>
        <p:spPr>
          <a:xfrm>
            <a:off x="675004" y="3690551"/>
            <a:ext cx="73259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По манхэттенскому и евклидову расстоянию лучше просматриваются авторы, которые сильнее отличаются от всех: </a:t>
            </a:r>
            <a:r>
              <a:rPr lang="en-US" sz="2000" dirty="0" err="1"/>
              <a:t>Noize</a:t>
            </a:r>
            <a:r>
              <a:rPr lang="en-US" sz="2000" dirty="0"/>
              <a:t> MC</a:t>
            </a:r>
            <a:r>
              <a:rPr lang="ru-RU" sz="2000" dirty="0"/>
              <a:t>, Каста, </a:t>
            </a:r>
            <a:r>
              <a:rPr lang="ru-RU" sz="2000" dirty="0" err="1"/>
              <a:t>Кровосток</a:t>
            </a:r>
            <a:r>
              <a:rPr lang="ru-RU" sz="2000" dirty="0"/>
              <a:t>, Баста, Макс Корж, </a:t>
            </a:r>
            <a:r>
              <a:rPr lang="ru-RU" sz="2000" dirty="0" err="1"/>
              <a:t>Лизер</a:t>
            </a:r>
            <a:r>
              <a:rPr lang="ru-RU" sz="2000" dirty="0"/>
              <a:t>, </a:t>
            </a:r>
            <a:r>
              <a:rPr lang="ru-RU" sz="2000" dirty="0" err="1"/>
              <a:t>Скриптонит</a:t>
            </a:r>
            <a:r>
              <a:rPr lang="ru-RU" sz="2000" dirty="0"/>
              <a:t>.</a:t>
            </a:r>
            <a:r>
              <a:rPr lang="en-US" sz="2000" dirty="0"/>
              <a:t> </a:t>
            </a:r>
            <a:r>
              <a:rPr lang="ru-RU" sz="2000" dirty="0"/>
              <a:t>Предположение о том, что это связано с особым словарным запасом. Однако, оно не подтвердилось на основании параметра ключевых слов.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82162-6807-4DB0-AD65-6DDF3639E57A}"/>
              </a:ext>
            </a:extLst>
          </p:cNvPr>
          <p:cNvSpPr txBox="1"/>
          <p:nvPr/>
        </p:nvSpPr>
        <p:spPr>
          <a:xfrm>
            <a:off x="8001000" y="4613881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Изображение 1. Облако слов </a:t>
            </a:r>
            <a:r>
              <a:rPr lang="en-US" dirty="0"/>
              <a:t>2rbina2rista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10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25FB6-2643-4A04-B632-994739F6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Результаты. Ключевые слова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D1176-BAE3-46AC-8CC2-1D674EF5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параметр не дал результатов, которые можно проанализировать ни при каких значениях параметра </a:t>
            </a:r>
            <a:r>
              <a:rPr lang="en-US" dirty="0"/>
              <a:t>N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99620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2442</Words>
  <Application>Microsoft Office PowerPoint</Application>
  <PresentationFormat>Широкоэкранный</PresentationFormat>
  <Paragraphs>681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Тема Office</vt:lpstr>
      <vt:lpstr>Тексты поп и рэп-исполнителей: количественный анализ и автоматическое определение авторства</vt:lpstr>
      <vt:lpstr>Презентация PowerPoint</vt:lpstr>
      <vt:lpstr>Материал</vt:lpstr>
      <vt:lpstr>Меры расстояния</vt:lpstr>
      <vt:lpstr>Подсчёт расстояний. Ключевые слова</vt:lpstr>
      <vt:lpstr>Подсчёт расстояний.</vt:lpstr>
      <vt:lpstr>1. Рэп исполнители</vt:lpstr>
      <vt:lpstr>1. Результаты. Леммы</vt:lpstr>
      <vt:lpstr>1. Результаты. Ключевые слова</vt:lpstr>
      <vt:lpstr>1. Результаты. N-граммы</vt:lpstr>
      <vt:lpstr>1. Результаты. Скипграммы</vt:lpstr>
      <vt:lpstr>1. Результаты. Дополнение</vt:lpstr>
      <vt:lpstr>2. Поп vs Рэп</vt:lpstr>
      <vt:lpstr>2. Результаты. Леммы</vt:lpstr>
      <vt:lpstr>2 .Результаты. Ключевые слова</vt:lpstr>
      <vt:lpstr>2. Результаты. N-граммы</vt:lpstr>
      <vt:lpstr>2. Результаты. Скипграммы</vt:lpstr>
      <vt:lpstr>3. Автоматическое определение авторства</vt:lpstr>
      <vt:lpstr>3. Алгоритмы. Результаты. Внутреннее тестирование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Тексты поп и рэп-исполнителей: количественный анализ и автоматическое определение авторства</dc:title>
  <dc:creator>Егор Епишев</dc:creator>
  <cp:lastModifiedBy>Егор Епишев</cp:lastModifiedBy>
  <cp:revision>28</cp:revision>
  <dcterms:created xsi:type="dcterms:W3CDTF">2020-06-08T08:06:31Z</dcterms:created>
  <dcterms:modified xsi:type="dcterms:W3CDTF">2020-06-22T12:08:32Z</dcterms:modified>
</cp:coreProperties>
</file>