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67" r:id="rId2"/>
    <p:sldId id="282" r:id="rId3"/>
    <p:sldId id="269" r:id="rId4"/>
    <p:sldId id="271" r:id="rId5"/>
    <p:sldId id="272" r:id="rId6"/>
    <p:sldId id="274" r:id="rId7"/>
    <p:sldId id="278" r:id="rId8"/>
    <p:sldId id="275" r:id="rId9"/>
    <p:sldId id="276" r:id="rId10"/>
    <p:sldId id="277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0862-EF78-804F-88E1-7C0B907F55D2}" type="datetimeFigureOut">
              <a:rPr lang="en-PL" smtClean="0"/>
              <a:t>15/06/2022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8AB06-3D0C-4045-8D9F-B84F603847E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2034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CD0-E18E-FD50-A4C8-067740438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4CD10-BD58-B2C2-BBF3-23870585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31FE-82C1-3AB0-B025-8981F2A2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435F-53AF-F545-A0F0-12A7601B6974}" type="datetime1">
              <a:rPr lang="pl-PL" smtClean="0"/>
              <a:t>15.06.2022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4333-512B-765B-9AA3-B213E26D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C70C-EE0B-4250-165F-20F4205F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9118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B082-D6A9-EF2A-D736-9361AEE2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56084-0638-4851-69F9-8CBAB8E8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693E-CA67-2151-B8EB-BC1471A2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170C-3CCA-D540-91EC-D000D8C50F4E}" type="datetime1">
              <a:rPr lang="pl-PL" smtClean="0"/>
              <a:t>15.06.2022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A4E3-F012-A694-C2DB-BCA4C19C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9BA0-6AE9-C53B-6CCF-788D9739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713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9676A-A1E1-0C77-CB4D-451AAF4D9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9FBD2-BA14-C02B-8690-EFBF3ED9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88B6-5A01-61FA-7E36-D5A91DAA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BF7B-8105-9844-AE4A-B630BA622EAF}" type="datetime1">
              <a:rPr lang="pl-PL" smtClean="0"/>
              <a:t>15.06.2022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8343-1A0C-CD12-4075-EF38DCD3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881A-9DE9-FDE2-29F6-009967D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4650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98518" y="553507"/>
            <a:ext cx="2540001" cy="5553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8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050" y="553507"/>
            <a:ext cx="2441867" cy="82232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>
                <a:solidFill>
                  <a:srgbClr val="3C3C4C"/>
                </a:solidFill>
              </a:rPr>
              <a:t>Tytuł prezentacji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lorem</a:t>
            </a:r>
            <a:r>
              <a:rPr lang="pl-PL" dirty="0">
                <a:solidFill>
                  <a:srgbClr val="3C3C4C"/>
                </a:solidFill>
              </a:rPr>
              <a:t> </a:t>
            </a:r>
            <a:r>
              <a:rPr lang="pl-PL" dirty="0" err="1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213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F8D2-2A7A-9EEB-D748-77E115B1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61BC-D3E9-CD58-4522-655046D8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D0E9-1E98-375E-BB64-3777CFE5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FD04-0989-E446-A4DF-C3B70A1738F6}" type="datetime1">
              <a:rPr lang="pl-PL" smtClean="0"/>
              <a:t>15.06.2022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3819-6ED2-65BE-F93C-997DC4E1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3B52-F647-8477-A0A8-BB3E6F7C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708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B0A7-0024-DA5A-03B3-E99E542E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9A57-C249-01B1-3B0C-F4A485BE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577D-E03F-36AD-8A8B-EA027246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C9CA-E59B-1849-BE45-0DFB9929F95F}" type="datetime1">
              <a:rPr lang="pl-PL" smtClean="0"/>
              <a:t>15.06.2022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95EB-56D3-74BB-552B-4E3A19E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2526-702A-5D0E-19E9-D0BE0499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8276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F746-92F0-88CF-E19C-EC35696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6D7D-5C19-7385-A842-30DECC184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2189-9D48-3408-6E48-6CF190932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42BE-73B3-F623-0412-BD6F4D79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12BC-4BC3-CC42-86F1-58F495CB2621}" type="datetime1">
              <a:rPr lang="pl-PL" smtClean="0"/>
              <a:t>15.06.2022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44ED0-963D-2A99-BBCC-42AFBB71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BA45D-E130-4A67-F907-572D458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142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0B86-C808-45DE-788C-50D3B750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457D-BF61-217F-6264-C1CB1F21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37A18-9781-03FB-987F-067493CF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3540F-D768-E7D8-5402-5DAE3D7FE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71233-44C7-5AEC-F0DA-896934F7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F1C6-B3D4-5CDD-E218-2149F14B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1E9-7A96-9A42-9277-8D6009B89477}" type="datetime1">
              <a:rPr lang="pl-PL" smtClean="0"/>
              <a:t>15.06.2022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E8AD9-6426-CF20-797B-AD3F8F07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2C4F5-10A4-5C97-4018-ED372B1B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2705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140C-7D42-19B0-AAA3-C359A204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4E3B-15A7-D6B8-42AF-2F21BB60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918-AE97-FF48-A27E-C7C37A017BD7}" type="datetime1">
              <a:rPr lang="pl-PL" smtClean="0"/>
              <a:t>15.06.2022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3FF59-E0CB-755E-2784-EE0345A7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1A0C-D5F0-1FCF-7E33-C8CC134A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6697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33C1-D3A0-9146-1B10-C5CE019D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AC43-70E5-6045-937C-F8A2B3139ED8}" type="datetime1">
              <a:rPr lang="pl-PL" smtClean="0"/>
              <a:t>15.06.2022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1B9FE-B9F6-D490-7539-99693D2D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0879D-F0E0-6A82-7847-0F5F9992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67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BAF3-3757-BC58-7B42-F1EEF0ED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F35E-DDFF-D5C4-2E9F-DA00A4B2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DBBA-904A-113B-ABB4-C45F21C7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FEF8-E7FB-6C08-9CB9-74A0A156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7A-AC14-704B-BE30-ED14883F6492}" type="datetime1">
              <a:rPr lang="pl-PL" smtClean="0"/>
              <a:t>15.06.2022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5C42-A535-F88C-BB22-03221B2E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7E470-3DE7-9B2E-2FE8-AD82254F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3986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E8BE-0F4D-52C2-AA33-F894C006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ADF98-60D4-5956-A96C-3FB8EEF3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75025-0B86-648E-8AAD-E7CA8F75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7D38-84B2-EDD5-C719-75DB3D92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8A7D-369A-B24F-AB95-24E7796BFF5A}" type="datetime1">
              <a:rPr lang="pl-PL" smtClean="0"/>
              <a:t>15.06.2022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ED7AD-3FF0-4099-A39C-00BC90CC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26A8-B26B-3C37-CA6E-CE9FC3A9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8342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5B1ED-8F87-6769-9CA0-E6D8A6F9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F29EA-387A-A5D1-EAB5-D0F0F673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1522-A535-7191-92A1-D19E23AB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21BD-CF0C-BB4E-9345-A50BDEA26148}" type="datetime1">
              <a:rPr lang="pl-PL" smtClean="0"/>
              <a:t>15.06.2022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70F5-1CD8-3EAF-0027-F0AF9FF9F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59DE-52E0-B6CE-C490-823612D6F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C23-9282-DF42-A584-CFA8522C538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3321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sz="quarter" idx="11"/>
          </p:nvPr>
        </p:nvSpPr>
        <p:spPr>
          <a:xfrm>
            <a:off x="1429405" y="2738013"/>
            <a:ext cx="6789684" cy="13819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400" dirty="0"/>
              <a:t>Analiza homomorficzna głosu męskiego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21774-8F79-045A-E4E5-8AD39B555AB1}"/>
              </a:ext>
            </a:extLst>
          </p:cNvPr>
          <p:cNvSpPr txBox="1"/>
          <p:nvPr/>
        </p:nvSpPr>
        <p:spPr>
          <a:xfrm>
            <a:off x="2832537" y="4417024"/>
            <a:ext cx="39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Kacper Kubicki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B0E7A-7F72-22C8-45F4-EB976CBA7957}"/>
              </a:ext>
            </a:extLst>
          </p:cNvPr>
          <p:cNvSpPr txBox="1"/>
          <p:nvPr/>
        </p:nvSpPr>
        <p:spPr>
          <a:xfrm>
            <a:off x="1492468" y="1917756"/>
            <a:ext cx="6663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2800" dirty="0"/>
              <a:t>Przetwarzanie sygnałów biomedycznych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8243-3BA4-28D0-B98A-2BA99C22DD26}"/>
              </a:ext>
            </a:extLst>
          </p:cNvPr>
          <p:cNvSpPr txBox="1"/>
          <p:nvPr/>
        </p:nvSpPr>
        <p:spPr>
          <a:xfrm>
            <a:off x="3923351" y="5360392"/>
            <a:ext cx="180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400" dirty="0"/>
              <a:t>15.06.2022r.</a:t>
            </a:r>
          </a:p>
        </p:txBody>
      </p:sp>
    </p:spTree>
    <p:extLst>
      <p:ext uri="{BB962C8B-B14F-4D97-AF65-F5344CB8AC3E}">
        <p14:creationId xmlns:p14="http://schemas.microsoft.com/office/powerpoint/2010/main" val="31564421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26A86-5C11-B2B3-5454-7BB39DA625BD}"/>
              </a:ext>
            </a:extLst>
          </p:cNvPr>
          <p:cNvSpPr txBox="1"/>
          <p:nvPr/>
        </p:nvSpPr>
        <p:spPr>
          <a:xfrm>
            <a:off x="1863524" y="350143"/>
            <a:ext cx="811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Widmo mocy pobudzenia krtaniowego</a:t>
            </a:r>
            <a:endParaRPr lang="en-PL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1FD24-87E2-88E5-8057-6B9C733CABA3}"/>
              </a:ext>
            </a:extLst>
          </p:cNvPr>
          <p:cNvSpPr txBox="1"/>
          <p:nvPr/>
        </p:nvSpPr>
        <p:spPr>
          <a:xfrm>
            <a:off x="455700" y="1365712"/>
            <a:ext cx="1164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Przedstawione</a:t>
            </a:r>
            <a:r>
              <a:rPr lang="en-GB" dirty="0"/>
              <a:t> </a:t>
            </a:r>
            <a:r>
              <a:rPr lang="en-GB" dirty="0" err="1"/>
              <a:t>poniżej</a:t>
            </a:r>
            <a:r>
              <a:rPr lang="en-GB" dirty="0"/>
              <a:t> </a:t>
            </a:r>
            <a:r>
              <a:rPr lang="en-GB" dirty="0" err="1"/>
              <a:t>widma</a:t>
            </a:r>
            <a:r>
              <a:rPr lang="en-GB" dirty="0"/>
              <a:t> pobudzenia krtaniowego </a:t>
            </a:r>
            <a:r>
              <a:rPr lang="en-GB" dirty="0" err="1"/>
              <a:t>zawierają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ewolucji</a:t>
            </a:r>
            <a:r>
              <a:rPr lang="en-GB" dirty="0"/>
              <a:t>, </a:t>
            </a:r>
            <a:r>
              <a:rPr lang="en-GB" dirty="0" err="1"/>
              <a:t>ponieważ</a:t>
            </a:r>
            <a:r>
              <a:rPr lang="en-GB" dirty="0"/>
              <a:t> jest to </a:t>
            </a:r>
            <a:r>
              <a:rPr lang="en-GB" dirty="0" err="1"/>
              <a:t>ciąg</a:t>
            </a:r>
            <a:r>
              <a:rPr lang="en-GB" dirty="0"/>
              <a:t> </a:t>
            </a:r>
            <a:r>
              <a:rPr lang="en-GB" dirty="0" err="1"/>
              <a:t>impulsów</a:t>
            </a:r>
            <a:r>
              <a:rPr lang="en-GB" dirty="0"/>
              <a:t> </a:t>
            </a:r>
            <a:r>
              <a:rPr lang="en-GB" dirty="0" err="1"/>
              <a:t>powtarzanych</a:t>
            </a:r>
            <a:r>
              <a:rPr lang="en-GB" dirty="0"/>
              <a:t> z </a:t>
            </a:r>
            <a:r>
              <a:rPr lang="en-GB" dirty="0" err="1"/>
              <a:t>częstotliwością</a:t>
            </a:r>
            <a:r>
              <a:rPr lang="en-GB" dirty="0"/>
              <a:t> </a:t>
            </a:r>
            <a:r>
              <a:rPr lang="en-GB" dirty="0" err="1"/>
              <a:t>zależną</a:t>
            </a:r>
            <a:r>
              <a:rPr lang="en-GB" dirty="0"/>
              <a:t> od </a:t>
            </a:r>
            <a:r>
              <a:rPr lang="en-GB" dirty="0" err="1"/>
              <a:t>płci</a:t>
            </a:r>
            <a:r>
              <a:rPr lang="en-GB" dirty="0"/>
              <a:t> </a:t>
            </a:r>
            <a:r>
              <a:rPr lang="en-GB" dirty="0" err="1"/>
              <a:t>wypowiadającej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osoby</a:t>
            </a:r>
            <a:r>
              <a:rPr lang="en-GB" dirty="0"/>
              <a:t>.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F5372-94DB-C06D-28C2-3D4894A0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486" y="2873724"/>
            <a:ext cx="5609714" cy="2173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B17F3-43E5-FCA0-FCD3-072179AC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05597"/>
            <a:ext cx="5609714" cy="2141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BCC4A-5515-0095-C9BC-AE10BAEAFDAB}"/>
              </a:ext>
            </a:extLst>
          </p:cNvPr>
          <p:cNvSpPr txBox="1"/>
          <p:nvPr/>
        </p:nvSpPr>
        <p:spPr>
          <a:xfrm>
            <a:off x="1008852" y="2504392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89278-B696-7FEE-FD46-214A70A7A32E}"/>
              </a:ext>
            </a:extLst>
          </p:cNvPr>
          <p:cNvSpPr txBox="1"/>
          <p:nvPr/>
        </p:nvSpPr>
        <p:spPr>
          <a:xfrm>
            <a:off x="6981538" y="2504392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“Y”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C7172D-3CAC-7AB4-3F14-72EF09D9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10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5461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93CF1-EBC9-044A-8DC0-F9C80DADE378}"/>
              </a:ext>
            </a:extLst>
          </p:cNvPr>
          <p:cNvSpPr txBox="1"/>
          <p:nvPr/>
        </p:nvSpPr>
        <p:spPr>
          <a:xfrm>
            <a:off x="-117676" y="222757"/>
            <a:ext cx="811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Widmo mocy toru głosowego</a:t>
            </a:r>
            <a:endParaRPr lang="en-PL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9C39E-F0CF-A59E-8BE0-DC8FBDCE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8" y="3646962"/>
            <a:ext cx="5856032" cy="2229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DB155-1593-8DC3-085E-DAF33EBD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06" y="3646961"/>
            <a:ext cx="5749128" cy="22299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BB5D658-5DEF-1CEF-788D-F7427E79D5CC}"/>
              </a:ext>
            </a:extLst>
          </p:cNvPr>
          <p:cNvSpPr txBox="1"/>
          <p:nvPr/>
        </p:nvSpPr>
        <p:spPr>
          <a:xfrm>
            <a:off x="1007920" y="3282547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“A”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C9E2-B239-DE87-A3F0-F07D749AFD67}"/>
              </a:ext>
            </a:extLst>
          </p:cNvPr>
          <p:cNvSpPr txBox="1"/>
          <p:nvPr/>
        </p:nvSpPr>
        <p:spPr>
          <a:xfrm>
            <a:off x="7044766" y="3282547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“Y”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4B3E2F-8113-1109-2908-B7D2C6DDA521}"/>
              </a:ext>
            </a:extLst>
          </p:cNvPr>
          <p:cNvSpPr txBox="1"/>
          <p:nvPr/>
        </p:nvSpPr>
        <p:spPr>
          <a:xfrm>
            <a:off x="227008" y="1069828"/>
            <a:ext cx="7528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L" dirty="0"/>
              <a:t>Niektóre spośród głosek (w szczególności samogłosek) można odróżnić za pomocą dwóch pierwszych formantów.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L" dirty="0"/>
              <a:t>Dwa pierwsze formanty samogłoski “A” zostały określone na 400 i 1340 Hz, natomiast dla samogłoski “Y” określono je odpowiednio na: 160 </a:t>
            </a:r>
            <a:r>
              <a:rPr lang="en-GB" dirty="0"/>
              <a:t>i</a:t>
            </a:r>
            <a:r>
              <a:rPr lang="en-PL" dirty="0"/>
              <a:t> 1360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L" dirty="0"/>
              <a:t>Częstotliwości formantowe zarówno dla samogłoski “A”, jak </a:t>
            </a:r>
            <a:r>
              <a:rPr lang="en-GB" dirty="0"/>
              <a:t>i</a:t>
            </a:r>
            <a:r>
              <a:rPr lang="en-PL" dirty="0"/>
              <a:t> “Y” nie nieznacznie odbiegają od wartości literaturowych.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F23CC8-C4CF-9D20-3EC8-E7E801CDD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177" y="168138"/>
            <a:ext cx="3862713" cy="26989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2D8BD2-B134-82C0-5946-EF8CEF89B54D}"/>
              </a:ext>
            </a:extLst>
          </p:cNvPr>
          <p:cNvSpPr txBox="1"/>
          <p:nvPr/>
        </p:nvSpPr>
        <p:spPr>
          <a:xfrm>
            <a:off x="8461406" y="2899547"/>
            <a:ext cx="2932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000" dirty="0"/>
              <a:t>[W. Jassem, </a:t>
            </a:r>
            <a:r>
              <a:rPr lang="en-PL" sz="1000" i="1" dirty="0"/>
              <a:t>Podstawy fonetyki akustycznej</a:t>
            </a:r>
            <a:r>
              <a:rPr lang="en-PL" sz="1000" dirty="0"/>
              <a:t>, 1973]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ADF963B-4438-B50F-4388-EF28A300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11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405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BE3E0-7217-F0BD-740A-7F32C2794CA7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Wnioski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7CE16-9198-C447-23DA-7542B5D930F1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Zastosowanie</a:t>
            </a:r>
            <a:r>
              <a:rPr lang="en-US" sz="2200" dirty="0"/>
              <a:t> </a:t>
            </a:r>
            <a:r>
              <a:rPr lang="en-US" sz="2200" dirty="0" err="1"/>
              <a:t>filtracji</a:t>
            </a:r>
            <a:r>
              <a:rPr lang="en-US" sz="2200" dirty="0"/>
              <a:t> </a:t>
            </a:r>
            <a:r>
              <a:rPr lang="en-US" sz="2200" dirty="0" err="1"/>
              <a:t>homomorficznej</a:t>
            </a:r>
            <a:r>
              <a:rPr lang="en-US" sz="2200" dirty="0"/>
              <a:t> </a:t>
            </a:r>
            <a:r>
              <a:rPr lang="en-US" sz="2200" dirty="0" err="1"/>
              <a:t>umożliwiło</a:t>
            </a:r>
            <a:r>
              <a:rPr lang="en-US" sz="2200" dirty="0"/>
              <a:t> </a:t>
            </a:r>
            <a:r>
              <a:rPr lang="en-US" sz="2200" dirty="0" err="1"/>
              <a:t>rozdzielenie</a:t>
            </a:r>
            <a:r>
              <a:rPr lang="en-US" sz="2200" dirty="0"/>
              <a:t> </a:t>
            </a:r>
            <a:r>
              <a:rPr lang="en-US" sz="2200" dirty="0" err="1"/>
              <a:t>sygnału</a:t>
            </a:r>
            <a:r>
              <a:rPr lang="en-US" sz="2200" dirty="0"/>
              <a:t> </a:t>
            </a:r>
            <a:r>
              <a:rPr lang="en-US" sz="2200" dirty="0" err="1"/>
              <a:t>mowy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informację</a:t>
            </a:r>
            <a:r>
              <a:rPr lang="en-US" sz="2200" dirty="0"/>
              <a:t> o </a:t>
            </a:r>
            <a:r>
              <a:rPr lang="en-US" sz="2200" dirty="0" err="1"/>
              <a:t>pobudzeniu</a:t>
            </a:r>
            <a:r>
              <a:rPr lang="en-US" sz="2200" dirty="0"/>
              <a:t> </a:t>
            </a:r>
            <a:r>
              <a:rPr lang="en-US" sz="2200" dirty="0" err="1"/>
              <a:t>krtaniowym</a:t>
            </a:r>
            <a:r>
              <a:rPr lang="en-US" sz="2200" dirty="0"/>
              <a:t> </a:t>
            </a:r>
            <a:r>
              <a:rPr lang="en-US" sz="2200" dirty="0" err="1"/>
              <a:t>oraz</a:t>
            </a:r>
            <a:r>
              <a:rPr lang="en-US" sz="2200" dirty="0"/>
              <a:t> </a:t>
            </a:r>
            <a:r>
              <a:rPr lang="en-US" sz="2200" dirty="0" err="1"/>
              <a:t>właściwściach</a:t>
            </a:r>
            <a:r>
              <a:rPr lang="en-US" sz="2200" dirty="0"/>
              <a:t> </a:t>
            </a:r>
            <a:r>
              <a:rPr lang="en-US" sz="2200" dirty="0" err="1"/>
              <a:t>rezonansowych</a:t>
            </a:r>
            <a:r>
              <a:rPr lang="en-US" sz="2200" dirty="0"/>
              <a:t> </a:t>
            </a:r>
            <a:r>
              <a:rPr lang="en-US" sz="2200" dirty="0" err="1"/>
              <a:t>toru</a:t>
            </a:r>
            <a:r>
              <a:rPr lang="en-US" sz="2200" dirty="0"/>
              <a:t> </a:t>
            </a:r>
            <a:r>
              <a:rPr lang="en-US" sz="2200" dirty="0" err="1"/>
              <a:t>głosowego</a:t>
            </a:r>
            <a:r>
              <a:rPr lang="en-US" sz="2200" dirty="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Różne</a:t>
            </a:r>
            <a:r>
              <a:rPr lang="en-US" sz="2200" dirty="0"/>
              <a:t> </a:t>
            </a:r>
            <a:r>
              <a:rPr lang="en-US" sz="2200" dirty="0" err="1"/>
              <a:t>samogłoski</a:t>
            </a:r>
            <a:r>
              <a:rPr lang="en-US" sz="2200" dirty="0"/>
              <a:t> </a:t>
            </a:r>
            <a:r>
              <a:rPr lang="en-US" sz="2200" dirty="0" err="1"/>
              <a:t>charakteryzują</a:t>
            </a:r>
            <a:r>
              <a:rPr lang="en-US" sz="2200" dirty="0"/>
              <a:t> </a:t>
            </a:r>
            <a:r>
              <a:rPr lang="en-US" sz="2200" dirty="0" err="1"/>
              <a:t>się</a:t>
            </a:r>
            <a:r>
              <a:rPr lang="en-US" sz="2200" dirty="0"/>
              <a:t> </a:t>
            </a:r>
            <a:r>
              <a:rPr lang="en-US" sz="2200" dirty="0" err="1"/>
              <a:t>odmiennymi</a:t>
            </a:r>
            <a:r>
              <a:rPr lang="en-US" sz="2200" dirty="0"/>
              <a:t> </a:t>
            </a:r>
            <a:r>
              <a:rPr lang="en-US" sz="2200" dirty="0" err="1"/>
              <a:t>wartościami</a:t>
            </a:r>
            <a:r>
              <a:rPr lang="en-US" sz="2200" dirty="0"/>
              <a:t> </a:t>
            </a:r>
            <a:r>
              <a:rPr lang="en-US" sz="2200" dirty="0" err="1"/>
              <a:t>częstotliwości</a:t>
            </a:r>
            <a:r>
              <a:rPr lang="en-US" sz="2200" dirty="0"/>
              <a:t> </a:t>
            </a:r>
            <a:r>
              <a:rPr lang="en-US" sz="2200" dirty="0" err="1"/>
              <a:t>formantowych</a:t>
            </a:r>
            <a:r>
              <a:rPr lang="en-US" sz="2200" dirty="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CC6AB-1A5C-357F-63C2-5DC549FD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B9AC23-9282-DF42-A584-CFA8522C538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CC6AB-1A5C-357F-63C2-5DC549FD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13</a:t>
            </a:fld>
            <a:endParaRPr lang="en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BE3E0-7217-F0BD-740A-7F32C2794CA7}"/>
              </a:ext>
            </a:extLst>
          </p:cNvPr>
          <p:cNvSpPr txBox="1"/>
          <p:nvPr/>
        </p:nvSpPr>
        <p:spPr>
          <a:xfrm>
            <a:off x="2039073" y="2905780"/>
            <a:ext cx="811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250276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4473F-5132-856D-F3A5-5459941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L" dirty="0"/>
              <a:t>Plan prezentacji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6651-01BF-7FB7-DB2B-064B5532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008366" cy="1666316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pl-PL" sz="2200" dirty="0"/>
              <a:t>Wstęp – sygnał mowy</a:t>
            </a:r>
          </a:p>
          <a:p>
            <a:pPr marL="457200" indent="-457200">
              <a:buAutoNum type="arabicPeriod"/>
            </a:pPr>
            <a:r>
              <a:rPr lang="pl-PL" sz="2200" dirty="0"/>
              <a:t>Cel pracy </a:t>
            </a:r>
          </a:p>
          <a:p>
            <a:pPr marL="457200" indent="-457200">
              <a:buAutoNum type="arabicPeriod"/>
            </a:pPr>
            <a:r>
              <a:rPr lang="pl-PL" sz="2200" dirty="0"/>
              <a:t>Metodyka</a:t>
            </a:r>
          </a:p>
          <a:p>
            <a:pPr marL="457200" indent="-457200">
              <a:buAutoNum type="arabicPeriod"/>
            </a:pPr>
            <a:r>
              <a:rPr lang="pl-PL" sz="2200" dirty="0"/>
              <a:t>Wyniki</a:t>
            </a:r>
            <a:endParaRPr lang="en-PL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2174-B147-51CA-0983-9ED38E8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B9AC23-9282-DF42-A584-CFA8522C5386}" type="slidenum">
              <a:rPr lang="en-P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5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473F-5132-856D-F3A5-54599414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Wstęp – sygnał mowy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6651-01BF-7FB7-DB2B-064B5532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94" y="1848775"/>
            <a:ext cx="6330696" cy="4351338"/>
          </a:xfrm>
        </p:spPr>
        <p:txBody>
          <a:bodyPr>
            <a:normAutofit/>
          </a:bodyPr>
          <a:lstStyle/>
          <a:p>
            <a:r>
              <a:rPr lang="pl-PL" sz="1800" dirty="0"/>
              <a:t>Sygnał</a:t>
            </a:r>
            <a:r>
              <a:rPr lang="en-GB" sz="1800" dirty="0"/>
              <a:t> </a:t>
            </a:r>
            <a:r>
              <a:rPr lang="en-GB" sz="1800" noProof="1"/>
              <a:t>mowy</a:t>
            </a:r>
            <a:r>
              <a:rPr lang="en-GB" sz="1800" dirty="0"/>
              <a:t> jest </a:t>
            </a:r>
            <a:r>
              <a:rPr lang="en-GB" sz="1800" noProof="1"/>
              <a:t>splotem</a:t>
            </a:r>
            <a:r>
              <a:rPr lang="en-GB" sz="1800" dirty="0"/>
              <a:t> pobudzenia - tonu krtaniowego oraz odpowiedzi impulsowej - toru głosowego. </a:t>
            </a:r>
          </a:p>
          <a:p>
            <a:r>
              <a:rPr lang="en-GB" sz="1800" dirty="0"/>
              <a:t>Ton </a:t>
            </a:r>
            <a:r>
              <a:rPr lang="en-GB" sz="1800" dirty="0" err="1"/>
              <a:t>krtaniowy</a:t>
            </a:r>
            <a:r>
              <a:rPr lang="en-GB" sz="1800" dirty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GB" sz="1800" dirty="0"/>
              <a:t> </a:t>
            </a:r>
            <a:r>
              <a:rPr lang="en-GB" sz="1800" dirty="0" err="1"/>
              <a:t>sygnał</a:t>
            </a:r>
            <a:r>
              <a:rPr lang="en-GB" sz="1800" dirty="0"/>
              <a:t> </a:t>
            </a:r>
            <a:r>
              <a:rPr lang="en-GB" sz="1800" dirty="0" err="1"/>
              <a:t>akustyczny</a:t>
            </a:r>
            <a:r>
              <a:rPr lang="en-GB" sz="1800" dirty="0"/>
              <a:t> </a:t>
            </a:r>
            <a:r>
              <a:rPr lang="en-GB" sz="1800" dirty="0" err="1"/>
              <a:t>wytworzony</a:t>
            </a:r>
            <a:r>
              <a:rPr lang="en-GB" sz="1800" dirty="0"/>
              <a:t> </a:t>
            </a:r>
            <a:r>
              <a:rPr lang="en-GB" sz="1800" dirty="0" err="1"/>
              <a:t>przez</a:t>
            </a:r>
            <a:r>
              <a:rPr lang="en-GB" sz="1800" dirty="0"/>
              <a:t> </a:t>
            </a:r>
            <a:r>
              <a:rPr lang="en-GB" sz="1800" dirty="0" err="1"/>
              <a:t>drgające</a:t>
            </a:r>
            <a:r>
              <a:rPr lang="en-GB" sz="1800" dirty="0"/>
              <a:t> </a:t>
            </a:r>
            <a:r>
              <a:rPr lang="en-GB" sz="1800" dirty="0" err="1"/>
              <a:t>struny</a:t>
            </a:r>
            <a:r>
              <a:rPr lang="en-GB" sz="1800" dirty="0"/>
              <a:t> </a:t>
            </a:r>
            <a:r>
              <a:rPr lang="en-GB" sz="1800" dirty="0" err="1"/>
              <a:t>głosowe</a:t>
            </a:r>
            <a:r>
              <a:rPr lang="en-GB" sz="1800" dirty="0"/>
              <a:t>,</a:t>
            </a:r>
          </a:p>
          <a:p>
            <a:pPr lvl="1">
              <a:buFont typeface="Wingdings" pitchFamily="2" charset="2"/>
              <a:buChar char="ü"/>
            </a:pPr>
            <a:r>
              <a:rPr lang="en-GB" sz="1800" dirty="0"/>
              <a:t> </a:t>
            </a:r>
            <a:r>
              <a:rPr lang="en-GB" sz="1800" dirty="0" err="1"/>
              <a:t>sam</a:t>
            </a:r>
            <a:r>
              <a:rPr lang="en-GB" sz="1800" dirty="0"/>
              <a:t> w </a:t>
            </a:r>
            <a:r>
              <a:rPr lang="en-GB" sz="1800" dirty="0" err="1"/>
              <a:t>sobie</a:t>
            </a:r>
            <a:r>
              <a:rPr lang="en-GB" sz="1800" dirty="0"/>
              <a:t> jest </a:t>
            </a:r>
            <a:r>
              <a:rPr lang="en-GB" sz="1800" dirty="0" err="1"/>
              <a:t>słaby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bezbarwny</a:t>
            </a:r>
            <a:r>
              <a:rPr lang="en-GB" sz="1800" dirty="0"/>
              <a:t>, </a:t>
            </a:r>
          </a:p>
          <a:p>
            <a:pPr lvl="1">
              <a:buFont typeface="Wingdings" pitchFamily="2" charset="2"/>
              <a:buChar char="ü"/>
            </a:pPr>
            <a:r>
              <a:rPr lang="en-GB" sz="1800" dirty="0" err="1"/>
              <a:t>ulega</a:t>
            </a:r>
            <a:r>
              <a:rPr lang="en-GB" sz="1800" dirty="0"/>
              <a:t> </a:t>
            </a:r>
            <a:r>
              <a:rPr lang="en-GB" sz="1800" dirty="0" err="1"/>
              <a:t>wzmocnieniu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nabiera</a:t>
            </a:r>
            <a:r>
              <a:rPr lang="en-GB" sz="1800" dirty="0"/>
              <a:t> </a:t>
            </a:r>
            <a:r>
              <a:rPr lang="en-GB" sz="1800" dirty="0" err="1"/>
              <a:t>brzmienia</a:t>
            </a:r>
            <a:r>
              <a:rPr lang="en-GB" sz="1800" dirty="0"/>
              <a:t> </a:t>
            </a:r>
            <a:r>
              <a:rPr lang="en-GB" sz="1800" dirty="0" err="1"/>
              <a:t>dopiero</a:t>
            </a:r>
            <a:r>
              <a:rPr lang="en-GB" sz="1800" dirty="0"/>
              <a:t> w </a:t>
            </a:r>
            <a:r>
              <a:rPr lang="en-GB" sz="1800" dirty="0" err="1"/>
              <a:t>wyższych</a:t>
            </a:r>
            <a:r>
              <a:rPr lang="en-GB" sz="1800" dirty="0"/>
              <a:t> </a:t>
            </a:r>
            <a:r>
              <a:rPr lang="en-GB" sz="1800" dirty="0" err="1"/>
              <a:t>partiach</a:t>
            </a:r>
            <a:r>
              <a:rPr lang="en-GB" sz="1800" dirty="0"/>
              <a:t> </a:t>
            </a:r>
            <a:r>
              <a:rPr lang="en-GB" sz="1800" dirty="0" err="1"/>
              <a:t>traktu</a:t>
            </a:r>
            <a:r>
              <a:rPr lang="en-GB" sz="1800" dirty="0"/>
              <a:t> głosowego.</a:t>
            </a:r>
          </a:p>
          <a:p>
            <a:r>
              <a:rPr lang="en-GB" sz="1800" dirty="0" err="1"/>
              <a:t>Trakt</a:t>
            </a:r>
            <a:r>
              <a:rPr lang="en-GB" sz="1800" dirty="0"/>
              <a:t> </a:t>
            </a:r>
            <a:r>
              <a:rPr lang="en-GB" sz="1800" dirty="0" err="1"/>
              <a:t>głosowy</a:t>
            </a:r>
            <a:r>
              <a:rPr lang="en-GB" sz="1800" dirty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GB" sz="1800" dirty="0"/>
              <a:t>z </a:t>
            </a:r>
            <a:r>
              <a:rPr lang="en-GB" sz="1800" dirty="0" err="1"/>
              <a:t>punktu</a:t>
            </a:r>
            <a:r>
              <a:rPr lang="en-GB" sz="1800" dirty="0"/>
              <a:t> </a:t>
            </a:r>
            <a:r>
              <a:rPr lang="en-GB" sz="1800" dirty="0" err="1"/>
              <a:t>widzenia</a:t>
            </a:r>
            <a:r>
              <a:rPr lang="en-GB" sz="1800" dirty="0"/>
              <a:t> </a:t>
            </a:r>
            <a:r>
              <a:rPr lang="en-GB" sz="1800" dirty="0" err="1"/>
              <a:t>akustycznego</a:t>
            </a:r>
            <a:r>
              <a:rPr lang="en-GB" sz="1800" dirty="0"/>
              <a:t> jest </a:t>
            </a:r>
            <a:r>
              <a:rPr lang="en-GB" sz="1800" dirty="0" err="1"/>
              <a:t>układem</a:t>
            </a:r>
            <a:r>
              <a:rPr lang="en-GB" sz="1800" dirty="0"/>
              <a:t> </a:t>
            </a:r>
            <a:r>
              <a:rPr lang="en-GB" sz="1800" dirty="0" err="1"/>
              <a:t>rezonatorów</a:t>
            </a:r>
            <a:r>
              <a:rPr lang="en-GB" sz="1800" dirty="0"/>
              <a:t>,</a:t>
            </a:r>
          </a:p>
          <a:p>
            <a:pPr lvl="1">
              <a:buFont typeface="Wingdings" pitchFamily="2" charset="2"/>
              <a:buChar char="ü"/>
            </a:pPr>
            <a:r>
              <a:rPr lang="en-GB" sz="1800" dirty="0" err="1"/>
              <a:t>kształt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połączenia</a:t>
            </a:r>
            <a:r>
              <a:rPr lang="en-GB" sz="1800" dirty="0"/>
              <a:t> </a:t>
            </a:r>
            <a:r>
              <a:rPr lang="en-GB" sz="1800" dirty="0" err="1"/>
              <a:t>między</a:t>
            </a:r>
            <a:r>
              <a:rPr lang="en-GB" sz="1800" dirty="0"/>
              <a:t> </a:t>
            </a:r>
            <a:r>
              <a:rPr lang="en-GB" sz="1800" dirty="0" err="1"/>
              <a:t>rezonatorami</a:t>
            </a:r>
            <a:r>
              <a:rPr lang="en-GB" sz="1800" dirty="0"/>
              <a:t> </a:t>
            </a:r>
            <a:r>
              <a:rPr lang="en-GB" sz="1800" dirty="0" err="1"/>
              <a:t>zmieniają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w </a:t>
            </a:r>
            <a:r>
              <a:rPr lang="en-GB" sz="1800" dirty="0" err="1"/>
              <a:t>zależności</a:t>
            </a:r>
            <a:r>
              <a:rPr lang="en-GB" sz="1800" dirty="0"/>
              <a:t> od </a:t>
            </a:r>
            <a:r>
              <a:rPr lang="en-GB" sz="1800" dirty="0" err="1"/>
              <a:t>ułożenia</a:t>
            </a:r>
            <a:r>
              <a:rPr lang="en-GB" sz="1800" dirty="0"/>
              <a:t> </a:t>
            </a:r>
            <a:r>
              <a:rPr lang="en-GB" sz="1800" dirty="0" err="1"/>
              <a:t>żuchwy</a:t>
            </a:r>
            <a:r>
              <a:rPr lang="en-GB" sz="1800" dirty="0"/>
              <a:t>, </a:t>
            </a:r>
            <a:r>
              <a:rPr lang="en-GB" sz="1800" dirty="0" err="1"/>
              <a:t>języka</a:t>
            </a:r>
            <a:r>
              <a:rPr lang="en-GB" sz="1800" dirty="0"/>
              <a:t>, </a:t>
            </a:r>
            <a:r>
              <a:rPr lang="en-GB" sz="1800" dirty="0" err="1"/>
              <a:t>warg</a:t>
            </a:r>
            <a:r>
              <a:rPr lang="en-GB" sz="1800" dirty="0"/>
              <a:t> I </a:t>
            </a:r>
            <a:r>
              <a:rPr lang="en-GB" sz="1800" dirty="0" err="1"/>
              <a:t>podniebienia</a:t>
            </a:r>
            <a:r>
              <a:rPr lang="en-GB" sz="1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6CF46-7DC3-4143-71DE-B35556A7F775}"/>
              </a:ext>
            </a:extLst>
          </p:cNvPr>
          <p:cNvSpPr txBox="1"/>
          <p:nvPr/>
        </p:nvSpPr>
        <p:spPr>
          <a:xfrm>
            <a:off x="7739120" y="2513176"/>
            <a:ext cx="349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Konfiguracje ułożenia narządów dla sygnału mowy: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D08F1-14E9-F18A-3573-52C139C6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14" y="3159507"/>
            <a:ext cx="2160692" cy="2110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E82F43-24CC-D3D4-DECE-2B09D865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79" y="3159507"/>
            <a:ext cx="2120789" cy="2110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485D1-B2A6-58FA-3EBA-602A2CBB24E2}"/>
              </a:ext>
            </a:extLst>
          </p:cNvPr>
          <p:cNvSpPr txBox="1"/>
          <p:nvPr/>
        </p:nvSpPr>
        <p:spPr>
          <a:xfrm>
            <a:off x="7504797" y="5266389"/>
            <a:ext cx="184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“A”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5CFCB-18D7-5ACC-429D-78E60A8F619B}"/>
              </a:ext>
            </a:extLst>
          </p:cNvPr>
          <p:cNvSpPr txBox="1"/>
          <p:nvPr/>
        </p:nvSpPr>
        <p:spPr>
          <a:xfrm>
            <a:off x="9843984" y="5266389"/>
            <a:ext cx="184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“Y”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B31864-1906-05FD-C4DE-FECE711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4018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4473F-5132-856D-F3A5-5459941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L" dirty="0"/>
              <a:t>Cel pracy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6651-01BF-7FB7-DB2B-064B5532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008366" cy="1666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L" sz="2200" dirty="0"/>
              <a:t>Celem pracy jest uzyskanie oddzielonych od siebie informacji o pobudzeniu krtaniowym </a:t>
            </a:r>
            <a:r>
              <a:rPr lang="en-GB" sz="2200" dirty="0"/>
              <a:t>I</a:t>
            </a:r>
            <a:r>
              <a:rPr lang="en-PL" sz="2200" dirty="0"/>
              <a:t> właściwościach rezonansowych toru głosowego dla samogłosek “A” oraz “Y”.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2366C-3ADD-5787-B5AE-98A09B82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2174-B147-51CA-0983-9ED38E8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B9AC23-9282-DF42-A584-CFA8522C5386}" type="slidenum">
              <a:rPr lang="en-P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473F-5132-856D-F3A5-54599414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Metodyka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6651-01BF-7FB7-DB2B-064B5532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9921" cy="4351338"/>
          </a:xfrm>
        </p:spPr>
        <p:txBody>
          <a:bodyPr>
            <a:normAutofit/>
          </a:bodyPr>
          <a:lstStyle/>
          <a:p>
            <a:r>
              <a:rPr lang="en-GB" sz="1800" dirty="0"/>
              <a:t>W </a:t>
            </a:r>
            <a:r>
              <a:rPr lang="en-GB" sz="1800" dirty="0" err="1"/>
              <a:t>celu</a:t>
            </a:r>
            <a:r>
              <a:rPr lang="en-GB" sz="1800" dirty="0"/>
              <a:t> </a:t>
            </a:r>
            <a:r>
              <a:rPr lang="en-GB" sz="1800" dirty="0" err="1"/>
              <a:t>uzyskania</a:t>
            </a:r>
            <a:r>
              <a:rPr lang="en-GB" sz="1800" dirty="0"/>
              <a:t> </a:t>
            </a:r>
            <a:r>
              <a:rPr lang="en-GB" sz="1800" dirty="0" err="1"/>
              <a:t>oddzielonych</a:t>
            </a:r>
            <a:r>
              <a:rPr lang="en-GB" sz="1800" dirty="0"/>
              <a:t> </a:t>
            </a:r>
            <a:r>
              <a:rPr lang="en-GB" sz="1800" dirty="0" err="1"/>
              <a:t>informacji</a:t>
            </a:r>
            <a:r>
              <a:rPr lang="en-GB" sz="1800" dirty="0"/>
              <a:t> o </a:t>
            </a:r>
            <a:r>
              <a:rPr lang="en-GB" sz="1800" dirty="0" err="1"/>
              <a:t>torze</a:t>
            </a:r>
            <a:r>
              <a:rPr lang="en-GB" sz="1800" dirty="0"/>
              <a:t> </a:t>
            </a:r>
            <a:r>
              <a:rPr lang="en-GB" sz="1800" dirty="0" err="1"/>
              <a:t>głosowym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pobudzeniu</a:t>
            </a:r>
            <a:r>
              <a:rPr lang="en-GB" sz="1800" dirty="0"/>
              <a:t> </a:t>
            </a:r>
            <a:r>
              <a:rPr lang="en-GB" sz="1800" dirty="0" err="1"/>
              <a:t>należy</a:t>
            </a:r>
            <a:r>
              <a:rPr lang="en-GB" sz="1800" dirty="0"/>
              <a:t> </a:t>
            </a:r>
            <a:r>
              <a:rPr lang="en-GB" sz="1800" dirty="0" err="1"/>
              <a:t>dokonać</a:t>
            </a:r>
            <a:r>
              <a:rPr lang="en-GB" sz="1800" dirty="0"/>
              <a:t> </a:t>
            </a:r>
            <a:r>
              <a:rPr lang="en-GB" sz="1800" dirty="0" err="1"/>
              <a:t>filtracji</a:t>
            </a:r>
            <a:r>
              <a:rPr lang="en-GB" sz="1800" dirty="0"/>
              <a:t> </a:t>
            </a:r>
            <a:r>
              <a:rPr lang="en-GB" sz="1800" dirty="0" err="1"/>
              <a:t>homomorficznej</a:t>
            </a:r>
            <a:r>
              <a:rPr lang="en-GB" sz="1800" dirty="0"/>
              <a:t> </a:t>
            </a:r>
            <a:r>
              <a:rPr lang="en-GB" sz="1800" dirty="0" err="1"/>
              <a:t>względem</a:t>
            </a:r>
            <a:r>
              <a:rPr lang="en-GB" sz="1800" dirty="0"/>
              <a:t> </a:t>
            </a:r>
            <a:r>
              <a:rPr lang="en-GB" sz="1800" dirty="0" err="1"/>
              <a:t>splotu</a:t>
            </a:r>
            <a:r>
              <a:rPr lang="en-GB" sz="1800" dirty="0"/>
              <a:t>.</a:t>
            </a:r>
            <a:endParaRPr lang="en-PL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pl-PL" sz="1800" dirty="0"/>
              <a:t>Do </a:t>
            </a:r>
            <a:r>
              <a:rPr lang="en-PL" sz="1800" dirty="0"/>
              <a:t>osiągnięcia pożądanych efektów zaproponowany został nastepujacy algorytm: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E810E-8654-8AC1-30B4-018767B85E0D}"/>
              </a:ext>
            </a:extLst>
          </p:cNvPr>
          <p:cNvSpPr/>
          <p:nvPr/>
        </p:nvSpPr>
        <p:spPr>
          <a:xfrm>
            <a:off x="2058729" y="4196504"/>
            <a:ext cx="1265275" cy="127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1400" dirty="0"/>
              <a:t>Wycięcie jednorodnego fragmentu sygnału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69EFF6-821C-9771-2EAD-C5B145744505}"/>
              </a:ext>
            </a:extLst>
          </p:cNvPr>
          <p:cNvCxnSpPr>
            <a:cxnSpLocks/>
          </p:cNvCxnSpPr>
          <p:nvPr/>
        </p:nvCxnSpPr>
        <p:spPr>
          <a:xfrm>
            <a:off x="1605515" y="4899527"/>
            <a:ext cx="467831" cy="1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E9CB71-8B61-1925-1E8A-FB9332348141}"/>
              </a:ext>
            </a:extLst>
          </p:cNvPr>
          <p:cNvSpPr/>
          <p:nvPr/>
        </p:nvSpPr>
        <p:spPr>
          <a:xfrm>
            <a:off x="3641645" y="4196504"/>
            <a:ext cx="1265275" cy="127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1400" dirty="0"/>
              <a:t>Decymacja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AFF78-6A65-F90C-5A23-390FDFD44C02}"/>
              </a:ext>
            </a:extLst>
          </p:cNvPr>
          <p:cNvSpPr/>
          <p:nvPr/>
        </p:nvSpPr>
        <p:spPr>
          <a:xfrm>
            <a:off x="5224561" y="4196504"/>
            <a:ext cx="1265275" cy="127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1400" dirty="0"/>
              <a:t>Wyznaczenie widma mocy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FFF73-14F4-E0D8-5067-439F5A080D54}"/>
              </a:ext>
            </a:extLst>
          </p:cNvPr>
          <p:cNvSpPr/>
          <p:nvPr/>
        </p:nvSpPr>
        <p:spPr>
          <a:xfrm>
            <a:off x="6818118" y="4196504"/>
            <a:ext cx="1265275" cy="127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1400" dirty="0"/>
              <a:t>Wyznaczenie cepstrum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BB6F-3E1D-1727-52C3-1B700AE062D5}"/>
              </a:ext>
            </a:extLst>
          </p:cNvPr>
          <p:cNvSpPr/>
          <p:nvPr/>
        </p:nvSpPr>
        <p:spPr>
          <a:xfrm>
            <a:off x="8411675" y="4196504"/>
            <a:ext cx="135565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1400" dirty="0"/>
              <a:t>Odseparowanie tonu </a:t>
            </a:r>
            <a:r>
              <a:rPr lang="en-GB" sz="1400" dirty="0"/>
              <a:t>i</a:t>
            </a:r>
            <a:r>
              <a:rPr lang="en-PL" sz="1400" dirty="0"/>
              <a:t> toru filtrem </a:t>
            </a:r>
            <a:r>
              <a:rPr lang="pl-PL" sz="1400" dirty="0"/>
              <a:t>HP i LP</a:t>
            </a:r>
            <a:endParaRPr lang="en-P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4665F-D0B5-E22C-1982-25BD2746744B}"/>
              </a:ext>
            </a:extLst>
          </p:cNvPr>
          <p:cNvSpPr/>
          <p:nvPr/>
        </p:nvSpPr>
        <p:spPr>
          <a:xfrm>
            <a:off x="10492119" y="5098200"/>
            <a:ext cx="12652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1400" dirty="0"/>
              <a:t>Wyznaczenie widma mocy toru głosowego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A1411B-916B-8136-2E97-D41ECE9A52E4}"/>
              </a:ext>
            </a:extLst>
          </p:cNvPr>
          <p:cNvCxnSpPr>
            <a:cxnSpLocks/>
          </p:cNvCxnSpPr>
          <p:nvPr/>
        </p:nvCxnSpPr>
        <p:spPr>
          <a:xfrm>
            <a:off x="3187108" y="4885721"/>
            <a:ext cx="467831" cy="1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17042A-E8AD-9504-44C6-E1E676EC60AD}"/>
              </a:ext>
            </a:extLst>
          </p:cNvPr>
          <p:cNvCxnSpPr>
            <a:cxnSpLocks/>
          </p:cNvCxnSpPr>
          <p:nvPr/>
        </p:nvCxnSpPr>
        <p:spPr>
          <a:xfrm>
            <a:off x="4768701" y="4892624"/>
            <a:ext cx="467831" cy="1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9FF46E-9172-7CFC-E35A-A2B5D3531717}"/>
              </a:ext>
            </a:extLst>
          </p:cNvPr>
          <p:cNvCxnSpPr>
            <a:cxnSpLocks/>
          </p:cNvCxnSpPr>
          <p:nvPr/>
        </p:nvCxnSpPr>
        <p:spPr>
          <a:xfrm>
            <a:off x="6359586" y="4878816"/>
            <a:ext cx="467831" cy="1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6F5102-DD18-17CD-2711-45C1676BE221}"/>
              </a:ext>
            </a:extLst>
          </p:cNvPr>
          <p:cNvCxnSpPr>
            <a:cxnSpLocks/>
          </p:cNvCxnSpPr>
          <p:nvPr/>
        </p:nvCxnSpPr>
        <p:spPr>
          <a:xfrm>
            <a:off x="7949159" y="4880089"/>
            <a:ext cx="467831" cy="1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8C3F3-5962-C280-3CEB-28D5075D90CC}"/>
              </a:ext>
            </a:extLst>
          </p:cNvPr>
          <p:cNvSpPr/>
          <p:nvPr/>
        </p:nvSpPr>
        <p:spPr>
          <a:xfrm>
            <a:off x="10492120" y="3479590"/>
            <a:ext cx="12652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1400" dirty="0"/>
              <a:t>Wyznaczenie widma mocy pobudzneia krtaniowego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297F7-93B6-D1F2-D9BC-FBF9DF8D2F4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767333" y="4142372"/>
            <a:ext cx="724787" cy="86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A9152C-0996-04A3-5295-203E2C80CF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767333" y="4951175"/>
            <a:ext cx="724786" cy="809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AF6B80-4233-4FD5-41E7-94EF5EBAAF5B}"/>
              </a:ext>
            </a:extLst>
          </p:cNvPr>
          <p:cNvSpPr/>
          <p:nvPr/>
        </p:nvSpPr>
        <p:spPr>
          <a:xfrm>
            <a:off x="329587" y="4451412"/>
            <a:ext cx="1390219" cy="8824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9771B-ECAE-61AF-AB68-09EAD1131F4D}"/>
              </a:ext>
            </a:extLst>
          </p:cNvPr>
          <p:cNvSpPr txBox="1"/>
          <p:nvPr/>
        </p:nvSpPr>
        <p:spPr>
          <a:xfrm>
            <a:off x="329609" y="4695846"/>
            <a:ext cx="131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400" dirty="0"/>
              <a:t>g(t) * h(t)</a:t>
            </a:r>
            <a:r>
              <a:rPr lang="en-GB" sz="1400" dirty="0"/>
              <a:t> = x</a:t>
            </a:r>
            <a:r>
              <a:rPr lang="en-PL" sz="1400" dirty="0"/>
              <a:t>(t)  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5243DE-E37C-9EC4-879B-784B6A46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5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5535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6B6FE2-3791-523E-FF87-C5B5127C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9" y="1169044"/>
            <a:ext cx="5703065" cy="209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FC0C12-C26D-FEE5-4C5A-695AE45B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44" y="3428998"/>
            <a:ext cx="5675453" cy="2509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4163C-F5BC-62F8-7B22-702009EC8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9043"/>
            <a:ext cx="5703065" cy="20994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902DAC-11E6-40B6-453D-3A4C2C98A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01" y="3428999"/>
            <a:ext cx="5675453" cy="2509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2A70ED-18BA-4FAA-C7DF-EA79C69FE8A4}"/>
              </a:ext>
            </a:extLst>
          </p:cNvPr>
          <p:cNvSpPr txBox="1"/>
          <p:nvPr/>
        </p:nvSpPr>
        <p:spPr>
          <a:xfrm>
            <a:off x="961822" y="534809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“A”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552D3F-751B-9B02-DB97-E9FD1FE5D12F}"/>
              </a:ext>
            </a:extLst>
          </p:cNvPr>
          <p:cNvSpPr txBox="1"/>
          <p:nvPr/>
        </p:nvSpPr>
        <p:spPr>
          <a:xfrm>
            <a:off x="6854765" y="534808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“Y”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1536B6-A975-E266-7E4D-93CBA358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6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64038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75239-8E60-4C27-CBE5-1933F6C49F3E}"/>
              </a:ext>
            </a:extLst>
          </p:cNvPr>
          <p:cNvSpPr txBox="1"/>
          <p:nvPr/>
        </p:nvSpPr>
        <p:spPr>
          <a:xfrm>
            <a:off x="3907579" y="35014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2800" dirty="0"/>
              <a:t>Decymacja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69D47-3B60-05F6-B663-C40F1E70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48" y="3429000"/>
            <a:ext cx="5587054" cy="209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229AC-51CA-2677-8382-FF684531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4" y="3428999"/>
            <a:ext cx="5666559" cy="209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1DE4E-1751-299F-89F0-D1B76E4AE29A}"/>
              </a:ext>
            </a:extLst>
          </p:cNvPr>
          <p:cNvSpPr txBox="1"/>
          <p:nvPr/>
        </p:nvSpPr>
        <p:spPr>
          <a:xfrm>
            <a:off x="370950" y="1035408"/>
            <a:ext cx="1164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L" dirty="0"/>
              <a:t>Zabieg przekształcenia polegający na zachowaniu co M-tej próbki, tym samym zmniejszeniu częstotliwości sygnału.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przeprowadzonej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 </a:t>
            </a:r>
            <a:r>
              <a:rPr lang="en-GB" dirty="0" err="1"/>
              <a:t>decymacji</a:t>
            </a:r>
            <a:r>
              <a:rPr lang="en-GB" dirty="0"/>
              <a:t>, </a:t>
            </a:r>
            <a:r>
              <a:rPr lang="en-GB" dirty="0" err="1"/>
              <a:t>stwierdzono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korzystną</a:t>
            </a:r>
            <a:r>
              <a:rPr lang="en-GB" dirty="0"/>
              <a:t> </a:t>
            </a:r>
            <a:r>
              <a:rPr lang="en-GB" dirty="0" err="1"/>
              <a:t>wartością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kolejnych</a:t>
            </a:r>
            <a:r>
              <a:rPr lang="en-GB" dirty="0"/>
              <a:t> </a:t>
            </a:r>
            <a:r>
              <a:rPr lang="en-GB" dirty="0" err="1"/>
              <a:t>operacji</a:t>
            </a:r>
            <a:r>
              <a:rPr lang="en-GB" dirty="0"/>
              <a:t> jest 4-krotne </a:t>
            </a:r>
            <a:r>
              <a:rPr lang="en-GB" dirty="0" err="1"/>
              <a:t>zmniejszenie</a:t>
            </a:r>
            <a:r>
              <a:rPr lang="en-GB" dirty="0"/>
              <a:t> </a:t>
            </a:r>
            <a:r>
              <a:rPr lang="en-GB" dirty="0" err="1"/>
              <a:t>częstotliwości</a:t>
            </a:r>
            <a:r>
              <a:rPr lang="en-GB" dirty="0"/>
              <a:t> </a:t>
            </a:r>
            <a:r>
              <a:rPr lang="en-GB" dirty="0" err="1"/>
              <a:t>próbkowania</a:t>
            </a:r>
            <a:r>
              <a:rPr lang="en-GB" dirty="0"/>
              <a:t>.</a:t>
            </a:r>
            <a:r>
              <a:rPr lang="en-PL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3E44E-4F07-02E0-2B3E-B0F008A93AA5}"/>
              </a:ext>
            </a:extLst>
          </p:cNvPr>
          <p:cNvSpPr txBox="1"/>
          <p:nvPr/>
        </p:nvSpPr>
        <p:spPr>
          <a:xfrm>
            <a:off x="1004068" y="2912573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502B8-F5A0-22EE-799C-F84701D05592}"/>
              </a:ext>
            </a:extLst>
          </p:cNvPr>
          <p:cNvSpPr txBox="1"/>
          <p:nvPr/>
        </p:nvSpPr>
        <p:spPr>
          <a:xfrm>
            <a:off x="6986322" y="2912573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“Y”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ED3131-0AA2-3108-A45F-A62A04F5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7702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58D02-3474-3CB4-5024-17005530020E}"/>
              </a:ext>
            </a:extLst>
          </p:cNvPr>
          <p:cNvSpPr txBox="1"/>
          <p:nvPr/>
        </p:nvSpPr>
        <p:spPr>
          <a:xfrm>
            <a:off x="1042845" y="2654811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“A”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C2AAC-C79B-0878-F169-2AE8D090BA9C}"/>
              </a:ext>
            </a:extLst>
          </p:cNvPr>
          <p:cNvSpPr txBox="1"/>
          <p:nvPr/>
        </p:nvSpPr>
        <p:spPr>
          <a:xfrm>
            <a:off x="6994065" y="2654811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“Y”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9F53F-0787-0E5F-45A1-6770C020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41" y="3322528"/>
            <a:ext cx="5660459" cy="2202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C4C48-C9A9-AC20-353E-9F3C81A2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3" y="3322528"/>
            <a:ext cx="5891514" cy="22020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589A8-74EA-368D-5949-160C582A6647}"/>
              </a:ext>
            </a:extLst>
          </p:cNvPr>
          <p:cNvSpPr txBox="1"/>
          <p:nvPr/>
        </p:nvSpPr>
        <p:spPr>
          <a:xfrm>
            <a:off x="3907579" y="35014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2800" dirty="0"/>
              <a:t>Cepstrum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E6A8C-A543-2F01-0C3B-6BB930FDD66D}"/>
              </a:ext>
            </a:extLst>
          </p:cNvPr>
          <p:cNvSpPr txBox="1"/>
          <p:nvPr/>
        </p:nvSpPr>
        <p:spPr>
          <a:xfrm>
            <a:off x="370950" y="1035408"/>
            <a:ext cx="1164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L" dirty="0"/>
              <a:t>Zabieg przekształcenia polegający na poddaniu logarymu widma mocy sygnału, kolejną transformatą Fouriera.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Widmo</a:t>
            </a:r>
            <a:r>
              <a:rPr lang="en-GB" dirty="0"/>
              <a:t> </a:t>
            </a:r>
            <a:r>
              <a:rPr lang="en-GB" dirty="0" err="1"/>
              <a:t>związane</a:t>
            </a:r>
            <a:r>
              <a:rPr lang="en-GB" dirty="0"/>
              <a:t> z </a:t>
            </a:r>
            <a:r>
              <a:rPr lang="en-GB" dirty="0" err="1"/>
              <a:t>właściwościami</a:t>
            </a:r>
            <a:r>
              <a:rPr lang="en-GB" dirty="0"/>
              <a:t> toru głosowego jest </a:t>
            </a:r>
            <a:r>
              <a:rPr lang="en-GB" dirty="0" err="1"/>
              <a:t>usytuowane</a:t>
            </a:r>
            <a:r>
              <a:rPr lang="en-GB" dirty="0"/>
              <a:t> w </a:t>
            </a:r>
            <a:r>
              <a:rPr lang="en-GB" dirty="0" err="1"/>
              <a:t>początkowych</a:t>
            </a:r>
            <a:r>
              <a:rPr lang="en-GB" dirty="0"/>
              <a:t> </a:t>
            </a:r>
            <a:r>
              <a:rPr lang="en-GB" dirty="0" err="1"/>
              <a:t>fazach</a:t>
            </a:r>
            <a:r>
              <a:rPr lang="en-GB" dirty="0"/>
              <a:t> </a:t>
            </a:r>
            <a:r>
              <a:rPr lang="en-GB" dirty="0" err="1"/>
              <a:t>wykresów</a:t>
            </a:r>
            <a:r>
              <a:rPr lang="en-GB" dirty="0"/>
              <a:t>, </a:t>
            </a:r>
            <a:r>
              <a:rPr lang="en-GB" dirty="0" err="1"/>
              <a:t>natomiast</a:t>
            </a:r>
            <a:r>
              <a:rPr lang="en-GB" dirty="0"/>
              <a:t> </a:t>
            </a:r>
            <a:r>
              <a:rPr lang="en-GB" dirty="0" err="1"/>
              <a:t>szpilki</a:t>
            </a:r>
            <a:r>
              <a:rPr lang="en-GB" dirty="0"/>
              <a:t> </a:t>
            </a:r>
            <a:r>
              <a:rPr lang="en-GB" dirty="0" err="1"/>
              <a:t>występujące</a:t>
            </a:r>
            <a:r>
              <a:rPr lang="en-GB" dirty="0"/>
              <a:t> w </a:t>
            </a:r>
            <a:r>
              <a:rPr lang="en-GB" dirty="0" err="1"/>
              <a:t>dalszym</a:t>
            </a:r>
            <a:r>
              <a:rPr lang="en-GB" dirty="0"/>
              <a:t> </a:t>
            </a:r>
            <a:r>
              <a:rPr lang="en-GB" dirty="0" err="1"/>
              <a:t>przebiegu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związane</a:t>
            </a:r>
            <a:r>
              <a:rPr lang="en-GB" dirty="0"/>
              <a:t> z </a:t>
            </a:r>
            <a:r>
              <a:rPr lang="en-GB" dirty="0" err="1"/>
              <a:t>tonem</a:t>
            </a:r>
            <a:r>
              <a:rPr lang="en-GB" dirty="0"/>
              <a:t> </a:t>
            </a:r>
            <a:r>
              <a:rPr lang="en-GB" dirty="0" err="1"/>
              <a:t>krtaniowym</a:t>
            </a:r>
            <a:r>
              <a:rPr lang="en-GB" dirty="0"/>
              <a:t>.</a:t>
            </a:r>
            <a:endParaRPr lang="en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13DA31-2422-6CBA-8050-923ADF43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8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6933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A58B1-D9D1-F578-E46E-561F1B9E27DE}"/>
              </a:ext>
            </a:extLst>
          </p:cNvPr>
          <p:cNvSpPr txBox="1"/>
          <p:nvPr/>
        </p:nvSpPr>
        <p:spPr>
          <a:xfrm>
            <a:off x="787078" y="1856412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“A”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E2213-BC43-F3BD-7CCF-D00B460FDB97}"/>
              </a:ext>
            </a:extLst>
          </p:cNvPr>
          <p:cNvSpPr txBox="1"/>
          <p:nvPr/>
        </p:nvSpPr>
        <p:spPr>
          <a:xfrm>
            <a:off x="6889893" y="1856412"/>
            <a:ext cx="42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dirty="0"/>
              <a:t>Samogłoska “Y”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60C28-45BA-5657-067F-13DE83377218}"/>
              </a:ext>
            </a:extLst>
          </p:cNvPr>
          <p:cNvSpPr txBox="1"/>
          <p:nvPr/>
        </p:nvSpPr>
        <p:spPr>
          <a:xfrm>
            <a:off x="1863524" y="350143"/>
            <a:ext cx="811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2800" dirty="0"/>
              <a:t>Filtracja górno- </a:t>
            </a:r>
            <a:r>
              <a:rPr lang="en-GB" sz="2800" dirty="0"/>
              <a:t>i</a:t>
            </a:r>
            <a:r>
              <a:rPr lang="en-PL" sz="2800" dirty="0"/>
              <a:t> dolnoprzepustowa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CA9C8-A36A-B29B-FB17-69A5B59FFF04}"/>
              </a:ext>
            </a:extLst>
          </p:cNvPr>
          <p:cNvSpPr txBox="1"/>
          <p:nvPr/>
        </p:nvSpPr>
        <p:spPr>
          <a:xfrm>
            <a:off x="787078" y="1041722"/>
            <a:ext cx="1091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 </a:t>
            </a:r>
            <a:r>
              <a:rPr lang="en-GB" dirty="0" err="1"/>
              <a:t>przeprowadzeniu</a:t>
            </a:r>
            <a:r>
              <a:rPr lang="en-GB" dirty="0"/>
              <a:t> </a:t>
            </a:r>
            <a:r>
              <a:rPr lang="en-GB" dirty="0" err="1"/>
              <a:t>informacji</a:t>
            </a:r>
            <a:r>
              <a:rPr lang="en-GB" dirty="0"/>
              <a:t> z </a:t>
            </a:r>
            <a:r>
              <a:rPr lang="en-GB" dirty="0" err="1"/>
              <a:t>postaci</a:t>
            </a:r>
            <a:r>
              <a:rPr lang="en-GB" dirty="0"/>
              <a:t> </a:t>
            </a:r>
            <a:r>
              <a:rPr lang="en-GB" dirty="0" err="1"/>
              <a:t>splotowej</a:t>
            </a:r>
            <a:r>
              <a:rPr lang="en-GB" dirty="0"/>
              <a:t> do </a:t>
            </a:r>
            <a:r>
              <a:rPr lang="en-GB" dirty="0" err="1"/>
              <a:t>postaci</a:t>
            </a:r>
            <a:r>
              <a:rPr lang="en-GB" dirty="0"/>
              <a:t> </a:t>
            </a:r>
            <a:r>
              <a:rPr lang="en-GB" dirty="0" err="1"/>
              <a:t>addytywnej</a:t>
            </a:r>
            <a:r>
              <a:rPr lang="en-GB" dirty="0"/>
              <a:t>, </a:t>
            </a:r>
            <a:r>
              <a:rPr lang="en-GB" dirty="0" err="1"/>
              <a:t>wykonana</a:t>
            </a:r>
            <a:r>
              <a:rPr lang="en-GB" dirty="0"/>
              <a:t> </a:t>
            </a:r>
            <a:r>
              <a:rPr lang="en-GB" dirty="0" err="1"/>
              <a:t>mogła</a:t>
            </a:r>
            <a:r>
              <a:rPr lang="en-GB" dirty="0"/>
              <a:t> </a:t>
            </a:r>
            <a:r>
              <a:rPr lang="en-GB" dirty="0" err="1"/>
              <a:t>zostać</a:t>
            </a:r>
            <a:r>
              <a:rPr lang="en-GB" dirty="0"/>
              <a:t> </a:t>
            </a:r>
            <a:r>
              <a:rPr lang="en-GB" dirty="0" err="1"/>
              <a:t>filtracja</a:t>
            </a:r>
            <a:r>
              <a:rPr lang="en-GB" dirty="0"/>
              <a:t> </a:t>
            </a:r>
            <a:r>
              <a:rPr lang="en-GB" dirty="0" err="1"/>
              <a:t>liniowa</a:t>
            </a:r>
            <a:r>
              <a:rPr lang="en-GB" dirty="0"/>
              <a:t> w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torach</a:t>
            </a:r>
            <a:r>
              <a:rPr lang="en-GB" dirty="0"/>
              <a:t> - </a:t>
            </a:r>
            <a:r>
              <a:rPr lang="en-GB" dirty="0" err="1"/>
              <a:t>dolnoprzepustowym</a:t>
            </a:r>
            <a:r>
              <a:rPr lang="en-GB" dirty="0"/>
              <a:t> (</a:t>
            </a:r>
            <a:r>
              <a:rPr lang="en-GB" dirty="0" err="1"/>
              <a:t>głosowym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górnoprzepustowym</a:t>
            </a:r>
            <a:r>
              <a:rPr lang="en-GB" dirty="0"/>
              <a:t> (</a:t>
            </a:r>
            <a:r>
              <a:rPr lang="en-GB" dirty="0" err="1"/>
              <a:t>krtaniowym</a:t>
            </a:r>
            <a:r>
              <a:rPr lang="en-GB" dirty="0"/>
              <a:t>).</a:t>
            </a:r>
            <a:endParaRPr lang="en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B071A-4029-428B-B5D7-6A1D4408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58" y="2225742"/>
            <a:ext cx="5459068" cy="4282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6806C-EE22-89C3-A3BC-FDE741B8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8" y="2225743"/>
            <a:ext cx="5562980" cy="428211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2E301B-7503-2185-284A-D750A0A3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C23-9282-DF42-A584-CFA8522C5386}" type="slidenum">
              <a:rPr lang="en-PL" smtClean="0"/>
              <a:t>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98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528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Adagio_Slab</vt:lpstr>
      <vt:lpstr>Arial</vt:lpstr>
      <vt:lpstr>Calibri</vt:lpstr>
      <vt:lpstr>Calibri Light</vt:lpstr>
      <vt:lpstr>Wingdings</vt:lpstr>
      <vt:lpstr>Office Theme</vt:lpstr>
      <vt:lpstr>PowerPoint Presentation</vt:lpstr>
      <vt:lpstr>Plan prezentacji</vt:lpstr>
      <vt:lpstr>Wstęp – sygnał mowy</vt:lpstr>
      <vt:lpstr>Cel pracy</vt:lpstr>
      <vt:lpstr>Metodyka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Kubicki Kacper (STUD)</dc:creator>
  <cp:lastModifiedBy>Kubicki Kacper (STUD)</cp:lastModifiedBy>
  <cp:revision>125</cp:revision>
  <dcterms:created xsi:type="dcterms:W3CDTF">2022-06-13T11:56:45Z</dcterms:created>
  <dcterms:modified xsi:type="dcterms:W3CDTF">2022-06-15T12:00:30Z</dcterms:modified>
</cp:coreProperties>
</file>