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20"/>
  </p:notesMasterIdLst>
  <p:handoutMasterIdLst>
    <p:handoutMasterId r:id="rId21"/>
  </p:handoutMasterIdLst>
  <p:sldIdLst>
    <p:sldId id="448" r:id="rId5"/>
    <p:sldId id="271" r:id="rId6"/>
    <p:sldId id="457" r:id="rId7"/>
    <p:sldId id="479" r:id="rId8"/>
    <p:sldId id="480" r:id="rId9"/>
    <p:sldId id="478" r:id="rId10"/>
    <p:sldId id="464" r:id="rId11"/>
    <p:sldId id="470" r:id="rId12"/>
    <p:sldId id="471" r:id="rId13"/>
    <p:sldId id="474" r:id="rId14"/>
    <p:sldId id="475" r:id="rId15"/>
    <p:sldId id="468" r:id="rId16"/>
    <p:sldId id="469" r:id="rId17"/>
    <p:sldId id="482" r:id="rId18"/>
    <p:sldId id="481" r:id="rId19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464547"/>
    <a:srgbClr val="B2274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6388" autoAdjust="0"/>
  </p:normalViewPr>
  <p:slideViewPr>
    <p:cSldViewPr snapToGrid="0">
      <p:cViewPr varScale="1">
        <p:scale>
          <a:sx n="153" d="100"/>
          <a:sy n="153" d="100"/>
        </p:scale>
        <p:origin x="480" y="176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4/6/18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4/6/18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0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2473" y="1078992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079896"/>
            <a:ext cx="8332740" cy="338328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42900" indent="-342900">
              <a:lnSpc>
                <a:spcPts val="18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500" baseline="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332311"/>
            <a:ext cx="8329612" cy="3147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30302" marR="0" lvl="0" indent="-130302" algn="l" defTabSz="3429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10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987552"/>
            <a:ext cx="1480576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1" r:id="rId4"/>
    <p:sldLayoutId id="2147483752" r:id="rId5"/>
    <p:sldLayoutId id="2147483754" r:id="rId6"/>
    <p:sldLayoutId id="2147483755" r:id="rId7"/>
    <p:sldLayoutId id="2147483711" r:id="rId8"/>
    <p:sldLayoutId id="2147483749" r:id="rId9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tiff"/><Relationship Id="rId4" Type="http://schemas.openxmlformats.org/officeDocument/2006/relationships/image" Target="../media/image12.tiff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pa.ms/ngmp18" TargetMode="External"/><Relationship Id="rId2" Type="http://schemas.openxmlformats.org/officeDocument/2006/relationships/hyperlink" Target="https://epa.ms/ngmp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pamfed.slack.com/" TargetMode="External"/><Relationship Id="rId4" Type="http://schemas.openxmlformats.org/officeDocument/2006/relationships/hyperlink" Target="https://courses.epam.com/courses/course-v1:epam+GRM+2/about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pa.ms/nodejs18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2396262"/>
            <a:ext cx="6910388" cy="133113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NODE.JS GLOBAL</a:t>
            </a:r>
          </a:p>
          <a:p>
            <a:pPr>
              <a:lnSpc>
                <a:spcPct val="100000"/>
              </a:lnSpc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MENTORING PROGRAM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60400" y="4088245"/>
            <a:ext cx="6488113" cy="284693"/>
          </a:xfrm>
        </p:spPr>
        <p:txBody>
          <a:bodyPr/>
          <a:lstStyle/>
          <a:p>
            <a:r>
              <a:rPr lang="en-US" dirty="0"/>
              <a:t>GLOBAL LAUNCH APRIL 2018 - JULY 2018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xfrm>
            <a:off x="660400" y="1396581"/>
            <a:ext cx="1243502" cy="458237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357D81-DC55-3C42-85B1-9895D6046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903" y="3967416"/>
            <a:ext cx="1443610" cy="413835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CC0F53F-827A-7348-B0C2-66C89256AC77}"/>
              </a:ext>
            </a:extLst>
          </p:cNvPr>
          <p:cNvSpPr txBox="1">
            <a:spLocks/>
          </p:cNvSpPr>
          <p:nvPr/>
        </p:nvSpPr>
        <p:spPr>
          <a:xfrm>
            <a:off x="3904456" y="1354681"/>
            <a:ext cx="5473456" cy="50013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ts val="0"/>
              </a:spcBef>
              <a:buFont typeface="Arial"/>
              <a:buNone/>
              <a:defRPr sz="4100" kern="1200" spc="-150">
                <a:solidFill>
                  <a:schemeClr val="bg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4500" kern="120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6"/>
                </a:solidFill>
              </a:rPr>
              <a:t>STARTING AT 4:03 PM</a:t>
            </a:r>
          </a:p>
        </p:txBody>
      </p:sp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058" y="1013398"/>
            <a:ext cx="4818466" cy="3383280"/>
          </a:xfrm>
        </p:spPr>
        <p:txBody>
          <a:bodyPr anchor="ctr">
            <a:normAutofit/>
          </a:bodyPr>
          <a:lstStyle/>
          <a:p>
            <a:pPr indent="-202302"/>
            <a:r>
              <a:rPr lang="en-US" sz="2000" dirty="0"/>
              <a:t>Exclusive badges</a:t>
            </a:r>
          </a:p>
          <a:p>
            <a:pPr indent="-202302"/>
            <a:r>
              <a:rPr lang="en-US" sz="2000" dirty="0"/>
              <a:t>Honorary diplomas</a:t>
            </a:r>
          </a:p>
          <a:p>
            <a:pPr indent="-202302"/>
            <a:r>
              <a:rPr lang="en-US" sz="2000" dirty="0"/>
              <a:t>Personal T-shirts</a:t>
            </a:r>
          </a:p>
          <a:p>
            <a:pPr indent="-202302"/>
            <a:r>
              <a:rPr lang="en-US" sz="2000" dirty="0"/>
              <a:t>Unique experience</a:t>
            </a:r>
          </a:p>
          <a:p>
            <a:pPr indent="-202302"/>
            <a:r>
              <a:rPr lang="en-US" sz="2000" dirty="0"/>
              <a:t>New connections</a:t>
            </a:r>
            <a:endParaRPr lang="ru-RU" sz="2000" dirty="0"/>
          </a:p>
          <a:p>
            <a:pPr indent="-202302"/>
            <a:r>
              <a:rPr lang="en-US" sz="2000" dirty="0"/>
              <a:t>Fruitful cooperation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RECOGNITION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03ED369-4458-3142-BF7C-B1912BCB2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045" y="1190904"/>
            <a:ext cx="1294938" cy="12949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DA9E34-6531-A649-89F8-658C788F2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519" y="2774942"/>
            <a:ext cx="1276350" cy="12763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9AEFF7-A51B-C446-A252-BC833F4DE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519" y="1190904"/>
            <a:ext cx="1276350" cy="12763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D6B51F-BDE5-4043-BFFA-F12815B86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045" y="2781136"/>
            <a:ext cx="1294938" cy="129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HOW TO USE GROW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FB4F12-D95F-F84A-B8A7-DC0572348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6581" y="1039972"/>
            <a:ext cx="7390015" cy="3493773"/>
          </a:xfrm>
          <a:prstGeom prst="rect">
            <a:avLst/>
          </a:prstGeom>
          <a:effectLst>
            <a:outerShdw blurRad="2667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E3573CA-0EAC-7D4F-9B73-DCC3A5830A3F}"/>
              </a:ext>
            </a:extLst>
          </p:cNvPr>
          <p:cNvSpPr txBox="1">
            <a:spLocks/>
          </p:cNvSpPr>
          <p:nvPr/>
        </p:nvSpPr>
        <p:spPr>
          <a:xfrm>
            <a:off x="706581" y="1997823"/>
            <a:ext cx="7390015" cy="1485209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Autofit/>
          </a:bodyPr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000" kern="1200" baseline="0">
                <a:solidFill>
                  <a:schemeClr val="tx1"/>
                </a:solidFill>
                <a:latin typeface="Arial Black"/>
                <a:ea typeface="+mn-ea"/>
                <a:cs typeface="Arial Black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 dirty="0">
                <a:ln w="22225">
                  <a:solidFill>
                    <a:schemeClr val="accent3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9218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Trebuchet MS"/>
                <a:cs typeface="Trebuchet MS"/>
              </a:rPr>
              <a:t>PROGRAM CONTACTS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212291"/>
              </p:ext>
            </p:extLst>
          </p:nvPr>
        </p:nvGraphicFramePr>
        <p:xfrm>
          <a:off x="1042754" y="784447"/>
          <a:ext cx="6825735" cy="399480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043741">
                  <a:extLst>
                    <a:ext uri="{9D8B030D-6E8A-4147-A177-3AD203B41FA5}">
                      <a16:colId xmlns:a16="http://schemas.microsoft.com/office/drawing/2014/main" val="2653002998"/>
                    </a:ext>
                  </a:extLst>
                </a:gridCol>
                <a:gridCol w="1022465">
                  <a:extLst>
                    <a:ext uri="{9D8B030D-6E8A-4147-A177-3AD203B41FA5}">
                      <a16:colId xmlns:a16="http://schemas.microsoft.com/office/drawing/2014/main" val="4174582482"/>
                    </a:ext>
                  </a:extLst>
                </a:gridCol>
                <a:gridCol w="2432078">
                  <a:extLst>
                    <a:ext uri="{9D8B030D-6E8A-4147-A177-3AD203B41FA5}">
                      <a16:colId xmlns:a16="http://schemas.microsoft.com/office/drawing/2014/main" val="444263025"/>
                    </a:ext>
                  </a:extLst>
                </a:gridCol>
                <a:gridCol w="2327451">
                  <a:extLst>
                    <a:ext uri="{9D8B030D-6E8A-4147-A177-3AD203B41FA5}">
                      <a16:colId xmlns:a16="http://schemas.microsoft.com/office/drawing/2014/main" val="2685027207"/>
                    </a:ext>
                  </a:extLst>
                </a:gridCol>
              </a:tblGrid>
              <a:tr h="285036">
                <a:tc gridSpan="2">
                  <a:txBody>
                    <a:bodyPr/>
                    <a:lstStyle/>
                    <a:p>
                      <a:pPr rtl="0" fontAlgn="t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PROGRAM MANAGER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400">
                          <a:effectLst/>
                        </a:rPr>
                        <a:t>Vitali Kozlov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vitali_kozlov</a:t>
                      </a:r>
                      <a:endParaRPr lang="en-US" dirty="0"/>
                    </a:p>
                  </a:txBody>
                  <a:tcPr marL="28575" marR="28575" marT="19050" marB="1905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88437"/>
                  </a:ext>
                </a:extLst>
              </a:tr>
              <a:tr h="285036">
                <a:tc gridSpan="2">
                  <a:txBody>
                    <a:bodyPr/>
                    <a:lstStyle/>
                    <a:p>
                      <a:pPr rtl="0" fontAlgn="t"/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CDP MANAGER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400">
                          <a:effectLst/>
                        </a:rPr>
                        <a:t>Ina Novikava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innashp</a:t>
                      </a:r>
                      <a:endParaRPr lang="en-US" dirty="0"/>
                    </a:p>
                  </a:txBody>
                  <a:tcPr marL="28575" marR="28575" marT="19050" marB="1905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625561"/>
                  </a:ext>
                </a:extLst>
              </a:tr>
              <a:tr h="285036">
                <a:tc gridSpan="2">
                  <a:txBody>
                    <a:bodyPr/>
                    <a:lstStyle/>
                    <a:p>
                      <a:pPr rtl="0" fontAlgn="t"/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TRAINING</a:t>
                      </a:r>
                      <a:r>
                        <a:rPr lang="en-US" sz="1400" b="1" baseline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ASSISTANT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400">
                          <a:effectLst/>
                          <a:latin typeface="+mn-lt"/>
                        </a:rPr>
                        <a:t>Natalia Glukhova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nu.byrochkina</a:t>
                      </a:r>
                      <a:endParaRPr lang="en-US" dirty="0"/>
                    </a:p>
                  </a:txBody>
                  <a:tcPr marL="28575" marR="28575" marT="19050" marB="1905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853706"/>
                  </a:ext>
                </a:extLst>
              </a:tr>
              <a:tr h="128652">
                <a:tc gridSpan="2"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065409469"/>
                  </a:ext>
                </a:extLst>
              </a:tr>
              <a:tr h="307376">
                <a:tc gridSpan="4">
                  <a:txBody>
                    <a:bodyPr/>
                    <a:lstStyle/>
                    <a:p>
                      <a:pPr rtl="0" fontAlgn="t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LOCAL CURATORS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107312"/>
                  </a:ext>
                </a:extLst>
              </a:tr>
              <a:tr h="285036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BY + USA + MX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Vitali Kozlov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vitali_kozlov</a:t>
                      </a:r>
                      <a:endParaRPr lang="en-US" dirty="0"/>
                    </a:p>
                  </a:txBody>
                  <a:tcPr marL="28575" marR="28575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61680"/>
                  </a:ext>
                </a:extLst>
              </a:tr>
              <a:tr h="300573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UA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</a:rPr>
                        <a:t>Yevhen Bashmakov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 err="1">
                          <a:effectLst/>
                          <a:latin typeface="+mn-lt"/>
                        </a:rPr>
                        <a:t>eugene.bashmakov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54512"/>
                  </a:ext>
                </a:extLst>
              </a:tr>
              <a:tr h="285036">
                <a:tc rowSpan="3"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+mn-lt"/>
                        </a:rPr>
                        <a:t>RU</a:t>
                      </a:r>
                    </a:p>
                  </a:txBody>
                  <a:tcPr marL="28575" marR="28575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+mn-lt"/>
                        </a:rPr>
                        <a:t>Ryazan</a:t>
                      </a:r>
                    </a:p>
                  </a:txBody>
                  <a:tcPr marL="28575" marR="28575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Dmitry </a:t>
                      </a:r>
                      <a:r>
                        <a:rPr lang="en-US" sz="1400" dirty="0" err="1">
                          <a:effectLst/>
                        </a:rPr>
                        <a:t>Demidov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 err="1">
                          <a:effectLst/>
                        </a:rPr>
                        <a:t>dmitri.demidov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329808"/>
                  </a:ext>
                </a:extLst>
              </a:tr>
              <a:tr h="285036">
                <a:tc vMerge="1"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+mn-lt"/>
                        </a:rPr>
                        <a:t>Izhevsk</a:t>
                      </a:r>
                    </a:p>
                  </a:txBody>
                  <a:tcPr marL="28575" marR="28575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  <a:latin typeface="+mn-lt"/>
                        </a:rPr>
                        <a:t>Ilia Pushin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+mn-lt"/>
                        </a:rPr>
                        <a:t>avers2007</a:t>
                      </a:r>
                    </a:p>
                  </a:txBody>
                  <a:tcPr marL="28575" marR="28575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759116"/>
                  </a:ext>
                </a:extLst>
              </a:tr>
              <a:tr h="285036">
                <a:tc vMerge="1"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+mn-lt"/>
                        </a:rPr>
                        <a:t>ALL</a:t>
                      </a:r>
                    </a:p>
                  </a:txBody>
                  <a:tcPr marL="28575" marR="28575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  <a:latin typeface="+mn-lt"/>
                        </a:rPr>
                        <a:t>Vladislav Lomako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 err="1">
                          <a:effectLst/>
                          <a:latin typeface="+mn-lt"/>
                        </a:rPr>
                        <a:t>lomako.epam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106492"/>
                  </a:ext>
                </a:extLst>
              </a:tr>
              <a:tr h="285036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+mn-lt"/>
                        </a:rPr>
                        <a:t>HU</a:t>
                      </a:r>
                    </a:p>
                  </a:txBody>
                  <a:tcPr marL="28575" marR="28575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  <a:latin typeface="+mn-lt"/>
                        </a:rPr>
                        <a:t>Gabor Ocsko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 err="1">
                          <a:effectLst/>
                          <a:latin typeface="+mn-lt"/>
                        </a:rPr>
                        <a:t>o.gabor.epam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81423"/>
                  </a:ext>
                </a:extLst>
              </a:tr>
              <a:tr h="285036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+mn-lt"/>
                        </a:rPr>
                        <a:t>PL</a:t>
                      </a:r>
                    </a:p>
                  </a:txBody>
                  <a:tcPr marL="28575" marR="28575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  <a:latin typeface="+mn-lt"/>
                        </a:rPr>
                        <a:t>Mohamadali Ganji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 err="1">
                          <a:effectLst/>
                          <a:latin typeface="+mn-lt"/>
                        </a:rPr>
                        <a:t>mohamadali.ganji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567893"/>
                  </a:ext>
                </a:extLst>
              </a:tr>
              <a:tr h="285036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+mn-lt"/>
                        </a:rPr>
                        <a:t>KZ</a:t>
                      </a:r>
                    </a:p>
                  </a:txBody>
                  <a:tcPr marL="28575" marR="28575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>
                          <a:effectLst/>
                          <a:latin typeface="+mn-lt"/>
                        </a:rPr>
                        <a:t>Andrey Litvinov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 err="1">
                          <a:effectLst/>
                          <a:latin typeface="+mn-lt"/>
                        </a:rPr>
                        <a:t>andrej_litvinov_kz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783970"/>
                  </a:ext>
                </a:extLst>
              </a:tr>
              <a:tr h="285036"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  <a:latin typeface="+mn-lt"/>
                        </a:rPr>
                        <a:t>BG</a:t>
                      </a:r>
                    </a:p>
                  </a:txBody>
                  <a:tcPr marL="28575" marR="28575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 err="1">
                          <a:effectLst/>
                          <a:latin typeface="+mn-lt"/>
                        </a:rPr>
                        <a:t>Ivelina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+mn-lt"/>
                        </a:rPr>
                        <a:t>Kostadinova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 err="1">
                          <a:effectLst/>
                          <a:latin typeface="+mn-lt"/>
                        </a:rPr>
                        <a:t>icicle_bs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28575" marR="28575" marT="19050" marB="1905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442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55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Trebuchet MS"/>
                <a:cs typeface="Trebuchet MS"/>
              </a:rPr>
              <a:t>USEFUL INFORMATION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1A3C06C-8E5E-6244-B876-EB93149FD421}"/>
              </a:ext>
            </a:extLst>
          </p:cNvPr>
          <p:cNvSpPr/>
          <p:nvPr/>
        </p:nvSpPr>
        <p:spPr>
          <a:xfrm>
            <a:off x="490450" y="1062700"/>
            <a:ext cx="7198822" cy="3298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/>
              <a:t>PROGRAM DESCRIPTION</a:t>
            </a:r>
          </a:p>
          <a:p>
            <a:pPr>
              <a:lnSpc>
                <a:spcPct val="130000"/>
              </a:lnSpc>
            </a:pPr>
            <a:r>
              <a:rPr lang="en-US" dirty="0">
                <a:hlinkClick r:id="rId2"/>
              </a:rPr>
              <a:t>https://epa.ms/ngmp</a:t>
            </a:r>
            <a:endParaRPr lang="en-US" dirty="0"/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r>
              <a:rPr lang="en-US" b="1" dirty="0"/>
              <a:t>PROGRAM RUN SCHEDULE Q2 2018</a:t>
            </a:r>
          </a:p>
          <a:p>
            <a:pPr>
              <a:lnSpc>
                <a:spcPct val="130000"/>
              </a:lnSpc>
            </a:pPr>
            <a:r>
              <a:rPr lang="en-US" dirty="0">
                <a:hlinkClick r:id="rId3"/>
              </a:rPr>
              <a:t>https://epa.ms/ngmp18</a:t>
            </a:r>
            <a:endParaRPr lang="en-US" dirty="0"/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r>
              <a:rPr lang="en-US" b="1" dirty="0"/>
              <a:t>SELF-STUDY COURSE FOR MENTORS</a:t>
            </a:r>
          </a:p>
          <a:p>
            <a:pPr>
              <a:lnSpc>
                <a:spcPct val="130000"/>
              </a:lnSpc>
            </a:pPr>
            <a:r>
              <a:rPr lang="en-US" dirty="0">
                <a:hlinkClick r:id="rId4"/>
              </a:rPr>
              <a:t>https://courses.epam.com/courses/course-v1:epam+GRM+2/about</a:t>
            </a:r>
            <a:endParaRPr lang="en-US" dirty="0"/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b="1" dirty="0"/>
              <a:t>EPAM FRONT-END SLACK TEAM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dirty="0">
                <a:hlinkClick r:id="rId5"/>
              </a:rPr>
              <a:t>https://epamfed.slack.com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5762B60-C9D4-C84D-97E7-2E719B6155F1}"/>
              </a:ext>
            </a:extLst>
          </p:cNvPr>
          <p:cNvSpPr/>
          <p:nvPr/>
        </p:nvSpPr>
        <p:spPr>
          <a:xfrm>
            <a:off x="0" y="1544819"/>
            <a:ext cx="9143999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cs typeface="Arial Black" panose="020B0604020202020204" pitchFamily="34" charset="0"/>
              </a:rPr>
              <a:t>Q</a:t>
            </a:r>
            <a:r>
              <a:rPr lang="en-US" sz="10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cs typeface="Arial Black" panose="020B0604020202020204" pitchFamily="34" charset="0"/>
              </a:rPr>
              <a:t>&amp;</a:t>
            </a:r>
            <a:r>
              <a:rPr lang="en-US" sz="10000" b="1" dirty="0">
                <a:ln w="0"/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  <a:cs typeface="Arial Black" panose="020B0604020202020204" pitchFamily="34" charset="0"/>
              </a:rPr>
              <a:t>A</a:t>
            </a:r>
            <a:endParaRPr lang="ru-RU" sz="10000" b="1" dirty="0">
              <a:ln w="0"/>
              <a:solidFill>
                <a:schemeClr val="accent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rebuchet MS" panose="020B070302020209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607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0" y="1864245"/>
            <a:ext cx="9144000" cy="700192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0" y="2718354"/>
            <a:ext cx="9144000" cy="284693"/>
          </a:xfrm>
        </p:spPr>
        <p:txBody>
          <a:bodyPr/>
          <a:lstStyle/>
          <a:p>
            <a:pPr algn="ctr"/>
            <a:r>
              <a:rPr lang="en-US" dirty="0"/>
              <a:t>AND GOOD LUCK!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xfrm>
            <a:off x="3950249" y="3973002"/>
            <a:ext cx="1243502" cy="458237"/>
          </a:xfrm>
        </p:spPr>
      </p:pic>
    </p:spTree>
    <p:extLst>
      <p:ext uri="{BB962C8B-B14F-4D97-AF65-F5344CB8AC3E}">
        <p14:creationId xmlns:p14="http://schemas.microsoft.com/office/powerpoint/2010/main" val="397410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j-lt"/>
              </a:rPr>
              <a:t>AGENDA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182533" y="872067"/>
            <a:ext cx="4732867" cy="3852333"/>
          </a:xfrm>
        </p:spPr>
        <p:txBody>
          <a:bodyPr anchor="ctr">
            <a:normAutofit fontScale="85000" lnSpcReduction="2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accent3"/>
                </a:solidFill>
                <a:cs typeface="Trebuchet MS"/>
              </a:rPr>
              <a:t>GENERAL INFORMATION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accent3"/>
                </a:solidFill>
                <a:cs typeface="Trebuchet MS"/>
              </a:rPr>
              <a:t>PROGRAM </a:t>
            </a:r>
            <a:r>
              <a:rPr lang="en-US" sz="1800" dirty="0">
                <a:solidFill>
                  <a:schemeClr val="accent3"/>
                </a:solidFill>
                <a:latin typeface="Trebuchet MS"/>
                <a:cs typeface="Trebuchet MS"/>
              </a:rPr>
              <a:t>CONTENT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accent3"/>
                </a:solidFill>
                <a:latin typeface="Trebuchet MS"/>
                <a:cs typeface="Trebuchet MS"/>
              </a:rPr>
              <a:t>HOMEWORK AND DEADLINES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accent3"/>
                </a:solidFill>
                <a:latin typeface="Trebuchet MS"/>
                <a:cs typeface="Trebuchet MS"/>
              </a:rPr>
              <a:t>COMPLETION CRITERIA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accent3"/>
                </a:solidFill>
                <a:latin typeface="Trebuchet MS"/>
                <a:cs typeface="Trebuchet MS"/>
              </a:rPr>
              <a:t>CURATOR’S RESPONSIBILITIES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accent3"/>
                </a:solidFill>
                <a:cs typeface="Trebuchet MS"/>
              </a:rPr>
              <a:t>MENTOR’S RESPONSIBILITIES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accent3"/>
                </a:solidFill>
                <a:cs typeface="Trebuchet MS"/>
              </a:rPr>
              <a:t>MENTEE’S RESPONSIBILITIES</a:t>
            </a:r>
            <a:endParaRPr lang="en-US" sz="1800" dirty="0">
              <a:solidFill>
                <a:schemeClr val="accent3"/>
              </a:solidFill>
              <a:latin typeface="Trebuchet MS"/>
              <a:cs typeface="Trebuchet M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accent3"/>
                </a:solidFill>
                <a:cs typeface="Trebuchet MS"/>
              </a:rPr>
              <a:t>RECOGNITION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accent3"/>
                </a:solidFill>
                <a:cs typeface="Trebuchet MS"/>
              </a:rPr>
              <a:t>HOW TO USE GROW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accent3"/>
                </a:solidFill>
                <a:latin typeface="Trebuchet MS"/>
                <a:cs typeface="Trebuchet MS"/>
              </a:rPr>
              <a:t>PROGRAM CONTACTS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accent3"/>
                </a:solidFill>
                <a:latin typeface="Trebuchet MS"/>
                <a:cs typeface="Trebuchet MS"/>
              </a:rPr>
              <a:t>USEFUL INFORMATION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accent3"/>
                </a:solidFill>
                <a:latin typeface="Trebuchet MS"/>
                <a:cs typeface="Trebuchet MS"/>
              </a:rPr>
              <a:t>Q&amp;A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678214" y="172358"/>
            <a:ext cx="138548" cy="3185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>
              <a:lnSpc>
                <a:spcPct val="120000"/>
              </a:lnSpc>
            </a:pPr>
            <a:endParaRPr lang="en-US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05" y="1524307"/>
            <a:ext cx="2032463" cy="203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4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Trebuchet MS"/>
                <a:cs typeface="Trebuchet MS"/>
              </a:rPr>
              <a:t>GENERAL INFORMATION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E6BBD2-3D4B-634E-B6D5-F1AC68BD5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1523749"/>
            <a:ext cx="5080000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E548E6-8314-F14F-8FBA-D24F63D15EA6}"/>
              </a:ext>
            </a:extLst>
          </p:cNvPr>
          <p:cNvSpPr txBox="1"/>
          <p:nvPr/>
        </p:nvSpPr>
        <p:spPr>
          <a:xfrm>
            <a:off x="357448" y="1632066"/>
            <a:ext cx="4114800" cy="202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Comprehensive training where more experienced colleagues (mentors/trainers) are sharing their knowledge and skills regarding </a:t>
            </a:r>
            <a:r>
              <a:rPr lang="en-US" dirty="0" err="1"/>
              <a:t>Node.js</a:t>
            </a:r>
            <a:r>
              <a:rPr lang="en-US" dirty="0"/>
              <a:t> competency with young professionals (mentees) helping them to speed up their professional skills and reach the next level of their personal development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C3EE7-77A0-284F-930F-9C964A1FD01E}"/>
              </a:ext>
            </a:extLst>
          </p:cNvPr>
          <p:cNvSpPr txBox="1"/>
          <p:nvPr/>
        </p:nvSpPr>
        <p:spPr>
          <a:xfrm>
            <a:off x="357448" y="1185195"/>
            <a:ext cx="4264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Node.js</a:t>
            </a:r>
            <a:r>
              <a:rPr lang="en-US" sz="1600" b="1" dirty="0"/>
              <a:t> Global Mentoring Program (NGMP)</a:t>
            </a:r>
            <a:endParaRPr lang="ru-RU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F6251-4031-D445-A4C5-6E72736B07A6}"/>
              </a:ext>
            </a:extLst>
          </p:cNvPr>
          <p:cNvSpPr txBox="1"/>
          <p:nvPr/>
        </p:nvSpPr>
        <p:spPr>
          <a:xfrm>
            <a:off x="357448" y="3957803"/>
            <a:ext cx="411480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Aimed on making production-ready experts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621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Trebuchet MS"/>
                <a:cs typeface="Trebuchet MS"/>
              </a:rPr>
              <a:t>PROGRAM CONTENT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09308" y="3071141"/>
            <a:ext cx="3385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sz="1600" dirty="0">
                <a:solidFill>
                  <a:srgbClr val="444444"/>
                </a:solidFill>
                <a:cs typeface="Trebuchet MS"/>
              </a:rPr>
              <a:t>All lectures will be conducted for both streams (</a:t>
            </a:r>
            <a:r>
              <a:rPr lang="en-US" sz="1600" dirty="0">
                <a:solidFill>
                  <a:schemeClr val="accent6"/>
                </a:solidFill>
                <a:cs typeface="Trebuchet MS"/>
              </a:rPr>
              <a:t>RU </a:t>
            </a:r>
            <a:r>
              <a:rPr lang="ru-RU" sz="1600" dirty="0">
                <a:solidFill>
                  <a:srgbClr val="444444"/>
                </a:solidFill>
              </a:rPr>
              <a:t>/</a:t>
            </a:r>
            <a:r>
              <a:rPr lang="en-US" sz="1600" dirty="0">
                <a:solidFill>
                  <a:schemeClr val="accent6"/>
                </a:solidFill>
                <a:cs typeface="Trebuchet MS"/>
              </a:rPr>
              <a:t> ENG</a:t>
            </a:r>
            <a:r>
              <a:rPr lang="en-US" sz="1600" dirty="0">
                <a:solidFill>
                  <a:srgbClr val="444444"/>
                </a:solidFill>
                <a:cs typeface="Trebuchet MS"/>
              </a:rPr>
              <a:t>)</a:t>
            </a:r>
          </a:p>
          <a:p>
            <a:pPr>
              <a:buClr>
                <a:schemeClr val="bg1"/>
              </a:buClr>
              <a:buSzPct val="140000"/>
            </a:pPr>
            <a:endParaRPr lang="en-US" sz="1600" dirty="0">
              <a:solidFill>
                <a:srgbClr val="444444"/>
              </a:solidFill>
              <a:cs typeface="Trebuchet MS"/>
            </a:endParaRPr>
          </a:p>
          <a:p>
            <a:pPr>
              <a:buClr>
                <a:schemeClr val="bg1"/>
              </a:buClr>
              <a:buSzPct val="140000"/>
            </a:pPr>
            <a:r>
              <a:rPr lang="en-US" sz="1600" dirty="0">
                <a:solidFill>
                  <a:srgbClr val="444444"/>
                </a:solidFill>
                <a:cs typeface="Trebuchet MS"/>
              </a:rPr>
              <a:t>All lectures will be recorded</a:t>
            </a:r>
          </a:p>
          <a:p>
            <a:pPr>
              <a:buClr>
                <a:schemeClr val="bg1"/>
              </a:buClr>
              <a:buSzPct val="140000"/>
            </a:pPr>
            <a:endParaRPr lang="en-US" sz="1600" dirty="0">
              <a:solidFill>
                <a:srgbClr val="444444"/>
              </a:solidFill>
              <a:cs typeface="Trebuchet MS"/>
            </a:endParaRPr>
          </a:p>
          <a:p>
            <a:pPr>
              <a:buClr>
                <a:schemeClr val="bg1"/>
              </a:buClr>
              <a:buSzPct val="140000"/>
            </a:pPr>
            <a:r>
              <a:rPr lang="en-US" sz="1600" b="1" dirty="0">
                <a:solidFill>
                  <a:srgbClr val="444444"/>
                </a:solidFill>
                <a:cs typeface="Trebuchet MS"/>
                <a:hlinkClick r:id="rId2"/>
              </a:rPr>
              <a:t>https://epa.ms/nodejs18</a:t>
            </a:r>
            <a:endParaRPr lang="en-US" sz="1600" b="1" dirty="0">
              <a:solidFill>
                <a:srgbClr val="444444"/>
              </a:solidFill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911" y="989189"/>
            <a:ext cx="2089460" cy="18504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7988" y="825906"/>
            <a:ext cx="5073807" cy="3946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r>
              <a:rPr lang="en-US" dirty="0"/>
              <a:t>	  NODEJS INTRODUCTION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r>
              <a:rPr lang="en-US" dirty="0"/>
              <a:t>	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NODEJS MODULES. NPM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3</a:t>
            </a:r>
            <a:r>
              <a:rPr lang="en-US" dirty="0"/>
              <a:t>	  NODEJS EVENTS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r>
            <a:r>
              <a:rPr lang="en-US" dirty="0"/>
              <a:t>	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ASYNC DEVELOPMENT INTRODUCTION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r>
              <a:rPr lang="en-US" dirty="0">
                <a:solidFill>
                  <a:schemeClr val="accent2"/>
                </a:solidFill>
              </a:rPr>
              <a:t>	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COMMAND LINE. DEBUGGING. ERRORS HANDLING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r>
            <a:r>
              <a:rPr lang="en-US" dirty="0"/>
              <a:t>	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FILESYSTEM AND STREAMS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7</a:t>
            </a:r>
            <a:r>
              <a:rPr lang="en-US" dirty="0"/>
              <a:t>	  ASYNCHRONOUS NETWORK API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8</a:t>
            </a:r>
            <a:r>
              <a:rPr lang="en-US" dirty="0"/>
              <a:t>	  HTTP MODULE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MIDDLEWARE. FRAMEWORKS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r>
            <a:r>
              <a:rPr lang="en-US" dirty="0"/>
              <a:t>	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AUTHORIZATION. VALIDATION. SECURITY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r>
            <a:r>
              <a:rPr lang="en-US" dirty="0"/>
              <a:t>	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SQL DATABASES. ORM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r>
            <a:r>
              <a:rPr lang="en-US" dirty="0">
                <a:solidFill>
                  <a:schemeClr val="accent2"/>
                </a:solidFill>
              </a:rPr>
              <a:t>	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NOSQL DATABASES. ODM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13</a:t>
            </a:r>
            <a:r>
              <a:rPr lang="en-US" dirty="0"/>
              <a:t>	  NODEJS. TESTING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14</a:t>
            </a:r>
            <a:r>
              <a:rPr lang="en-US" dirty="0"/>
              <a:t> 	  DEPLOY AND TOOLS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r>
            <a:r>
              <a:rPr lang="en-US" dirty="0"/>
              <a:t>	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SWAGGER. DOCS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090" y="699516"/>
            <a:ext cx="24386" cy="41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Trebuchet MS"/>
                <a:cs typeface="Trebuchet MS"/>
              </a:rPr>
              <a:t>HOMEWORK AND DEADLINES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32262" y="767914"/>
            <a:ext cx="3595779" cy="3884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1800" dirty="0"/>
              <a:t>Task 1 </a:t>
            </a:r>
            <a:r>
              <a:rPr lang="en-US" sz="1800" dirty="0"/>
              <a:t>after </a:t>
            </a:r>
            <a:r>
              <a:rPr lang="en-US" sz="2400" dirty="0">
                <a:solidFill>
                  <a:schemeClr val="accent3"/>
                </a:solidFill>
              </a:rPr>
              <a:t>2</a:t>
            </a:r>
            <a:r>
              <a:rPr lang="en-US" sz="2400" baseline="30000" dirty="0">
                <a:solidFill>
                  <a:schemeClr val="accent3"/>
                </a:solidFill>
              </a:rPr>
              <a:t>nd</a:t>
            </a:r>
            <a:r>
              <a:rPr lang="en-US" sz="1800" dirty="0"/>
              <a:t>	  lecture</a:t>
            </a:r>
            <a:endParaRPr lang="ru-RU" sz="1800" dirty="0"/>
          </a:p>
          <a:p>
            <a:pPr>
              <a:lnSpc>
                <a:spcPct val="130000"/>
              </a:lnSpc>
            </a:pPr>
            <a:r>
              <a:rPr lang="ru-RU" sz="1800" dirty="0"/>
              <a:t>Task 2 </a:t>
            </a:r>
            <a:r>
              <a:rPr lang="en-US" sz="1800" dirty="0"/>
              <a:t>after </a:t>
            </a:r>
            <a:r>
              <a:rPr lang="en-US" sz="2400" dirty="0">
                <a:solidFill>
                  <a:schemeClr val="accent3"/>
                </a:solidFill>
              </a:rPr>
              <a:t>4</a:t>
            </a:r>
            <a:r>
              <a:rPr lang="en-US" sz="2400" baseline="30000" dirty="0">
                <a:solidFill>
                  <a:schemeClr val="accent3"/>
                </a:solidFill>
              </a:rPr>
              <a:t>th</a:t>
            </a:r>
            <a:r>
              <a:rPr lang="en-US" sz="1800" dirty="0"/>
              <a:t> 	  lecture</a:t>
            </a:r>
            <a:endParaRPr lang="ru-RU" sz="1800" dirty="0"/>
          </a:p>
          <a:p>
            <a:pPr>
              <a:lnSpc>
                <a:spcPct val="130000"/>
              </a:lnSpc>
            </a:pPr>
            <a:r>
              <a:rPr lang="ru-RU" sz="1800" dirty="0"/>
              <a:t>Task </a:t>
            </a:r>
            <a:r>
              <a:rPr lang="en-US" sz="1800" dirty="0"/>
              <a:t>3</a:t>
            </a:r>
            <a:r>
              <a:rPr lang="ru-RU" sz="1800" dirty="0"/>
              <a:t> </a:t>
            </a:r>
            <a:r>
              <a:rPr lang="en-US" sz="1800" dirty="0"/>
              <a:t>after </a:t>
            </a:r>
            <a:r>
              <a:rPr lang="en-US" sz="2400" dirty="0">
                <a:solidFill>
                  <a:schemeClr val="accent3"/>
                </a:solidFill>
              </a:rPr>
              <a:t>6</a:t>
            </a:r>
            <a:r>
              <a:rPr lang="en-US" sz="2400" baseline="30000" dirty="0">
                <a:solidFill>
                  <a:schemeClr val="accent3"/>
                </a:solidFill>
              </a:rPr>
              <a:t>th</a:t>
            </a:r>
            <a:r>
              <a:rPr lang="en-US" sz="1800" dirty="0"/>
              <a:t> 	  lecture</a:t>
            </a:r>
            <a:endParaRPr lang="ru-RU" sz="1800" dirty="0"/>
          </a:p>
          <a:p>
            <a:pPr>
              <a:lnSpc>
                <a:spcPct val="130000"/>
              </a:lnSpc>
            </a:pPr>
            <a:r>
              <a:rPr lang="ru-RU" sz="1800" dirty="0"/>
              <a:t>Task </a:t>
            </a:r>
            <a:r>
              <a:rPr lang="en-US" sz="1800" dirty="0"/>
              <a:t>4</a:t>
            </a:r>
            <a:r>
              <a:rPr lang="ru-RU" sz="1800" dirty="0"/>
              <a:t> </a:t>
            </a:r>
            <a:r>
              <a:rPr lang="en-US" sz="1800" dirty="0"/>
              <a:t>after </a:t>
            </a:r>
            <a:r>
              <a:rPr lang="en-US" sz="2400" dirty="0">
                <a:solidFill>
                  <a:schemeClr val="accent3"/>
                </a:solidFill>
              </a:rPr>
              <a:t>9</a:t>
            </a:r>
            <a:r>
              <a:rPr lang="en-US" sz="2400" baseline="30000" dirty="0">
                <a:solidFill>
                  <a:schemeClr val="accent3"/>
                </a:solidFill>
              </a:rPr>
              <a:t>th</a:t>
            </a:r>
            <a:r>
              <a:rPr lang="en-US" sz="1800" dirty="0"/>
              <a:t> 	  lecture</a:t>
            </a:r>
            <a:endParaRPr lang="ru-RU" sz="1800" dirty="0"/>
          </a:p>
          <a:p>
            <a:pPr>
              <a:lnSpc>
                <a:spcPct val="130000"/>
              </a:lnSpc>
            </a:pPr>
            <a:r>
              <a:rPr lang="ru-RU" sz="1800" dirty="0"/>
              <a:t>Task </a:t>
            </a:r>
            <a:r>
              <a:rPr lang="en-US" sz="1800" dirty="0"/>
              <a:t>5</a:t>
            </a:r>
            <a:r>
              <a:rPr lang="ru-RU" sz="1800" dirty="0"/>
              <a:t> </a:t>
            </a:r>
            <a:r>
              <a:rPr lang="en-US" sz="1800" dirty="0"/>
              <a:t>after </a:t>
            </a:r>
            <a:r>
              <a:rPr lang="en-US" sz="2400" dirty="0">
                <a:solidFill>
                  <a:schemeClr val="accent3"/>
                </a:solidFill>
              </a:rPr>
              <a:t>10</a:t>
            </a:r>
            <a:r>
              <a:rPr lang="en-US" sz="2400" baseline="30000" dirty="0">
                <a:solidFill>
                  <a:schemeClr val="accent3"/>
                </a:solidFill>
              </a:rPr>
              <a:t>th</a:t>
            </a:r>
            <a:r>
              <a:rPr lang="en-US" sz="1800" dirty="0"/>
              <a:t> lecture</a:t>
            </a:r>
          </a:p>
          <a:p>
            <a:pPr>
              <a:lnSpc>
                <a:spcPct val="130000"/>
              </a:lnSpc>
            </a:pPr>
            <a:r>
              <a:rPr lang="en-US" sz="1800" dirty="0"/>
              <a:t>Task 6 after </a:t>
            </a:r>
            <a:r>
              <a:rPr lang="en-US" sz="2400" dirty="0">
                <a:solidFill>
                  <a:schemeClr val="accent3"/>
                </a:solidFill>
              </a:rPr>
              <a:t>11</a:t>
            </a:r>
            <a:r>
              <a:rPr lang="en-US" sz="2400" baseline="30000" dirty="0">
                <a:solidFill>
                  <a:schemeClr val="accent3"/>
                </a:solidFill>
              </a:rPr>
              <a:t>th</a:t>
            </a:r>
            <a:r>
              <a:rPr lang="en-US" sz="1800" dirty="0"/>
              <a:t> lecture</a:t>
            </a:r>
          </a:p>
          <a:p>
            <a:pPr>
              <a:lnSpc>
                <a:spcPct val="130000"/>
              </a:lnSpc>
            </a:pPr>
            <a:r>
              <a:rPr lang="en-US" sz="1800" dirty="0"/>
              <a:t>Task 7 after </a:t>
            </a:r>
            <a:r>
              <a:rPr lang="en-US" sz="2400" dirty="0">
                <a:solidFill>
                  <a:schemeClr val="accent3"/>
                </a:solidFill>
              </a:rPr>
              <a:t>12</a:t>
            </a:r>
            <a:r>
              <a:rPr lang="en-US" sz="2400" baseline="30000" dirty="0">
                <a:solidFill>
                  <a:schemeClr val="accent3"/>
                </a:solidFill>
              </a:rPr>
              <a:t>th</a:t>
            </a:r>
            <a:r>
              <a:rPr lang="en-US" sz="1800" dirty="0"/>
              <a:t> lecture</a:t>
            </a:r>
            <a:endParaRPr lang="ru-RU" sz="1800" dirty="0"/>
          </a:p>
          <a:p>
            <a:pPr lvl="0">
              <a:lnSpc>
                <a:spcPct val="130000"/>
              </a:lnSpc>
            </a:pPr>
            <a:r>
              <a:rPr lang="en-US" sz="1800" dirty="0">
                <a:solidFill>
                  <a:srgbClr val="464547"/>
                </a:solidFill>
              </a:rPr>
              <a:t>Task 8 after </a:t>
            </a:r>
            <a:r>
              <a:rPr lang="en-US" sz="2400" dirty="0">
                <a:solidFill>
                  <a:srgbClr val="1B8BA0"/>
                </a:solidFill>
              </a:rPr>
              <a:t>15</a:t>
            </a:r>
            <a:r>
              <a:rPr lang="en-US" sz="2400" baseline="30000" dirty="0">
                <a:solidFill>
                  <a:srgbClr val="1B8BA0"/>
                </a:solidFill>
              </a:rPr>
              <a:t>th</a:t>
            </a:r>
            <a:r>
              <a:rPr lang="en-US" sz="1800" dirty="0">
                <a:solidFill>
                  <a:srgbClr val="464547"/>
                </a:solidFill>
              </a:rPr>
              <a:t> lecture</a:t>
            </a:r>
            <a:endParaRPr lang="ru-RU" sz="1800" dirty="0">
              <a:solidFill>
                <a:srgbClr val="464547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7309" y="2557893"/>
            <a:ext cx="4339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SzPct val="140000"/>
            </a:pPr>
            <a:endParaRPr lang="en-US" sz="1600" dirty="0">
              <a:solidFill>
                <a:srgbClr val="444444"/>
              </a:solidFill>
              <a:cs typeface="Trebuchet MS"/>
            </a:endParaRPr>
          </a:p>
          <a:p>
            <a:pPr>
              <a:buClr>
                <a:schemeClr val="bg1"/>
              </a:buClr>
              <a:buSzPct val="140000"/>
            </a:pPr>
            <a:r>
              <a:rPr lang="en-US" sz="1600" dirty="0">
                <a:solidFill>
                  <a:srgbClr val="444444"/>
                </a:solidFill>
                <a:cs typeface="Trebuchet MS"/>
              </a:rPr>
              <a:t>Home task should be marked from </a:t>
            </a:r>
            <a:r>
              <a:rPr lang="en-US" sz="1600" dirty="0">
                <a:solidFill>
                  <a:schemeClr val="accent6"/>
                </a:solidFill>
                <a:cs typeface="Trebuchet MS"/>
              </a:rPr>
              <a:t>1 to 5</a:t>
            </a:r>
          </a:p>
          <a:p>
            <a:pPr>
              <a:buClr>
                <a:schemeClr val="bg1"/>
              </a:buClr>
              <a:buSzPct val="140000"/>
            </a:pPr>
            <a:endParaRPr lang="en-US" sz="1600" dirty="0">
              <a:solidFill>
                <a:srgbClr val="444444"/>
              </a:solidFill>
              <a:cs typeface="Trebuchet MS"/>
            </a:endParaRPr>
          </a:p>
          <a:p>
            <a:pPr>
              <a:buClr>
                <a:schemeClr val="bg1"/>
              </a:buClr>
              <a:buSzPct val="140000"/>
            </a:pPr>
            <a:r>
              <a:rPr lang="en-US" sz="1600" b="1" dirty="0">
                <a:solidFill>
                  <a:schemeClr val="accent6"/>
                </a:solidFill>
                <a:cs typeface="Trebuchet MS"/>
              </a:rPr>
              <a:t>≥ 3 </a:t>
            </a:r>
            <a:r>
              <a:rPr lang="en-US" sz="1600" b="1" dirty="0">
                <a:solidFill>
                  <a:srgbClr val="444444"/>
                </a:solidFill>
                <a:cs typeface="Trebuchet MS"/>
              </a:rPr>
              <a:t>failed tasks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cs typeface="Trebuchet MS"/>
              </a:rPr>
              <a:t>=&gt;</a:t>
            </a:r>
            <a:r>
              <a:rPr lang="en-US" sz="1600" b="1" dirty="0">
                <a:solidFill>
                  <a:srgbClr val="444444"/>
                </a:solidFill>
                <a:cs typeface="Trebuchet MS"/>
              </a:rPr>
              <a:t> exclusion from program</a:t>
            </a:r>
          </a:p>
          <a:p>
            <a:pPr>
              <a:buClr>
                <a:schemeClr val="bg1"/>
              </a:buClr>
              <a:buSzPct val="140000"/>
            </a:pPr>
            <a:endParaRPr lang="en-US" sz="1600" dirty="0">
              <a:solidFill>
                <a:srgbClr val="444444"/>
              </a:solidFill>
              <a:cs typeface="Trebuchet MS"/>
            </a:endParaRPr>
          </a:p>
          <a:p>
            <a:pPr>
              <a:buClr>
                <a:schemeClr val="bg1"/>
              </a:buClr>
              <a:buSzPct val="140000"/>
            </a:pPr>
            <a:r>
              <a:rPr lang="en-US" sz="1600" dirty="0">
                <a:solidFill>
                  <a:srgbClr val="444444"/>
                </a:solidFill>
                <a:cs typeface="Trebuchet MS"/>
              </a:rPr>
              <a:t>Main tool for tracking activity: </a:t>
            </a:r>
            <a:r>
              <a:rPr lang="en-US" sz="1600" b="1" dirty="0">
                <a:solidFill>
                  <a:srgbClr val="444444"/>
                </a:solidFill>
                <a:cs typeface="Trebuchet MS"/>
              </a:rPr>
              <a:t>GROW</a:t>
            </a:r>
            <a:endParaRPr lang="en-US" b="1" i="1" dirty="0">
              <a:solidFill>
                <a:schemeClr val="tx2">
                  <a:lumMod val="60000"/>
                  <a:lumOff val="40000"/>
                </a:schemeClr>
              </a:solidFill>
              <a:cs typeface="Trebuchet M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041" y="699516"/>
            <a:ext cx="24386" cy="41639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94B3E3-7770-EE4D-B595-771F80B4AFFE}"/>
              </a:ext>
            </a:extLst>
          </p:cNvPr>
          <p:cNvSpPr txBox="1"/>
          <p:nvPr/>
        </p:nvSpPr>
        <p:spPr>
          <a:xfrm>
            <a:off x="4447309" y="1095057"/>
            <a:ext cx="1792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SzPct val="140000"/>
            </a:pPr>
            <a:r>
              <a:rPr lang="en-US" sz="1600" b="1" dirty="0">
                <a:solidFill>
                  <a:srgbClr val="444444"/>
                </a:solidFill>
                <a:cs typeface="Trebuchet MS"/>
              </a:rPr>
              <a:t>DEADLINES</a:t>
            </a:r>
            <a:endParaRPr lang="en-US" b="1" i="1" dirty="0">
              <a:solidFill>
                <a:schemeClr val="tx2">
                  <a:lumMod val="60000"/>
                  <a:lumOff val="40000"/>
                </a:schemeClr>
              </a:solidFill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23C1E-47A5-1C46-B442-131AC9C2396D}"/>
              </a:ext>
            </a:extLst>
          </p:cNvPr>
          <p:cNvSpPr txBox="1"/>
          <p:nvPr/>
        </p:nvSpPr>
        <p:spPr>
          <a:xfrm>
            <a:off x="4447309" y="1433611"/>
            <a:ext cx="4339244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buSzPct val="140000"/>
            </a:pPr>
            <a:r>
              <a:rPr lang="en-US" sz="1600" dirty="0">
                <a:solidFill>
                  <a:srgbClr val="444444"/>
                </a:solidFill>
                <a:cs typeface="Trebuchet MS"/>
              </a:rPr>
              <a:t>Depends on complexity of a module</a:t>
            </a:r>
          </a:p>
          <a:p>
            <a:pPr>
              <a:lnSpc>
                <a:spcPct val="150000"/>
              </a:lnSpc>
              <a:buClr>
                <a:schemeClr val="bg1"/>
              </a:buClr>
              <a:buSzPct val="140000"/>
            </a:pPr>
            <a:r>
              <a:rPr lang="en-US" sz="1600" dirty="0">
                <a:solidFill>
                  <a:srgbClr val="444444"/>
                </a:solidFill>
                <a:cs typeface="Trebuchet MS"/>
              </a:rPr>
              <a:t>Will be set individually for concrete task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5720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COMPLETION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222" y="1039091"/>
            <a:ext cx="8339328" cy="3182112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Each task contains individual mark evaluation criteria</a:t>
            </a:r>
            <a:endParaRPr lang="ru-RU" sz="1800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If mark is lower than </a:t>
            </a:r>
            <a:r>
              <a:rPr lang="en-US" sz="1800" b="1" dirty="0">
                <a:solidFill>
                  <a:srgbClr val="C00000"/>
                </a:solidFill>
              </a:rPr>
              <a:t>3</a:t>
            </a:r>
            <a:r>
              <a:rPr lang="en-US" sz="1800" dirty="0"/>
              <a:t> – task is considered </a:t>
            </a:r>
            <a:r>
              <a:rPr lang="en-US" sz="1800" b="1" dirty="0">
                <a:solidFill>
                  <a:srgbClr val="C00000"/>
                </a:solidFill>
              </a:rPr>
              <a:t>failed</a:t>
            </a:r>
            <a:r>
              <a:rPr lang="en-US" sz="1800" dirty="0"/>
              <a:t>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Task without a mark is interpreted as </a:t>
            </a:r>
            <a:r>
              <a:rPr lang="en-US" sz="1800" b="1" dirty="0">
                <a:solidFill>
                  <a:srgbClr val="C00000"/>
                </a:solidFill>
              </a:rPr>
              <a:t>failed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Deadlines should not be </a:t>
            </a:r>
            <a:r>
              <a:rPr lang="en-US" sz="1800" b="1" dirty="0">
                <a:solidFill>
                  <a:srgbClr val="C00000"/>
                </a:solidFill>
              </a:rPr>
              <a:t>failed</a:t>
            </a:r>
            <a:r>
              <a:rPr lang="en-US" sz="1800" dirty="0"/>
              <a:t> (w/o acceptable reasons)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3+ failed tasks </a:t>
            </a:r>
            <a:r>
              <a:rPr lang="en-US" sz="1800" b="1" dirty="0">
                <a:solidFill>
                  <a:srgbClr val="C00000"/>
                </a:solidFill>
              </a:rPr>
              <a:t>exclude</a:t>
            </a:r>
            <a:r>
              <a:rPr lang="en-US" sz="1800" dirty="0"/>
              <a:t> a person from the program run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Performing all tasks is mandatory for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Honors Degree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36797D-19F0-F840-8362-67B91A17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3291">
            <a:off x="5076142" y="3236497"/>
            <a:ext cx="3519689" cy="98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4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Trebuchet MS"/>
                <a:cs typeface="Trebuchet MS"/>
              </a:rPr>
              <a:t>CURATOR’S RESPONSIBILITIES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50214"/>
              </p:ext>
            </p:extLst>
          </p:nvPr>
        </p:nvGraphicFramePr>
        <p:xfrm>
          <a:off x="191911" y="1286933"/>
          <a:ext cx="8760178" cy="2108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7733">
                  <a:extLst>
                    <a:ext uri="{9D8B030D-6E8A-4147-A177-3AD203B41FA5}">
                      <a16:colId xmlns:a16="http://schemas.microsoft.com/office/drawing/2014/main" val="438354232"/>
                    </a:ext>
                  </a:extLst>
                </a:gridCol>
                <a:gridCol w="3420534">
                  <a:extLst>
                    <a:ext uri="{9D8B030D-6E8A-4147-A177-3AD203B41FA5}">
                      <a16:colId xmlns:a16="http://schemas.microsoft.com/office/drawing/2014/main" val="3475690812"/>
                    </a:ext>
                  </a:extLst>
                </a:gridCol>
                <a:gridCol w="2731911">
                  <a:extLst>
                    <a:ext uri="{9D8B030D-6E8A-4147-A177-3AD203B41FA5}">
                      <a16:colId xmlns:a16="http://schemas.microsoft.com/office/drawing/2014/main" val="2939809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RUN</a:t>
                      </a:r>
                      <a:r>
                        <a:rPr lang="en-US" sz="1400" baseline="0" dirty="0"/>
                        <a:t> INITIATION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DURING PROGRAM 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PROGRAM RUN FINALIZING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65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dirty="0"/>
                        <a:t>Conduct introductory training session for mentees and mentors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dirty="0"/>
                        <a:t>Communicate any issues to stakeholders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dirty="0"/>
                        <a:t>Schedule and hold regular monthly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status meetings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with mentors regarding groups’ progress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dirty="0"/>
                        <a:t>Release any news about Mentoring Program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dirty="0"/>
                        <a:t>Review the work of mentors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dirty="0"/>
                        <a:t>Calculate/collect mentors' rewards and send them to CDM for review and approve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dirty="0"/>
                        <a:t>Send letters with approved rewards to mentors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dirty="0"/>
                        <a:t>Prepare lists of participants to be awarded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dirty="0"/>
                        <a:t>Assign relevant badges for program participants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545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97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Trebuchet MS"/>
                <a:cs typeface="Trebuchet MS"/>
              </a:rPr>
              <a:t>MENTOR’S RESPONSIBILITIES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74579"/>
              </p:ext>
            </p:extLst>
          </p:nvPr>
        </p:nvGraphicFramePr>
        <p:xfrm>
          <a:off x="191911" y="980015"/>
          <a:ext cx="8760178" cy="3352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72356">
                  <a:extLst>
                    <a:ext uri="{9D8B030D-6E8A-4147-A177-3AD203B41FA5}">
                      <a16:colId xmlns:a16="http://schemas.microsoft.com/office/drawing/2014/main" val="438354232"/>
                    </a:ext>
                  </a:extLst>
                </a:gridCol>
                <a:gridCol w="4775200">
                  <a:extLst>
                    <a:ext uri="{9D8B030D-6E8A-4147-A177-3AD203B41FA5}">
                      <a16:colId xmlns:a16="http://schemas.microsoft.com/office/drawing/2014/main" val="3475690812"/>
                    </a:ext>
                  </a:extLst>
                </a:gridCol>
                <a:gridCol w="2212622">
                  <a:extLst>
                    <a:ext uri="{9D8B030D-6E8A-4147-A177-3AD203B41FA5}">
                      <a16:colId xmlns:a16="http://schemas.microsoft.com/office/drawing/2014/main" val="2939809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RUN</a:t>
                      </a:r>
                      <a:r>
                        <a:rPr lang="en-US" sz="1400" baseline="0" dirty="0"/>
                        <a:t> INITIATION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DURING PROGRAM 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PROGRAM RUN FINALIZING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65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/>
                        <a:t>Establish contact with mentee and create educational</a:t>
                      </a:r>
                      <a:r>
                        <a:rPr lang="en-US" sz="1200" baseline="0" dirty="0"/>
                        <a:t> plan for him/her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effectLst/>
                        </a:rPr>
                        <a:t>Track Mentee's progress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effectLst/>
                        </a:rPr>
                        <a:t>Check Mentee's lectures participation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effectLst/>
                        </a:rPr>
                        <a:t>Provide self-study materials for Mentee if it's necessary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effectLst/>
                        </a:rPr>
                        <a:t>Check homework and provide extended feedback to Mentee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effectLst/>
                        </a:rPr>
                        <a:t>Evaluate Mentee's performance every two weeks and report it to Curator 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effectLst/>
                        </a:rPr>
                        <a:t>Spend at least two hours a week for coaching sessions with Mentee - to provide feedback, answer their questions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effectLst/>
                        </a:rPr>
                        <a:t>Participate Mentor's meeting to discuss next week training material and homework evaluation rules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effectLst/>
                        </a:rPr>
                        <a:t>Communicate with Curator if he/she has any issues or suggestions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effectLst/>
                        </a:rPr>
                        <a:t>Inform Curator in case Mentee could visit lecture in provided period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/>
                        <a:t>Provide common feedback and recommendation for Mentee after program completion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200" dirty="0"/>
                        <a:t>Take part in Graduation Meeting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545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842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Trebuchet MS"/>
                <a:cs typeface="Trebuchet MS"/>
              </a:rPr>
              <a:t>MENTEE’S RESPONSIBILITIES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50523"/>
              </p:ext>
            </p:extLst>
          </p:nvPr>
        </p:nvGraphicFramePr>
        <p:xfrm>
          <a:off x="191911" y="1092904"/>
          <a:ext cx="8760178" cy="2473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48089">
                  <a:extLst>
                    <a:ext uri="{9D8B030D-6E8A-4147-A177-3AD203B41FA5}">
                      <a16:colId xmlns:a16="http://schemas.microsoft.com/office/drawing/2014/main" val="438354232"/>
                    </a:ext>
                  </a:extLst>
                </a:gridCol>
                <a:gridCol w="3984978">
                  <a:extLst>
                    <a:ext uri="{9D8B030D-6E8A-4147-A177-3AD203B41FA5}">
                      <a16:colId xmlns:a16="http://schemas.microsoft.com/office/drawing/2014/main" val="3475690812"/>
                    </a:ext>
                  </a:extLst>
                </a:gridCol>
                <a:gridCol w="2427111">
                  <a:extLst>
                    <a:ext uri="{9D8B030D-6E8A-4147-A177-3AD203B41FA5}">
                      <a16:colId xmlns:a16="http://schemas.microsoft.com/office/drawing/2014/main" val="2939809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RUN</a:t>
                      </a:r>
                      <a:r>
                        <a:rPr lang="en-US" sz="1400" baseline="0" dirty="0"/>
                        <a:t> INITIATION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DURING PROGRAM 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PROGRAM RUN FINALIZING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65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effectLst/>
                        </a:rPr>
                        <a:t>Check entry criteria of Mentoring Program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effectLst/>
                        </a:rPr>
                        <a:t>Create educational plan with Mentor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dirty="0"/>
                        <a:t>Participate the scheduled training / listen to videos, on time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dirty="0"/>
                        <a:t>Do homework and demonstrate it to the Mentor, consider his/her feedback and fine tune the homework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dirty="0"/>
                        <a:t>Completes assignments and other tasks and exercises as assigned by Mentor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dirty="0"/>
                        <a:t>Provide feedback about problems to Mentor. Ask mentor in case have questions. Participate in weekly meetings about the actual week feedback/retro and next week session discussion.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effectLst/>
                        </a:rPr>
                        <a:t>Get common feedback and recommendation from  Mentor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200" kern="1200" dirty="0">
                          <a:effectLst/>
                        </a:rPr>
                        <a:t>Take part in Graduation Meeting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545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57478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3C081-4081-47AD-A9A6-9F18F525DA1D}">
  <ds:schemaRefs>
    <ds:schemaRef ds:uri="http://schemas.microsoft.com/sharepoint/v3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24891</TotalTime>
  <Words>716</Words>
  <Application>Microsoft Macintosh PowerPoint</Application>
  <PresentationFormat>Экран (16:9)</PresentationFormat>
  <Paragraphs>173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Arial Rounded MT Bold</vt:lpstr>
      <vt:lpstr>Calibri</vt:lpstr>
      <vt:lpstr>Lucida Grande</vt:lpstr>
      <vt:lpstr>Trebuchet MS</vt:lpstr>
      <vt:lpstr>Cover Slides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EPAM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Vitali Kozlov</cp:lastModifiedBy>
  <cp:revision>1082</cp:revision>
  <cp:lastPrinted>2014-07-09T13:30:36Z</cp:lastPrinted>
  <dcterms:created xsi:type="dcterms:W3CDTF">2014-07-08T13:27:24Z</dcterms:created>
  <dcterms:modified xsi:type="dcterms:W3CDTF">2018-04-06T10:44:24Z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