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EA8D-2309-8843-B41D-694008F3D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88140"/>
            <a:ext cx="8825658" cy="2677648"/>
          </a:xfrm>
        </p:spPr>
        <p:txBody>
          <a:bodyPr/>
          <a:lstStyle/>
          <a:p>
            <a:r>
              <a:rPr lang="en-US" sz="7200" dirty="0"/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1F4D-3C58-3046-B39A-A270C7A0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567" y="5777505"/>
            <a:ext cx="8825658" cy="861420"/>
          </a:xfrm>
        </p:spPr>
        <p:txBody>
          <a:bodyPr/>
          <a:lstStyle/>
          <a:p>
            <a:r>
              <a:rPr lang="en-US" dirty="0"/>
              <a:t>SINKARI KASSIM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36674-390D-1D44-A852-99A1386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82" y="0"/>
            <a:ext cx="6570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8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6152-A116-364C-B85A-1EABC15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AF37-10A4-0C46-8FB8-152E0B72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203109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Implementing a distributed timestamp server on a peer-to-peer basis</a:t>
            </a:r>
          </a:p>
          <a:p>
            <a:r>
              <a:rPr lang="en-US" dirty="0"/>
              <a:t>Similar to Adam Back's </a:t>
            </a:r>
            <a:r>
              <a:rPr lang="en-US" dirty="0" err="1"/>
              <a:t>Hashcash</a:t>
            </a:r>
            <a:endParaRPr lang="en-US" dirty="0"/>
          </a:p>
          <a:p>
            <a:r>
              <a:rPr lang="en-US" dirty="0"/>
              <a:t>Scan for a value that when hashed, such as with SHA-256, the hash begins with a number of zero bits</a:t>
            </a:r>
          </a:p>
          <a:p>
            <a:r>
              <a:rPr lang="en-US" dirty="0"/>
              <a:t>The average work required is exponential in the number of zero bits required and can be verified by executing a single hash</a:t>
            </a:r>
          </a:p>
          <a:p>
            <a:r>
              <a:rPr lang="en-US" dirty="0"/>
              <a:t>increment a nonce in the block until a value is found that gives the block's hash the required zero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4EB1E-678A-D149-9E01-3DD9AC09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11" y="3027362"/>
            <a:ext cx="4222797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1CFD-76D0-F046-8FF4-18967FE7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B17B-43F7-7844-BF4F-37A34392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11387138" cy="3416300"/>
          </a:xfrm>
        </p:spPr>
        <p:txBody>
          <a:bodyPr>
            <a:normAutofit/>
          </a:bodyPr>
          <a:lstStyle/>
          <a:p>
            <a:r>
              <a:rPr lang="en-US" dirty="0"/>
              <a:t>The majority decision is represented by the longest chain</a:t>
            </a:r>
          </a:p>
          <a:p>
            <a:r>
              <a:rPr lang="en-US" dirty="0"/>
              <a:t>To modify a past block, an attacker would have to redo the proof-of-work of the block and all blocks after it and then catch up with and surpass the work of the honest nodes </a:t>
            </a:r>
          </a:p>
          <a:p>
            <a:r>
              <a:rPr lang="en-US" dirty="0"/>
              <a:t>probability of a slower attacker catching up diminishes exponentially as subsequent blocks are added</a:t>
            </a:r>
          </a:p>
          <a:p>
            <a:r>
              <a:rPr lang="en-US" dirty="0"/>
              <a:t>To compensate for increasing hardware speed and varying interest in running nodes over time, the proof-of-work difficulty is determined by a moving average targeting an average number of blocks per hour. If they're generated too fast, the difficulty increases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8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7896-D3CF-384E-945C-EAE77D1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08C5-5500-CA4C-AD04-5A206F95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2603500"/>
            <a:ext cx="10958512" cy="3416300"/>
          </a:xfrm>
        </p:spPr>
        <p:txBody>
          <a:bodyPr/>
          <a:lstStyle/>
          <a:p>
            <a:r>
              <a:rPr lang="en-US" dirty="0"/>
              <a:t>New transactions are broadcast to all nodes.</a:t>
            </a:r>
          </a:p>
          <a:p>
            <a:r>
              <a:rPr lang="en-US" dirty="0"/>
              <a:t>Each node collects new transactions into a block.</a:t>
            </a:r>
          </a:p>
          <a:p>
            <a:r>
              <a:rPr lang="en-US" dirty="0"/>
              <a:t>Each node works on finding a difficult proof-of-work for its block.</a:t>
            </a:r>
          </a:p>
          <a:p>
            <a:r>
              <a:rPr lang="en-US" dirty="0"/>
              <a:t>When a node finds a proof-of-work, it broadcasts the block to all nodes.</a:t>
            </a:r>
          </a:p>
          <a:p>
            <a:r>
              <a:rPr lang="en-US" dirty="0"/>
              <a:t>Nodes accept the block only if all transactions in it are valid and not already spent.</a:t>
            </a:r>
          </a:p>
          <a:p>
            <a:r>
              <a:rPr lang="en-US" dirty="0"/>
              <a:t>Nodes express their acceptance of the block by working on creating the next block in the chain, using the hash of the accepted block as the previous hash.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8251-D848-DD4F-9EE6-3953A1C5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73F1-DCC9-2C42-BA1C-FCB234A8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transaction broadcasts do not necessarily need to reach all nodes. </a:t>
            </a:r>
          </a:p>
          <a:p>
            <a:r>
              <a:rPr lang="en-US" dirty="0"/>
              <a:t>As long as they reach many nodes, they will get into a block before long. Block broadcasts are also tolerant of dropped messages. </a:t>
            </a:r>
          </a:p>
          <a:p>
            <a:r>
              <a:rPr lang="en-US" dirty="0"/>
              <a:t>If a node does not receive a block, it will request it when it receives the next block and realizes it missed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C8B-0F95-7546-A864-C8008352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BE6A-B940-964D-B250-44989DAF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transaction in a block is a special transaction that starts a new coin owned by the creator of the block</a:t>
            </a:r>
          </a:p>
          <a:p>
            <a:r>
              <a:rPr lang="en-US" dirty="0"/>
              <a:t>adds an incentive for nodes to support the network</a:t>
            </a:r>
          </a:p>
          <a:p>
            <a:r>
              <a:rPr lang="en-US" dirty="0"/>
              <a:t>way to initially distribute coins into circulation</a:t>
            </a:r>
          </a:p>
          <a:p>
            <a:r>
              <a:rPr lang="en-US" dirty="0"/>
              <a:t>incentive can also be funded with transaction fees</a:t>
            </a:r>
          </a:p>
          <a:p>
            <a:r>
              <a:rPr lang="en-US" dirty="0"/>
              <a:t>once a predetermined number of coins have entered circulation, the incentive can transition entirely to transaction fees</a:t>
            </a:r>
          </a:p>
          <a:p>
            <a:r>
              <a:rPr lang="en-US" dirty="0"/>
              <a:t>An attacker needs to choose between defrauding people by stealing back his payments, or generating new coins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3CFF-A757-C042-B444-EA424406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RECLAIMING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9F0E-9FC7-B542-AF84-D2CA33D8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2243137"/>
            <a:ext cx="4929187" cy="4429125"/>
          </a:xfrm>
        </p:spPr>
        <p:txBody>
          <a:bodyPr>
            <a:normAutofit/>
          </a:bodyPr>
          <a:lstStyle/>
          <a:p>
            <a:r>
              <a:rPr lang="en-US" dirty="0"/>
              <a:t>once the latest transaction in a coin is buried under enough blocks, the spent transactions before it can be discarded to save disk space. </a:t>
            </a:r>
          </a:p>
          <a:p>
            <a:r>
              <a:rPr lang="en-US" dirty="0"/>
              <a:t>to facilitate this without breaking the block's hash, transactions are hashed in a Merkle Tree</a:t>
            </a:r>
          </a:p>
          <a:p>
            <a:r>
              <a:rPr lang="en-US" dirty="0"/>
              <a:t>only the root included in the block's hash</a:t>
            </a:r>
          </a:p>
          <a:p>
            <a:r>
              <a:rPr lang="en-US" dirty="0"/>
              <a:t>old blocks can then be compacted by stubbing off branches of the tree </a:t>
            </a:r>
          </a:p>
          <a:p>
            <a:r>
              <a:rPr lang="en-US" dirty="0"/>
              <a:t>The interior hashes do not need to be stored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36F4B-24B5-6241-850D-BA724907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4" y="2374898"/>
            <a:ext cx="7134225" cy="44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8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2196-5304-F443-A91B-486EE259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PAYMENT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754A-2B9F-C143-BB6C-8ECB4125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03500"/>
            <a:ext cx="11687175" cy="3416300"/>
          </a:xfrm>
        </p:spPr>
        <p:txBody>
          <a:bodyPr/>
          <a:lstStyle/>
          <a:p>
            <a:r>
              <a:rPr lang="en-US" dirty="0"/>
              <a:t>possible to verify payments without running a full network node</a:t>
            </a:r>
          </a:p>
          <a:p>
            <a:r>
              <a:rPr lang="en-US" dirty="0"/>
              <a:t>user only needs to keep a copy of the block headers of the longest proof-of-work chain</a:t>
            </a:r>
          </a:p>
          <a:p>
            <a:r>
              <a:rPr lang="en-US" dirty="0"/>
              <a:t>obtain the Merkle branch linking the transaction to the block it's timestamped in</a:t>
            </a:r>
          </a:p>
          <a:p>
            <a:r>
              <a:rPr lang="en-US" dirty="0"/>
              <a:t>user can see that a network node has accepted it, and blocks added after it further confirm the network has accepted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2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6A36-3D5A-0342-963C-0D859946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PAYMENT VERIFICATION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DC791-C5EE-E346-937D-8279AF684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603500"/>
            <a:ext cx="10215563" cy="3625850"/>
          </a:xfrm>
        </p:spPr>
      </p:pic>
    </p:spTree>
    <p:extLst>
      <p:ext uri="{BB962C8B-B14F-4D97-AF65-F5344CB8AC3E}">
        <p14:creationId xmlns:p14="http://schemas.microsoft.com/office/powerpoint/2010/main" val="397946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1D63-B72B-E14F-AC1D-5F6283A6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SPLITTING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8146-33D8-C441-8793-61563017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088559" cy="3416300"/>
          </a:xfrm>
        </p:spPr>
        <p:txBody>
          <a:bodyPr/>
          <a:lstStyle/>
          <a:p>
            <a:r>
              <a:rPr lang="en-US" dirty="0"/>
              <a:t>transactions contain multiple inputs and outputs</a:t>
            </a:r>
          </a:p>
          <a:p>
            <a:r>
              <a:rPr lang="en-US" dirty="0"/>
              <a:t>normally there will be either a single input from a larger previous transaction or multiple inputs combining smaller amounts</a:t>
            </a:r>
          </a:p>
          <a:p>
            <a:r>
              <a:rPr lang="en-US" dirty="0"/>
              <a:t>There are at most two outputs: one for the payment, and one returning the change, if any, to sender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E9994-6E5E-6E43-AF0F-AD99625A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687" y="2603500"/>
            <a:ext cx="3175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5FC-55ED-9C4C-9DB5-D78FF0A3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387A-B4E3-D344-907A-FB54A493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03499"/>
            <a:ext cx="11229975" cy="3654425"/>
          </a:xfrm>
        </p:spPr>
        <p:txBody>
          <a:bodyPr>
            <a:normAutofit/>
          </a:bodyPr>
          <a:lstStyle/>
          <a:p>
            <a:r>
              <a:rPr lang="en-US" dirty="0"/>
              <a:t>even though all transactions are announced publicly, some level of privacy can be achieved by keeping public keys anonymous</a:t>
            </a:r>
          </a:p>
          <a:p>
            <a:r>
              <a:rPr lang="en-US" dirty="0"/>
              <a:t>everyone can see that someone is sending an amount to someone else, but without information linking the transaction to anyone</a:t>
            </a:r>
          </a:p>
          <a:p>
            <a:r>
              <a:rPr lang="en-US" dirty="0"/>
              <a:t>as an additional firewall, a new key pair should be used for each transaction to keep them from being linked to a common owner</a:t>
            </a:r>
          </a:p>
          <a:p>
            <a:r>
              <a:rPr lang="en-US" dirty="0"/>
              <a:t>h</a:t>
            </a:r>
            <a:r>
              <a:rPr lang="en-US"/>
              <a:t>owever</a:t>
            </a:r>
            <a:r>
              <a:rPr lang="en-US" dirty="0"/>
              <a:t>, multi-input transactions, reveal that their inputs were owned by the same owner</a:t>
            </a:r>
          </a:p>
          <a:p>
            <a:r>
              <a:rPr lang="en-US" dirty="0"/>
              <a:t>if the owner of a key is revealed, linking could reveal other transactions that belonged to the same owner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7F7-E974-E042-90E1-26957D3E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FBDA-9330-2648-9BF1-CA663B3D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AUTHOR, </a:t>
            </a:r>
            <a:r>
              <a:rPr lang="en-US" b="1" dirty="0"/>
              <a:t>SATOSHI NAKAMOTO’S </a:t>
            </a:r>
            <a:r>
              <a:rPr lang="en-US" dirty="0"/>
              <a:t>IDENTITY IS UNKNOWN … 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E964-91D9-624D-B88A-0C076F90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3936999"/>
            <a:ext cx="2810399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D5CA-9087-FA4F-AE14-3FB04350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9F0-5F0B-214A-A90C-5F1403CE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means to conduct financial transactions digitally without the use of a trusted third party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Cash can be directly exchanged between 2 individuals in a transaction without the need of a trusted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Bitcion</a:t>
            </a:r>
            <a:r>
              <a:rPr lang="en-US" dirty="0"/>
              <a:t> aims to provide a means to do what cash enables us to do in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10135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0166-35B8-274A-85B5-9984C14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AD8E-25A1-184B-8C90-9195DB7E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Hash Function</a:t>
            </a:r>
          </a:p>
          <a:p>
            <a:pPr lvl="1"/>
            <a:r>
              <a:rPr lang="en-US" dirty="0"/>
              <a:t>‘Black box’ that takes and input string and returns a fixed size output string e.g. “hello world” -&gt; “00b0f4a363af4aceb81bc42fd81117e1”</a:t>
            </a:r>
          </a:p>
          <a:p>
            <a:pPr lvl="1"/>
            <a:r>
              <a:rPr lang="en-US" dirty="0"/>
              <a:t>Same input always returns same output</a:t>
            </a:r>
          </a:p>
          <a:p>
            <a:pPr lvl="1"/>
            <a:r>
              <a:rPr lang="en-US" dirty="0"/>
              <a:t>Quick to get output but hard to reverse engineer input from output</a:t>
            </a:r>
          </a:p>
          <a:p>
            <a:pPr lvl="1"/>
            <a:r>
              <a:rPr lang="en-US" dirty="0"/>
              <a:t>Small change in input results in large change in output</a:t>
            </a:r>
          </a:p>
          <a:p>
            <a:pPr lvl="1"/>
            <a:r>
              <a:rPr lang="en-US" dirty="0"/>
              <a:t>Hashes(thumbprints) important for data integrity verification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F973-92B2-EA40-9968-38359DFB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3E7-66CB-4048-A3F4-22595347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 Asymmetric Cryptography(private, public keys)</a:t>
            </a:r>
          </a:p>
          <a:p>
            <a:pPr lvl="1"/>
            <a:r>
              <a:rPr lang="en-US" dirty="0"/>
              <a:t>Encrypt a message with an entity’s public key so that only that entity can decrypt and read it with there private key</a:t>
            </a:r>
          </a:p>
          <a:p>
            <a:pPr lvl="1"/>
            <a:r>
              <a:rPr lang="en-US" dirty="0"/>
              <a:t>Decrypt a digital signature with an entity’s private key to verify their identity </a:t>
            </a:r>
          </a:p>
        </p:txBody>
      </p:sp>
    </p:spTree>
    <p:extLst>
      <p:ext uri="{BB962C8B-B14F-4D97-AF65-F5344CB8AC3E}">
        <p14:creationId xmlns:p14="http://schemas.microsoft.com/office/powerpoint/2010/main" val="147569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A4E6-A276-E94E-9015-FB3A6498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38BE-D920-C64C-A25A-44F67F5E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DOUBLE SPENDING</a:t>
            </a:r>
          </a:p>
          <a:p>
            <a:pPr lvl="1"/>
            <a:r>
              <a:rPr lang="en-US" dirty="0"/>
              <a:t>Digital currency(token) is usually easy to duplicate or falsify</a:t>
            </a:r>
          </a:p>
          <a:p>
            <a:pPr lvl="1"/>
            <a:r>
              <a:rPr lang="en-US" dirty="0"/>
              <a:t>Solving that usually involves a trusted 3</a:t>
            </a:r>
            <a:r>
              <a:rPr lang="en-US" baseline="30000" dirty="0"/>
              <a:t>rd</a:t>
            </a:r>
            <a:r>
              <a:rPr lang="en-US" dirty="0"/>
              <a:t> party which knows all tokens in circulation to verify (centralized)</a:t>
            </a:r>
          </a:p>
          <a:p>
            <a:pPr lvl="1"/>
            <a:r>
              <a:rPr lang="en-US" dirty="0"/>
              <a:t>Decentralized solutions include proof-of-work, proof-of-stake</a:t>
            </a:r>
          </a:p>
        </p:txBody>
      </p:sp>
    </p:spTree>
    <p:extLst>
      <p:ext uri="{BB962C8B-B14F-4D97-AF65-F5344CB8AC3E}">
        <p14:creationId xmlns:p14="http://schemas.microsoft.com/office/powerpoint/2010/main" val="317729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D57-97B7-5843-913E-5CEB94B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603B-032E-5642-9D68-E8B2D11C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digital currency without trusted 3</a:t>
            </a:r>
            <a:r>
              <a:rPr lang="en-US" baseline="30000" dirty="0"/>
              <a:t>rd</a:t>
            </a:r>
            <a:r>
              <a:rPr lang="en-US" dirty="0"/>
              <a:t> party to be possible,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Solve double spending(Proof of Work)</a:t>
            </a:r>
          </a:p>
        </p:txBody>
      </p:sp>
    </p:spTree>
    <p:extLst>
      <p:ext uri="{BB962C8B-B14F-4D97-AF65-F5344CB8AC3E}">
        <p14:creationId xmlns:p14="http://schemas.microsoft.com/office/powerpoint/2010/main" val="173554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4892-0715-364F-9B64-959FB991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8DB4-1623-FB40-B1B2-79E0A027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Chain of digital signatures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F537C-06C5-5C4A-BDBA-BDEAE035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2603500"/>
            <a:ext cx="4648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4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E41F-5C2E-FD44-8661-863631B5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56C-CCBC-D54F-8F1B-1892FD7D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280832"/>
          </a:xfrm>
        </p:spPr>
        <p:txBody>
          <a:bodyPr/>
          <a:lstStyle/>
          <a:p>
            <a:r>
              <a:rPr lang="en-US" dirty="0"/>
              <a:t>Takes the hash of black of items to be timestamped and widely publicizing it</a:t>
            </a:r>
          </a:p>
          <a:p>
            <a:r>
              <a:rPr lang="en-US" dirty="0"/>
              <a:t>Each timestamp includes the previous timestamp in its hash, forming a chain</a:t>
            </a:r>
          </a:p>
          <a:p>
            <a:r>
              <a:rPr lang="en-US" dirty="0"/>
              <a:t>each additional timestamp reinforcing the ones before 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CC53-04A6-634A-BF30-048847F2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7" y="4543424"/>
            <a:ext cx="749458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1379</TotalTime>
  <Words>1008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BITCOIN</vt:lpstr>
      <vt:lpstr>QUICK FACT</vt:lpstr>
      <vt:lpstr>PROBLEM</vt:lpstr>
      <vt:lpstr>BACKGROUND</vt:lpstr>
      <vt:lpstr>BACKGROUND</vt:lpstr>
      <vt:lpstr>BACKGROUND</vt:lpstr>
      <vt:lpstr>BITCOIN</vt:lpstr>
      <vt:lpstr>TRANSACTIONS</vt:lpstr>
      <vt:lpstr>TIMESTAMP SERVER</vt:lpstr>
      <vt:lpstr>PROOF OF WORK</vt:lpstr>
      <vt:lpstr>PROOF OF WORK</vt:lpstr>
      <vt:lpstr>NETWORK</vt:lpstr>
      <vt:lpstr>NETWORK</vt:lpstr>
      <vt:lpstr>INCENTIVE</vt:lpstr>
      <vt:lpstr>RECLAIMING DISK SPACE</vt:lpstr>
      <vt:lpstr>SIMPLIFIED PAYMENT VERIFICATION</vt:lpstr>
      <vt:lpstr>SIMPLIFIED PAYMENT VERIFICATION</vt:lpstr>
      <vt:lpstr>COMBINING AND SPLITTING VALUE</vt:lpstr>
      <vt:lpstr>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Sinkari kassim</dc:creator>
  <cp:lastModifiedBy>Sinkari kassim</cp:lastModifiedBy>
  <cp:revision>16</cp:revision>
  <dcterms:created xsi:type="dcterms:W3CDTF">2020-04-14T12:25:59Z</dcterms:created>
  <dcterms:modified xsi:type="dcterms:W3CDTF">2020-04-15T11:25:16Z</dcterms:modified>
</cp:coreProperties>
</file>