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embeddedFontLst>
    <p:embeddedFont>
      <p:font typeface="Roboto Mono" panose="00000009000000000000" pitchFamily="49"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f4afcab1df_0_3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f4afcab1df_0_3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2f4afcab1df_0_3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f4afcab1df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f4afcab1df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2f4afcab1df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f4afcab1df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f4afcab1df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f4afcab1df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f4afcab1df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f4afcab1df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2f4afcab1df_0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f4afcab1df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f4afcab1df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2f4afcab1df_0_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f4afcab1df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f4afcab1df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2f4afcab1df_0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f4afcab1df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f4afcab1df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2f4afcab1df_0_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f4afcab1df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f4afcab1df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2f4afcab1df_0_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f4afcab1df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f4afcab1df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2f4afcab1df_0_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f4afcab1df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f4afcab1df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2f4afcab1df_0_10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f4afcab1df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f4afcab1df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2f4afcab1df_0_1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f4afcab1df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f4afcab1df_0_1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2f4afcab1df_0_1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f4afcab1df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f4afcab1df_0_1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2f4afcab1df_0_1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f4afcab1df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f4afcab1df_0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2f4afcab1df_0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f4afcab1df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f4afcab1df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2f4afcab1df_0_1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f4afcab1df_0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f4afcab1df_0_1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g2f4afcab1df_0_1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f4afcab1df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f4afcab1df_0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f4afcab1df_0_1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f4afcab1df_0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f4afcab1df_0_1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2f4afcab1df_0_1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f4afcab1df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f4afcab1df_0_2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g2f4afcab1df_0_2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f4afcab1d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f4afcab1d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2f4afcab1d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f4afcab1df_0_2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f4afcab1df_0_2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2f4afcab1df_0_2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f4afcab1df_0_2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f4afcab1df_0_2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2f4afcab1df_0_2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f4afcab1df_0_2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f4afcab1df_0_2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g2f4afcab1df_0_2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f4afcab1df_0_2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f4afcab1df_0_2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2f4afcab1df_0_2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f4afcab1df_0_2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f4afcab1df_0_2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g2f4afcab1df_0_2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f4afcab1df_0_2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f4afcab1df_0_2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g2f4afcab1df_0_2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f4afcab1df_0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f4afcab1df_0_2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2f4afcab1df_0_2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f4afcab1df_0_2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f4afcab1df_0_2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g2f4afcab1df_0_2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f4afcab1df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g2f4afcab1d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f4afcab1df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g2f4afcab1df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f4afcab1df_0_3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f4afcab1df_0_3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g2f4afcab1df_0_3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41</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f4afcab1df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f4afcab1df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2f4afcab1df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4afcab1df_0_2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f4afcab1df_0_2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f4afcab1df_0_2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f4afcab1df_0_3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f4afcab1df_0_3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2f4afcab1df_0_30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f4afcab1df_0_3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f4afcab1df_0_3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2f4afcab1df_0_3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f4afcab1df_0_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f4afcab1df_0_3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2f4afcab1df_0_3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n-IN">
                <a:latin typeface="Arial"/>
                <a:ea typeface="Arial"/>
                <a:cs typeface="Arial"/>
                <a:sym typeface="Arial"/>
              </a:rPr>
              <a:t>Lending Club Case Study</a:t>
            </a:r>
            <a:endParaRPr/>
          </a:p>
        </p:txBody>
      </p:sp>
      <p:sp>
        <p:nvSpPr>
          <p:cNvPr id="90" name="Google Shape;90;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1000"/>
              </a:spcBef>
              <a:spcAft>
                <a:spcPts val="0"/>
              </a:spcAft>
              <a:buClr>
                <a:schemeClr val="dk1"/>
              </a:buClr>
              <a:buSzPts val="2400"/>
              <a:buNone/>
            </a:pPr>
            <a:r>
              <a:rPr lang="en-IN"/>
              <a:t>By Kakuli Saha &amp; Kalyan Nath Somavarapu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title"/>
          </p:nvPr>
        </p:nvSpPr>
        <p:spPr>
          <a:xfrm>
            <a:off x="0" y="0"/>
            <a:ext cx="12192000" cy="744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a:t>Data cleaning</a:t>
            </a:r>
            <a:endParaRPr sz="3000"/>
          </a:p>
        </p:txBody>
      </p:sp>
      <p:sp>
        <p:nvSpPr>
          <p:cNvPr id="178" name="Google Shape;178;p22"/>
          <p:cNvSpPr txBox="1">
            <a:spLocks noGrp="1"/>
          </p:cNvSpPr>
          <p:nvPr>
            <p:ph type="body" idx="1"/>
          </p:nvPr>
        </p:nvSpPr>
        <p:spPr>
          <a:xfrm>
            <a:off x="838200" y="1155625"/>
            <a:ext cx="10515600" cy="5325900"/>
          </a:xfrm>
          <a:prstGeom prst="rect">
            <a:avLst/>
          </a:prstGeom>
        </p:spPr>
        <p:txBody>
          <a:bodyPr spcFirstLastPara="1" wrap="square" lIns="91425" tIns="45700" rIns="91425" bIns="45700" anchor="t" anchorCtr="0">
            <a:normAutofit/>
          </a:bodyPr>
          <a:lstStyle/>
          <a:p>
            <a:pPr marL="457200" lvl="0" indent="-355600" algn="l" rtl="0">
              <a:lnSpc>
                <a:spcPct val="150000"/>
              </a:lnSpc>
              <a:spcBef>
                <a:spcPts val="1100"/>
              </a:spcBef>
              <a:spcAft>
                <a:spcPts val="0"/>
              </a:spcAft>
              <a:buSzPts val="2000"/>
              <a:buChar char="•"/>
            </a:pPr>
            <a:r>
              <a:rPr lang="en-IN" sz="2000">
                <a:solidFill>
                  <a:srgbClr val="188038"/>
                </a:solidFill>
                <a:highlight>
                  <a:srgbClr val="FFFFFF"/>
                </a:highlight>
                <a:latin typeface="Roboto Mono"/>
                <a:ea typeface="Roboto Mono"/>
                <a:cs typeface="Roboto Mono"/>
                <a:sym typeface="Roboto Mono"/>
              </a:rPr>
              <a:t>(loan_amnt, funded_amnt, funded_amnt_inv)</a:t>
            </a:r>
            <a:r>
              <a:rPr lang="en-IN" sz="2000">
                <a:highlight>
                  <a:srgbClr val="FFFFFF"/>
                </a:highlight>
                <a:latin typeface="Arial"/>
                <a:ea typeface="Arial"/>
                <a:cs typeface="Arial"/>
                <a:sym typeface="Arial"/>
              </a:rPr>
              <a:t> columns are Object and will be converted to float</a:t>
            </a:r>
            <a:endParaRPr sz="2000">
              <a:highlight>
                <a:srgbClr val="FFFFFF"/>
              </a:highlight>
              <a:latin typeface="Arial"/>
              <a:ea typeface="Arial"/>
              <a:cs typeface="Arial"/>
              <a:sym typeface="Arial"/>
            </a:endParaRPr>
          </a:p>
          <a:p>
            <a:pPr marL="457200" lvl="0" indent="-355600" algn="l" rtl="0">
              <a:lnSpc>
                <a:spcPct val="150000"/>
              </a:lnSpc>
              <a:spcBef>
                <a:spcPts val="0"/>
              </a:spcBef>
              <a:spcAft>
                <a:spcPts val="0"/>
              </a:spcAft>
              <a:buSzPts val="2000"/>
              <a:buChar char="•"/>
            </a:pPr>
            <a:r>
              <a:rPr lang="en-IN" sz="2000">
                <a:solidFill>
                  <a:srgbClr val="188038"/>
                </a:solidFill>
                <a:highlight>
                  <a:srgbClr val="FFFFFF"/>
                </a:highlight>
                <a:latin typeface="Roboto Mono"/>
                <a:ea typeface="Roboto Mono"/>
                <a:cs typeface="Roboto Mono"/>
                <a:sym typeface="Roboto Mono"/>
              </a:rPr>
              <a:t>(int_rate, installment, dti)</a:t>
            </a:r>
            <a:r>
              <a:rPr lang="en-IN" sz="2000">
                <a:highlight>
                  <a:srgbClr val="FFFFFF"/>
                </a:highlight>
                <a:latin typeface="Arial"/>
                <a:ea typeface="Arial"/>
                <a:cs typeface="Arial"/>
                <a:sym typeface="Arial"/>
              </a:rPr>
              <a:t> columns are Object and will be converted to float</a:t>
            </a:r>
            <a:endParaRPr sz="2000">
              <a:highlight>
                <a:srgbClr val="FFFFFF"/>
              </a:highlight>
              <a:latin typeface="Arial"/>
              <a:ea typeface="Arial"/>
              <a:cs typeface="Arial"/>
              <a:sym typeface="Arial"/>
            </a:endParaRPr>
          </a:p>
          <a:p>
            <a:pPr marL="457200" lvl="0" indent="-355600" algn="l" rtl="0">
              <a:lnSpc>
                <a:spcPct val="150000"/>
              </a:lnSpc>
              <a:spcBef>
                <a:spcPts val="0"/>
              </a:spcBef>
              <a:spcAft>
                <a:spcPts val="0"/>
              </a:spcAft>
              <a:buSzPts val="2000"/>
              <a:buChar char="•"/>
            </a:pPr>
            <a:r>
              <a:rPr lang="en-IN" sz="2000" b="1">
                <a:highlight>
                  <a:srgbClr val="FFFFFF"/>
                </a:highlight>
                <a:latin typeface="Arial"/>
                <a:ea typeface="Arial"/>
                <a:cs typeface="Arial"/>
                <a:sym typeface="Arial"/>
              </a:rPr>
              <a:t>strip "month"</a:t>
            </a:r>
            <a:r>
              <a:rPr lang="en-IN" sz="2000">
                <a:highlight>
                  <a:srgbClr val="FFFFFF"/>
                </a:highlight>
                <a:latin typeface="Arial"/>
                <a:ea typeface="Arial"/>
                <a:cs typeface="Arial"/>
                <a:sym typeface="Arial"/>
              </a:rPr>
              <a:t> text from </a:t>
            </a:r>
            <a:r>
              <a:rPr lang="en-IN" sz="2000">
                <a:solidFill>
                  <a:srgbClr val="188038"/>
                </a:solidFill>
                <a:highlight>
                  <a:srgbClr val="FFFFFF"/>
                </a:highlight>
                <a:latin typeface="Roboto Mono"/>
                <a:ea typeface="Roboto Mono"/>
                <a:cs typeface="Roboto Mono"/>
                <a:sym typeface="Roboto Mono"/>
              </a:rPr>
              <a:t>term</a:t>
            </a:r>
            <a:r>
              <a:rPr lang="en-IN" sz="2000">
                <a:highlight>
                  <a:srgbClr val="FFFFFF"/>
                </a:highlight>
                <a:latin typeface="Arial"/>
                <a:ea typeface="Arial"/>
                <a:cs typeface="Arial"/>
                <a:sym typeface="Arial"/>
              </a:rPr>
              <a:t> column and convert to integer</a:t>
            </a:r>
            <a:endParaRPr sz="2000">
              <a:highlight>
                <a:srgbClr val="FFFFFF"/>
              </a:highlight>
              <a:latin typeface="Arial"/>
              <a:ea typeface="Arial"/>
              <a:cs typeface="Arial"/>
              <a:sym typeface="Arial"/>
            </a:endParaRPr>
          </a:p>
          <a:p>
            <a:pPr marL="457200" lvl="0" indent="-355600" algn="l" rtl="0">
              <a:lnSpc>
                <a:spcPct val="150000"/>
              </a:lnSpc>
              <a:spcBef>
                <a:spcPts val="0"/>
              </a:spcBef>
              <a:spcAft>
                <a:spcPts val="0"/>
              </a:spcAft>
              <a:buSzPts val="2000"/>
              <a:buChar char="•"/>
            </a:pPr>
            <a:r>
              <a:rPr lang="en-IN" sz="2000">
                <a:highlight>
                  <a:srgbClr val="FFFFFF"/>
                </a:highlight>
                <a:latin typeface="Arial"/>
                <a:ea typeface="Arial"/>
                <a:cs typeface="Arial"/>
                <a:sym typeface="Arial"/>
              </a:rPr>
              <a:t>Percentage columns </a:t>
            </a:r>
            <a:r>
              <a:rPr lang="en-IN" sz="2000">
                <a:solidFill>
                  <a:srgbClr val="188038"/>
                </a:solidFill>
                <a:highlight>
                  <a:srgbClr val="FFFFFF"/>
                </a:highlight>
                <a:latin typeface="Roboto Mono"/>
                <a:ea typeface="Roboto Mono"/>
                <a:cs typeface="Roboto Mono"/>
                <a:sym typeface="Roboto Mono"/>
              </a:rPr>
              <a:t>(int_rate)</a:t>
            </a:r>
            <a:r>
              <a:rPr lang="en-IN" sz="2000">
                <a:highlight>
                  <a:srgbClr val="FFFFFF"/>
                </a:highlight>
                <a:latin typeface="Arial"/>
                <a:ea typeface="Arial"/>
                <a:cs typeface="Arial"/>
                <a:sym typeface="Arial"/>
              </a:rPr>
              <a:t> are object. </a:t>
            </a:r>
            <a:r>
              <a:rPr lang="en-IN" sz="2000" b="1">
                <a:highlight>
                  <a:srgbClr val="FFFFFF"/>
                </a:highlight>
                <a:latin typeface="Arial"/>
                <a:ea typeface="Arial"/>
                <a:cs typeface="Arial"/>
                <a:sym typeface="Arial"/>
              </a:rPr>
              <a:t>Strip "%"</a:t>
            </a:r>
            <a:r>
              <a:rPr lang="en-IN" sz="2000">
                <a:highlight>
                  <a:srgbClr val="FFFFFF"/>
                </a:highlight>
                <a:latin typeface="Arial"/>
                <a:ea typeface="Arial"/>
                <a:cs typeface="Arial"/>
                <a:sym typeface="Arial"/>
              </a:rPr>
              <a:t> characters and convert column to float</a:t>
            </a:r>
            <a:endParaRPr sz="2000">
              <a:highlight>
                <a:srgbClr val="FFFFFF"/>
              </a:highlight>
              <a:latin typeface="Arial"/>
              <a:ea typeface="Arial"/>
              <a:cs typeface="Arial"/>
              <a:sym typeface="Arial"/>
            </a:endParaRPr>
          </a:p>
          <a:p>
            <a:pPr marL="457200" lvl="0" indent="-355600" algn="l" rtl="0">
              <a:lnSpc>
                <a:spcPct val="150000"/>
              </a:lnSpc>
              <a:spcBef>
                <a:spcPts val="0"/>
              </a:spcBef>
              <a:spcAft>
                <a:spcPts val="0"/>
              </a:spcAft>
              <a:buSzPts val="2000"/>
              <a:buChar char="•"/>
            </a:pPr>
            <a:r>
              <a:rPr lang="en-IN" sz="2000">
                <a:solidFill>
                  <a:srgbClr val="188038"/>
                </a:solidFill>
                <a:highlight>
                  <a:srgbClr val="FFFFFF"/>
                </a:highlight>
                <a:latin typeface="Roboto Mono"/>
                <a:ea typeface="Roboto Mono"/>
                <a:cs typeface="Roboto Mono"/>
                <a:sym typeface="Roboto Mono"/>
              </a:rPr>
              <a:t>issue_d</a:t>
            </a:r>
            <a:r>
              <a:rPr lang="en-IN" sz="2000">
                <a:highlight>
                  <a:srgbClr val="FFFFFF"/>
                </a:highlight>
                <a:latin typeface="Arial"/>
                <a:ea typeface="Arial"/>
                <a:cs typeface="Arial"/>
                <a:sym typeface="Arial"/>
              </a:rPr>
              <a:t> column </a:t>
            </a:r>
            <a:r>
              <a:rPr lang="en-IN" sz="2000" b="1">
                <a:highlight>
                  <a:srgbClr val="FFFFFF"/>
                </a:highlight>
                <a:latin typeface="Arial"/>
                <a:ea typeface="Arial"/>
                <a:cs typeface="Arial"/>
                <a:sym typeface="Arial"/>
              </a:rPr>
              <a:t>converted to datetime format</a:t>
            </a:r>
            <a:endParaRPr sz="2000" b="1">
              <a:highlight>
                <a:srgbClr val="FFFFFF"/>
              </a:highlight>
              <a:latin typeface="Arial"/>
              <a:ea typeface="Arial"/>
              <a:cs typeface="Arial"/>
              <a:sym typeface="Arial"/>
            </a:endParaRPr>
          </a:p>
          <a:p>
            <a:pPr marL="457200" lvl="0" indent="-355600" algn="l" rtl="0">
              <a:lnSpc>
                <a:spcPct val="150000"/>
              </a:lnSpc>
              <a:spcBef>
                <a:spcPts val="0"/>
              </a:spcBef>
              <a:spcAft>
                <a:spcPts val="0"/>
              </a:spcAft>
              <a:buSzPts val="2000"/>
              <a:buChar char="•"/>
            </a:pPr>
            <a:r>
              <a:rPr lang="en-IN" sz="2000">
                <a:solidFill>
                  <a:srgbClr val="188038"/>
                </a:solidFill>
                <a:highlight>
                  <a:srgbClr val="FFFFFF"/>
                </a:highlight>
                <a:latin typeface="Roboto Mono"/>
                <a:ea typeface="Roboto Mono"/>
                <a:cs typeface="Roboto Mono"/>
                <a:sym typeface="Roboto Mono"/>
              </a:rPr>
              <a:t>loan_status</a:t>
            </a:r>
            <a:r>
              <a:rPr lang="en-IN" sz="2000">
                <a:highlight>
                  <a:srgbClr val="FFFFFF"/>
                </a:highlight>
                <a:latin typeface="Arial"/>
                <a:ea typeface="Arial"/>
                <a:cs typeface="Arial"/>
                <a:sym typeface="Arial"/>
              </a:rPr>
              <a:t> column converted to boolean </a:t>
            </a:r>
            <a:r>
              <a:rPr lang="en-IN" sz="2000" b="1">
                <a:highlight>
                  <a:srgbClr val="FFFFFF"/>
                </a:highlight>
                <a:latin typeface="Arial"/>
                <a:ea typeface="Arial"/>
                <a:cs typeface="Arial"/>
                <a:sym typeface="Arial"/>
              </a:rPr>
              <a:t>Charged Off = False and Fully Paid = True</a:t>
            </a:r>
            <a:r>
              <a:rPr lang="en-IN" sz="2000">
                <a:highlight>
                  <a:srgbClr val="FFFFFF"/>
                </a:highlight>
                <a:latin typeface="Arial"/>
                <a:ea typeface="Arial"/>
                <a:cs typeface="Arial"/>
                <a:sym typeface="Arial"/>
              </a:rPr>
              <a:t>. This converts the column into ordinal values</a:t>
            </a:r>
            <a:endParaRPr sz="2000">
              <a:highlight>
                <a:srgbClr val="FFFFFF"/>
              </a:highlight>
              <a:latin typeface="Arial"/>
              <a:ea typeface="Arial"/>
              <a:cs typeface="Arial"/>
              <a:sym typeface="Arial"/>
            </a:endParaRPr>
          </a:p>
          <a:p>
            <a:pPr marL="457200" lvl="0" indent="-355600" algn="l" rtl="0">
              <a:lnSpc>
                <a:spcPct val="150000"/>
              </a:lnSpc>
              <a:spcBef>
                <a:spcPts val="0"/>
              </a:spcBef>
              <a:spcAft>
                <a:spcPts val="0"/>
              </a:spcAft>
              <a:buSzPts val="2000"/>
              <a:buChar char="•"/>
            </a:pPr>
            <a:r>
              <a:rPr lang="en-IN" sz="2000">
                <a:solidFill>
                  <a:srgbClr val="188038"/>
                </a:solidFill>
                <a:highlight>
                  <a:srgbClr val="FFFFFF"/>
                </a:highlight>
                <a:latin typeface="Roboto Mono"/>
                <a:ea typeface="Roboto Mono"/>
                <a:cs typeface="Roboto Mono"/>
                <a:sym typeface="Roboto Mono"/>
              </a:rPr>
              <a:t>emp_length</a:t>
            </a:r>
            <a:r>
              <a:rPr lang="en-IN" sz="2000">
                <a:highlight>
                  <a:srgbClr val="FFFFFF"/>
                </a:highlight>
                <a:latin typeface="Arial"/>
                <a:ea typeface="Arial"/>
                <a:cs typeface="Arial"/>
                <a:sym typeface="Arial"/>
              </a:rPr>
              <a:t> converted to integer with following logic. Note &lt; 1 year is converted to zero and 10+ converted to 10.</a:t>
            </a:r>
            <a:endParaRPr sz="2000" b="1">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title"/>
          </p:nvPr>
        </p:nvSpPr>
        <p:spPr>
          <a:xfrm>
            <a:off x="838200" y="-158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a:t>Univariate analysis</a:t>
            </a:r>
            <a:endParaRPr/>
          </a:p>
        </p:txBody>
      </p:sp>
      <p:pic>
        <p:nvPicPr>
          <p:cNvPr id="185" name="Google Shape;185;p23"/>
          <p:cNvPicPr preferRelativeResize="0"/>
          <p:nvPr/>
        </p:nvPicPr>
        <p:blipFill>
          <a:blip r:embed="rId3">
            <a:alphaModFix/>
          </a:blip>
          <a:stretch>
            <a:fillRect/>
          </a:stretch>
        </p:blipFill>
        <p:spPr>
          <a:xfrm>
            <a:off x="187300" y="2012000"/>
            <a:ext cx="11817402" cy="2834025"/>
          </a:xfrm>
          <a:prstGeom prst="rect">
            <a:avLst/>
          </a:prstGeom>
          <a:noFill/>
          <a:ln>
            <a:noFill/>
          </a:ln>
        </p:spPr>
      </p:pic>
      <p:sp>
        <p:nvSpPr>
          <p:cNvPr id="186" name="Google Shape;186;p23"/>
          <p:cNvSpPr txBox="1"/>
          <p:nvPr/>
        </p:nvSpPr>
        <p:spPr>
          <a:xfrm>
            <a:off x="1407925" y="5026175"/>
            <a:ext cx="981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t>Majority of the interest rate is in the range of 5% to 16% going at the max to 22.5%.</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838200" y="-158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a:t>Univariate analysis</a:t>
            </a:r>
            <a:endParaRPr/>
          </a:p>
        </p:txBody>
      </p:sp>
      <p:sp>
        <p:nvSpPr>
          <p:cNvPr id="193" name="Google Shape;193;p24"/>
          <p:cNvSpPr txBox="1"/>
          <p:nvPr/>
        </p:nvSpPr>
        <p:spPr>
          <a:xfrm>
            <a:off x="1407925" y="5026175"/>
            <a:ext cx="981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t>Majority of the debt to income is in the range of 10 to 20 going at the max to 30</a:t>
            </a:r>
            <a:endParaRPr sz="2000"/>
          </a:p>
        </p:txBody>
      </p:sp>
      <p:pic>
        <p:nvPicPr>
          <p:cNvPr id="194" name="Google Shape;194;p24"/>
          <p:cNvPicPr preferRelativeResize="0"/>
          <p:nvPr/>
        </p:nvPicPr>
        <p:blipFill>
          <a:blip r:embed="rId3">
            <a:alphaModFix/>
          </a:blip>
          <a:stretch>
            <a:fillRect/>
          </a:stretch>
        </p:blipFill>
        <p:spPr>
          <a:xfrm>
            <a:off x="152400" y="1901250"/>
            <a:ext cx="11887199" cy="2850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838200" y="-158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a:t>Univariate analysis</a:t>
            </a:r>
            <a:endParaRPr/>
          </a:p>
        </p:txBody>
      </p:sp>
      <p:sp>
        <p:nvSpPr>
          <p:cNvPr id="201" name="Google Shape;201;p25"/>
          <p:cNvSpPr txBox="1"/>
          <p:nvPr/>
        </p:nvSpPr>
        <p:spPr>
          <a:xfrm>
            <a:off x="1407925" y="5026175"/>
            <a:ext cx="981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000"/>
              <a:t>Majority of the funded_amnt_inv is in the range of 5K to 12K</a:t>
            </a:r>
            <a:endParaRPr sz="2000"/>
          </a:p>
        </p:txBody>
      </p:sp>
      <p:pic>
        <p:nvPicPr>
          <p:cNvPr id="202" name="Google Shape;202;p25"/>
          <p:cNvPicPr preferRelativeResize="0"/>
          <p:nvPr/>
        </p:nvPicPr>
        <p:blipFill>
          <a:blip r:embed="rId3">
            <a:alphaModFix/>
          </a:blip>
          <a:stretch>
            <a:fillRect/>
          </a:stretch>
        </p:blipFill>
        <p:spPr>
          <a:xfrm>
            <a:off x="152400" y="1871000"/>
            <a:ext cx="11887199" cy="2850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838200" y="-158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a:t>Univariate analysis</a:t>
            </a:r>
            <a:endParaRPr/>
          </a:p>
        </p:txBody>
      </p:sp>
      <p:sp>
        <p:nvSpPr>
          <p:cNvPr id="209" name="Google Shape;209;p26"/>
          <p:cNvSpPr txBox="1"/>
          <p:nvPr/>
        </p:nvSpPr>
        <p:spPr>
          <a:xfrm>
            <a:off x="1407925" y="5026175"/>
            <a:ext cx="981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000"/>
              <a:t>Majority of the loan_amount is in the range of 5K to 15K</a:t>
            </a:r>
            <a:endParaRPr sz="2000"/>
          </a:p>
        </p:txBody>
      </p:sp>
      <p:pic>
        <p:nvPicPr>
          <p:cNvPr id="210" name="Google Shape;210;p26"/>
          <p:cNvPicPr preferRelativeResize="0"/>
          <p:nvPr/>
        </p:nvPicPr>
        <p:blipFill>
          <a:blip r:embed="rId3">
            <a:alphaModFix/>
          </a:blip>
          <a:stretch>
            <a:fillRect/>
          </a:stretch>
        </p:blipFill>
        <p:spPr>
          <a:xfrm>
            <a:off x="152400" y="1840700"/>
            <a:ext cx="11887199" cy="2850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838200" y="-158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a:t>Univariate analysis</a:t>
            </a:r>
            <a:endParaRPr/>
          </a:p>
        </p:txBody>
      </p:sp>
      <p:sp>
        <p:nvSpPr>
          <p:cNvPr id="217" name="Google Shape;217;p27"/>
          <p:cNvSpPr txBox="1"/>
          <p:nvPr/>
        </p:nvSpPr>
        <p:spPr>
          <a:xfrm>
            <a:off x="1407925" y="5026175"/>
            <a:ext cx="981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000"/>
              <a:t>Majority of the installment is in the range of 20 to 400 going at the max to 700</a:t>
            </a:r>
            <a:endParaRPr sz="2000"/>
          </a:p>
        </p:txBody>
      </p:sp>
      <p:pic>
        <p:nvPicPr>
          <p:cNvPr id="218" name="Google Shape;218;p27"/>
          <p:cNvPicPr preferRelativeResize="0"/>
          <p:nvPr/>
        </p:nvPicPr>
        <p:blipFill>
          <a:blip r:embed="rId3">
            <a:alphaModFix/>
          </a:blip>
          <a:stretch>
            <a:fillRect/>
          </a:stretch>
        </p:blipFill>
        <p:spPr>
          <a:xfrm>
            <a:off x="152400" y="1901250"/>
            <a:ext cx="11887199" cy="2850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838200" y="-158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a:t>Univariate analysis</a:t>
            </a:r>
            <a:endParaRPr/>
          </a:p>
        </p:txBody>
      </p:sp>
      <p:sp>
        <p:nvSpPr>
          <p:cNvPr id="225" name="Google Shape;225;p28"/>
          <p:cNvSpPr txBox="1"/>
          <p:nvPr/>
        </p:nvSpPr>
        <p:spPr>
          <a:xfrm>
            <a:off x="1407925" y="5026175"/>
            <a:ext cx="981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000"/>
              <a:t>Majority of the funded_amnt is in the range of 5K to 15K</a:t>
            </a:r>
            <a:endParaRPr sz="2000"/>
          </a:p>
        </p:txBody>
      </p:sp>
      <p:pic>
        <p:nvPicPr>
          <p:cNvPr id="226" name="Google Shape;226;p28"/>
          <p:cNvPicPr preferRelativeResize="0"/>
          <p:nvPr/>
        </p:nvPicPr>
        <p:blipFill>
          <a:blip r:embed="rId3">
            <a:alphaModFix/>
          </a:blip>
          <a:stretch>
            <a:fillRect/>
          </a:stretch>
        </p:blipFill>
        <p:spPr>
          <a:xfrm>
            <a:off x="152400" y="1886125"/>
            <a:ext cx="11887199" cy="2850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838200" y="-158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a:t>Univariate analysis</a:t>
            </a:r>
            <a:endParaRPr/>
          </a:p>
        </p:txBody>
      </p:sp>
      <p:sp>
        <p:nvSpPr>
          <p:cNvPr id="233" name="Google Shape;233;p29"/>
          <p:cNvSpPr txBox="1"/>
          <p:nvPr/>
        </p:nvSpPr>
        <p:spPr>
          <a:xfrm>
            <a:off x="1407925" y="5026175"/>
            <a:ext cx="9810000" cy="11082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IN" sz="2000"/>
              <a:t>Majority of the employment length of the customers are 10+ years and then in the range of 0-3 years</a:t>
            </a:r>
            <a:endParaRPr sz="2000"/>
          </a:p>
          <a:p>
            <a:pPr marL="457200" lvl="0" indent="-355600" algn="l" rtl="0">
              <a:spcBef>
                <a:spcPts val="0"/>
              </a:spcBef>
              <a:spcAft>
                <a:spcPts val="0"/>
              </a:spcAft>
              <a:buSzPts val="2000"/>
              <a:buChar char="●"/>
            </a:pPr>
            <a:r>
              <a:rPr lang="en-IN" sz="2000"/>
              <a:t>Majority of the loan applications counts are in the term of 36 months.</a:t>
            </a:r>
            <a:endParaRPr sz="2000"/>
          </a:p>
        </p:txBody>
      </p:sp>
      <p:pic>
        <p:nvPicPr>
          <p:cNvPr id="234" name="Google Shape;234;p29"/>
          <p:cNvPicPr preferRelativeResize="0"/>
          <p:nvPr/>
        </p:nvPicPr>
        <p:blipFill>
          <a:blip r:embed="rId3">
            <a:alphaModFix/>
          </a:blip>
          <a:stretch>
            <a:fillRect/>
          </a:stretch>
        </p:blipFill>
        <p:spPr>
          <a:xfrm>
            <a:off x="1741588" y="1462225"/>
            <a:ext cx="4309325" cy="3411549"/>
          </a:xfrm>
          <a:prstGeom prst="rect">
            <a:avLst/>
          </a:prstGeom>
          <a:noFill/>
          <a:ln>
            <a:noFill/>
          </a:ln>
        </p:spPr>
      </p:pic>
      <p:pic>
        <p:nvPicPr>
          <p:cNvPr id="235" name="Google Shape;235;p29"/>
          <p:cNvPicPr preferRelativeResize="0"/>
          <p:nvPr/>
        </p:nvPicPr>
        <p:blipFill>
          <a:blip r:embed="rId4">
            <a:alphaModFix/>
          </a:blip>
          <a:stretch>
            <a:fillRect/>
          </a:stretch>
        </p:blipFill>
        <p:spPr>
          <a:xfrm>
            <a:off x="6203313" y="1462225"/>
            <a:ext cx="4247100" cy="32490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a:spLocks noGrp="1"/>
          </p:cNvSpPr>
          <p:nvPr>
            <p:ph type="title"/>
          </p:nvPr>
        </p:nvSpPr>
        <p:spPr>
          <a:xfrm>
            <a:off x="838200" y="-158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a:t>Univariate analysis</a:t>
            </a:r>
            <a:endParaRPr/>
          </a:p>
        </p:txBody>
      </p:sp>
      <p:sp>
        <p:nvSpPr>
          <p:cNvPr id="242" name="Google Shape;242;p30"/>
          <p:cNvSpPr txBox="1"/>
          <p:nvPr/>
        </p:nvSpPr>
        <p:spPr>
          <a:xfrm>
            <a:off x="1407925" y="5026175"/>
            <a:ext cx="9810000" cy="11082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IN" sz="2000"/>
              <a:t>Majority of the loan applicants are in the category of not having an public record of bankruptcies</a:t>
            </a:r>
            <a:endParaRPr sz="2000"/>
          </a:p>
          <a:p>
            <a:pPr marL="457200" lvl="0" indent="-355600" algn="l" rtl="0">
              <a:spcBef>
                <a:spcPts val="0"/>
              </a:spcBef>
              <a:spcAft>
                <a:spcPts val="0"/>
              </a:spcAft>
              <a:buSzPts val="2000"/>
              <a:buChar char="●"/>
            </a:pPr>
            <a:r>
              <a:rPr lang="en-IN" sz="2000"/>
              <a:t>Majority of loan application are in the category of debt_consolidation</a:t>
            </a:r>
            <a:endParaRPr sz="2000"/>
          </a:p>
        </p:txBody>
      </p:sp>
      <p:pic>
        <p:nvPicPr>
          <p:cNvPr id="243" name="Google Shape;243;p30"/>
          <p:cNvPicPr preferRelativeResize="0"/>
          <p:nvPr/>
        </p:nvPicPr>
        <p:blipFill>
          <a:blip r:embed="rId3">
            <a:alphaModFix/>
          </a:blip>
          <a:stretch>
            <a:fillRect/>
          </a:stretch>
        </p:blipFill>
        <p:spPr>
          <a:xfrm>
            <a:off x="2013200" y="1386525"/>
            <a:ext cx="4459506" cy="3411551"/>
          </a:xfrm>
          <a:prstGeom prst="rect">
            <a:avLst/>
          </a:prstGeom>
          <a:noFill/>
          <a:ln>
            <a:noFill/>
          </a:ln>
        </p:spPr>
      </p:pic>
      <p:pic>
        <p:nvPicPr>
          <p:cNvPr id="244" name="Google Shape;244;p30"/>
          <p:cNvPicPr preferRelativeResize="0"/>
          <p:nvPr/>
        </p:nvPicPr>
        <p:blipFill>
          <a:blip r:embed="rId4">
            <a:alphaModFix/>
          </a:blip>
          <a:stretch>
            <a:fillRect/>
          </a:stretch>
        </p:blipFill>
        <p:spPr>
          <a:xfrm>
            <a:off x="6625106" y="1462225"/>
            <a:ext cx="3553698" cy="3411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838200" y="-158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a:t>Univariate analysis</a:t>
            </a:r>
            <a:endParaRPr/>
          </a:p>
        </p:txBody>
      </p:sp>
      <p:sp>
        <p:nvSpPr>
          <p:cNvPr id="251" name="Google Shape;251;p31"/>
          <p:cNvSpPr txBox="1"/>
          <p:nvPr/>
        </p:nvSpPr>
        <p:spPr>
          <a:xfrm>
            <a:off x="1407925" y="5525750"/>
            <a:ext cx="9810000" cy="8004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IN" sz="2000"/>
              <a:t>Majority of loan application counts fall under the category of Grade B and A</a:t>
            </a:r>
            <a:endParaRPr sz="2000"/>
          </a:p>
          <a:p>
            <a:pPr marL="457200" lvl="0" indent="-355600" algn="l" rtl="0">
              <a:spcBef>
                <a:spcPts val="0"/>
              </a:spcBef>
              <a:spcAft>
                <a:spcPts val="0"/>
              </a:spcAft>
              <a:buSzPts val="2000"/>
              <a:buChar char="●"/>
            </a:pPr>
            <a:r>
              <a:rPr lang="en-IN" sz="2000"/>
              <a:t>Majority of the home owner status are in status of RENT and MORTGAGE</a:t>
            </a:r>
            <a:endParaRPr sz="2000"/>
          </a:p>
        </p:txBody>
      </p:sp>
      <p:pic>
        <p:nvPicPr>
          <p:cNvPr id="252" name="Google Shape;252;p31"/>
          <p:cNvPicPr preferRelativeResize="0"/>
          <p:nvPr/>
        </p:nvPicPr>
        <p:blipFill>
          <a:blip r:embed="rId3">
            <a:alphaModFix/>
          </a:blip>
          <a:stretch>
            <a:fillRect/>
          </a:stretch>
        </p:blipFill>
        <p:spPr>
          <a:xfrm>
            <a:off x="1535175" y="1189725"/>
            <a:ext cx="4208676" cy="4040325"/>
          </a:xfrm>
          <a:prstGeom prst="rect">
            <a:avLst/>
          </a:prstGeom>
          <a:noFill/>
          <a:ln>
            <a:noFill/>
          </a:ln>
        </p:spPr>
      </p:pic>
      <p:pic>
        <p:nvPicPr>
          <p:cNvPr id="253" name="Google Shape;253;p31"/>
          <p:cNvPicPr preferRelativeResize="0"/>
          <p:nvPr/>
        </p:nvPicPr>
        <p:blipFill>
          <a:blip r:embed="rId4">
            <a:alphaModFix/>
          </a:blip>
          <a:stretch>
            <a:fillRect/>
          </a:stretch>
        </p:blipFill>
        <p:spPr>
          <a:xfrm>
            <a:off x="6153626" y="1254325"/>
            <a:ext cx="4503203" cy="391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latin typeface="Arial"/>
                <a:ea typeface="Arial"/>
                <a:cs typeface="Arial"/>
                <a:sym typeface="Arial"/>
              </a:rPr>
              <a:t>Problem Statement</a:t>
            </a:r>
            <a:endParaRPr/>
          </a:p>
        </p:txBody>
      </p:sp>
      <p:sp>
        <p:nvSpPr>
          <p:cNvPr id="96" name="Google Shape;9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457200" lvl="0" indent="-355600" algn="l" rtl="0">
              <a:lnSpc>
                <a:spcPct val="150000"/>
              </a:lnSpc>
              <a:spcBef>
                <a:spcPts val="1200"/>
              </a:spcBef>
              <a:spcAft>
                <a:spcPts val="0"/>
              </a:spcAft>
              <a:buSzPts val="2000"/>
              <a:buAutoNum type="arabicPeriod"/>
            </a:pPr>
            <a:r>
              <a:rPr lang="en-IN" sz="2000"/>
              <a:t>Lending Club is an online platform that connects people who want loans with investors looking to lend money for a profit.</a:t>
            </a:r>
            <a:endParaRPr sz="2000"/>
          </a:p>
          <a:p>
            <a:pPr marL="457200" lvl="0" indent="-355600" algn="l" rtl="0">
              <a:lnSpc>
                <a:spcPct val="150000"/>
              </a:lnSpc>
              <a:spcBef>
                <a:spcPts val="0"/>
              </a:spcBef>
              <a:spcAft>
                <a:spcPts val="0"/>
              </a:spcAft>
              <a:buSzPts val="2000"/>
              <a:buAutoNum type="arabicPeriod"/>
            </a:pPr>
            <a:r>
              <a:rPr lang="en-IN" sz="2000"/>
              <a:t>It offers different types of loans to city-based customers and needs to decide whether to approve each loan based on the applicant’s profile.</a:t>
            </a:r>
            <a:endParaRPr sz="2000"/>
          </a:p>
          <a:p>
            <a:pPr marL="457200" lvl="0" indent="-355600" algn="l" rtl="0">
              <a:lnSpc>
                <a:spcPct val="150000"/>
              </a:lnSpc>
              <a:spcBef>
                <a:spcPts val="0"/>
              </a:spcBef>
              <a:spcAft>
                <a:spcPts val="0"/>
              </a:spcAft>
              <a:buSzPts val="2000"/>
              <a:buAutoNum type="arabicPeriod"/>
            </a:pPr>
            <a:r>
              <a:rPr lang="en-IN" sz="2000"/>
              <a:t>The biggest financial risk for the company is when borrowers don't repay their loans, leading to what’s called "credit loss." This happens when a borrower, known as a "defaulter," stops paying back their loan.</a:t>
            </a:r>
            <a:endParaRPr sz="2000"/>
          </a:p>
          <a:p>
            <a:pPr marL="457200" lvl="0" indent="-355600" algn="l" rtl="0">
              <a:lnSpc>
                <a:spcPct val="150000"/>
              </a:lnSpc>
              <a:spcBef>
                <a:spcPts val="0"/>
              </a:spcBef>
              <a:spcAft>
                <a:spcPts val="0"/>
              </a:spcAft>
              <a:buSzPts val="2000"/>
              <a:buAutoNum type="arabicPeriod"/>
            </a:pPr>
            <a:r>
              <a:rPr lang="en-IN" sz="2000"/>
              <a:t>The main goal is to reduce these losses. The company must balance two risks:</a:t>
            </a:r>
            <a:endParaRPr sz="2000"/>
          </a:p>
          <a:p>
            <a:pPr marL="914400" lvl="1" indent="-355600" algn="l" rtl="0">
              <a:lnSpc>
                <a:spcPct val="150000"/>
              </a:lnSpc>
              <a:spcBef>
                <a:spcPts val="0"/>
              </a:spcBef>
              <a:spcAft>
                <a:spcPts val="0"/>
              </a:spcAft>
              <a:buSzPts val="2000"/>
              <a:buAutoNum type="alphaLcPeriod"/>
            </a:pPr>
            <a:r>
              <a:rPr lang="en-IN" sz="2000"/>
              <a:t>Rejecting good applicants who would repay and generate profit.</a:t>
            </a:r>
            <a:endParaRPr sz="2000"/>
          </a:p>
          <a:p>
            <a:pPr marL="914400" lvl="1" indent="-355600" algn="l" rtl="0">
              <a:lnSpc>
                <a:spcPct val="150000"/>
              </a:lnSpc>
              <a:spcBef>
                <a:spcPts val="0"/>
              </a:spcBef>
              <a:spcAft>
                <a:spcPts val="0"/>
              </a:spcAft>
              <a:buSzPts val="2000"/>
              <a:buAutoNum type="alphaLcPeriod"/>
            </a:pPr>
            <a:r>
              <a:rPr lang="en-IN" sz="2000"/>
              <a:t>Approving risky applicants who might default and cause a financial loss.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838200" y="-158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a:t>Univariate analysis</a:t>
            </a:r>
            <a:endParaRPr/>
          </a:p>
        </p:txBody>
      </p:sp>
      <p:sp>
        <p:nvSpPr>
          <p:cNvPr id="260" name="Google Shape;260;p32"/>
          <p:cNvSpPr txBox="1"/>
          <p:nvPr/>
        </p:nvSpPr>
        <p:spPr>
          <a:xfrm>
            <a:off x="8103950" y="1513875"/>
            <a:ext cx="3845100" cy="8004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IN" sz="2000"/>
              <a:t>CA state has the maximum amount of loan applications</a:t>
            </a:r>
            <a:endParaRPr sz="2000"/>
          </a:p>
        </p:txBody>
      </p:sp>
      <p:pic>
        <p:nvPicPr>
          <p:cNvPr id="261" name="Google Shape;261;p32"/>
          <p:cNvPicPr preferRelativeResize="0"/>
          <p:nvPr/>
        </p:nvPicPr>
        <p:blipFill>
          <a:blip r:embed="rId3">
            <a:alphaModFix/>
          </a:blip>
          <a:stretch>
            <a:fillRect/>
          </a:stretch>
        </p:blipFill>
        <p:spPr>
          <a:xfrm>
            <a:off x="838200" y="1309825"/>
            <a:ext cx="7265750" cy="5186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3"/>
          <p:cNvSpPr txBox="1">
            <a:spLocks noGrp="1"/>
          </p:cNvSpPr>
          <p:nvPr>
            <p:ph type="title"/>
          </p:nvPr>
        </p:nvSpPr>
        <p:spPr>
          <a:xfrm>
            <a:off x="838200" y="365125"/>
            <a:ext cx="10515600" cy="8509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latin typeface="Arial"/>
                <a:ea typeface="Arial"/>
                <a:cs typeface="Arial"/>
                <a:sym typeface="Arial"/>
              </a:rPr>
              <a:t>Univariate Analysis Inferences</a:t>
            </a:r>
            <a:endParaRPr/>
          </a:p>
        </p:txBody>
      </p:sp>
      <p:sp>
        <p:nvSpPr>
          <p:cNvPr id="267" name="Google Shape;267;p33"/>
          <p:cNvSpPr txBox="1">
            <a:spLocks noGrp="1"/>
          </p:cNvSpPr>
          <p:nvPr>
            <p:ph type="body" idx="1"/>
          </p:nvPr>
        </p:nvSpPr>
        <p:spPr>
          <a:xfrm>
            <a:off x="838200" y="1300899"/>
            <a:ext cx="10515600" cy="5191976"/>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AutoNum type="arabicPeriod"/>
            </a:pPr>
            <a:r>
              <a:rPr lang="en-IN" sz="2000"/>
              <a:t> Most loan applicants earn between 0 and 40,000 annually.</a:t>
            </a:r>
            <a:endParaRPr/>
          </a:p>
          <a:p>
            <a:pPr marL="228600" lvl="0" indent="-228600" algn="l" rtl="0">
              <a:lnSpc>
                <a:spcPct val="90000"/>
              </a:lnSpc>
              <a:spcBef>
                <a:spcPts val="1000"/>
              </a:spcBef>
              <a:spcAft>
                <a:spcPts val="0"/>
              </a:spcAft>
              <a:buClr>
                <a:schemeClr val="dk1"/>
              </a:buClr>
              <a:buSzPct val="100000"/>
              <a:buAutoNum type="arabicPeriod"/>
            </a:pPr>
            <a:r>
              <a:rPr lang="en-IN" sz="2000"/>
              <a:t>The majority have a debt-to-income ratio between 0 and 20, with a few going up to 30.</a:t>
            </a:r>
            <a:endParaRPr/>
          </a:p>
          <a:p>
            <a:pPr marL="228600" lvl="0" indent="-228600" algn="l" rtl="0">
              <a:lnSpc>
                <a:spcPct val="90000"/>
              </a:lnSpc>
              <a:spcBef>
                <a:spcPts val="1000"/>
              </a:spcBef>
              <a:spcAft>
                <a:spcPts val="0"/>
              </a:spcAft>
              <a:buClr>
                <a:schemeClr val="dk1"/>
              </a:buClr>
              <a:buSzPct val="100000"/>
              <a:buAutoNum type="arabicPeriod"/>
            </a:pPr>
            <a:r>
              <a:rPr lang="en-IN" sz="2000"/>
              <a:t>Most people in the dataset are either renting their homes or have a mortgage.</a:t>
            </a:r>
            <a:endParaRPr/>
          </a:p>
          <a:p>
            <a:pPr marL="228600" lvl="0" indent="-228600" algn="l" rtl="0">
              <a:lnSpc>
                <a:spcPct val="90000"/>
              </a:lnSpc>
              <a:spcBef>
                <a:spcPts val="1000"/>
              </a:spcBef>
              <a:spcAft>
                <a:spcPts val="0"/>
              </a:spcAft>
              <a:buClr>
                <a:schemeClr val="dk1"/>
              </a:buClr>
              <a:buSzPct val="100000"/>
              <a:buAutoNum type="arabicPeriod"/>
            </a:pPr>
            <a:r>
              <a:rPr lang="en-IN" sz="2000"/>
              <a:t> The most common reason for loan applications is debt consolidation.</a:t>
            </a:r>
            <a:endParaRPr/>
          </a:p>
          <a:p>
            <a:pPr marL="228600" lvl="0" indent="-228600" algn="l" rtl="0">
              <a:lnSpc>
                <a:spcPct val="90000"/>
              </a:lnSpc>
              <a:spcBef>
                <a:spcPts val="1000"/>
              </a:spcBef>
              <a:spcAft>
                <a:spcPts val="0"/>
              </a:spcAft>
              <a:buClr>
                <a:schemeClr val="dk1"/>
              </a:buClr>
              <a:buSzPct val="100000"/>
              <a:buAutoNum type="arabicPeriod"/>
            </a:pPr>
            <a:r>
              <a:rPr lang="en-IN" sz="2000"/>
              <a:t> California has the highest number of loan applications.</a:t>
            </a:r>
            <a:endParaRPr/>
          </a:p>
          <a:p>
            <a:pPr marL="228600" lvl="0" indent="-228600" algn="l" rtl="0">
              <a:lnSpc>
                <a:spcPct val="90000"/>
              </a:lnSpc>
              <a:spcBef>
                <a:spcPts val="1000"/>
              </a:spcBef>
              <a:spcAft>
                <a:spcPts val="0"/>
              </a:spcAft>
              <a:buClr>
                <a:schemeClr val="dk1"/>
              </a:buClr>
              <a:buSzPct val="100000"/>
              <a:buAutoNum type="arabicPeriod"/>
            </a:pPr>
            <a:r>
              <a:rPr lang="en-IN" sz="2000"/>
              <a:t>Most applicants do not have a public record of bankruptcies.</a:t>
            </a:r>
            <a:endParaRPr/>
          </a:p>
          <a:p>
            <a:pPr marL="228600" lvl="0" indent="-228600" algn="l" rtl="0">
              <a:lnSpc>
                <a:spcPct val="90000"/>
              </a:lnSpc>
              <a:spcBef>
                <a:spcPts val="1000"/>
              </a:spcBef>
              <a:spcAft>
                <a:spcPts val="0"/>
              </a:spcAft>
              <a:buClr>
                <a:schemeClr val="dk1"/>
              </a:buClr>
              <a:buSzPct val="100000"/>
              <a:buAutoNum type="arabicPeriod"/>
            </a:pPr>
            <a:r>
              <a:rPr lang="en-IN" sz="2000"/>
              <a:t>The majority of applicants have either over 10 years or between 0-2 years of employment.</a:t>
            </a:r>
            <a:endParaRPr/>
          </a:p>
          <a:p>
            <a:pPr marL="228600" lvl="0" indent="-228600" algn="l" rtl="0">
              <a:lnSpc>
                <a:spcPct val="90000"/>
              </a:lnSpc>
              <a:spcBef>
                <a:spcPts val="1000"/>
              </a:spcBef>
              <a:spcAft>
                <a:spcPts val="0"/>
              </a:spcAft>
              <a:buClr>
                <a:schemeClr val="dk1"/>
              </a:buClr>
              <a:buSzPct val="100000"/>
              <a:buAutoNum type="arabicPeriod"/>
            </a:pPr>
            <a:r>
              <a:rPr lang="en-IN" sz="2000"/>
              <a:t> The most frequent loan amounts are between 5,000 and 10,000.</a:t>
            </a:r>
            <a:endParaRPr/>
          </a:p>
          <a:p>
            <a:pPr marL="228600" lvl="0" indent="-228600" algn="l" rtl="0">
              <a:lnSpc>
                <a:spcPct val="90000"/>
              </a:lnSpc>
              <a:spcBef>
                <a:spcPts val="1000"/>
              </a:spcBef>
              <a:spcAft>
                <a:spcPts val="0"/>
              </a:spcAft>
              <a:buClr>
                <a:schemeClr val="dk1"/>
              </a:buClr>
              <a:buSzPct val="100000"/>
              <a:buAutoNum type="arabicPeriod"/>
            </a:pPr>
            <a:r>
              <a:rPr lang="en-IN" sz="2000"/>
              <a:t> Most interest rates range from 5% to 16%, with a few going up to 22%.</a:t>
            </a:r>
            <a:endParaRPr/>
          </a:p>
          <a:p>
            <a:pPr marL="228600" lvl="0" indent="-228600" algn="l" rtl="0">
              <a:lnSpc>
                <a:spcPct val="90000"/>
              </a:lnSpc>
              <a:spcBef>
                <a:spcPts val="1000"/>
              </a:spcBef>
              <a:spcAft>
                <a:spcPts val="0"/>
              </a:spcAft>
              <a:buClr>
                <a:schemeClr val="dk1"/>
              </a:buClr>
              <a:buSzPct val="100000"/>
              <a:buAutoNum type="arabicPeriod"/>
            </a:pPr>
            <a:r>
              <a:rPr lang="en-IN" sz="2000"/>
              <a:t> The typical installment amount is around $20.</a:t>
            </a:r>
            <a:endParaRPr/>
          </a:p>
          <a:p>
            <a:pPr marL="228600" lvl="0" indent="-228600" algn="l" rtl="0">
              <a:lnSpc>
                <a:spcPct val="90000"/>
              </a:lnSpc>
              <a:spcBef>
                <a:spcPts val="1000"/>
              </a:spcBef>
              <a:spcAft>
                <a:spcPts val="0"/>
              </a:spcAft>
              <a:buClr>
                <a:schemeClr val="dk1"/>
              </a:buClr>
              <a:buSzPct val="100000"/>
              <a:buAutoNum type="arabicPeriod"/>
            </a:pPr>
            <a:r>
              <a:rPr lang="en-IN" sz="2000"/>
              <a:t>Most loans are applied for with a term of 36 months.</a:t>
            </a:r>
            <a:endParaRPr/>
          </a:p>
          <a:p>
            <a:pPr marL="228600" lvl="0" indent="-228600" algn="l" rtl="0">
              <a:lnSpc>
                <a:spcPct val="90000"/>
              </a:lnSpc>
              <a:spcBef>
                <a:spcPts val="1000"/>
              </a:spcBef>
              <a:spcAft>
                <a:spcPts val="0"/>
              </a:spcAft>
              <a:buClr>
                <a:schemeClr val="dk1"/>
              </a:buClr>
              <a:buSzPct val="100000"/>
              <a:buAutoNum type="arabicPeriod"/>
            </a:pPr>
            <a:r>
              <a:rPr lang="en-IN" sz="2000"/>
              <a:t> Most loans fall into Grade B.</a:t>
            </a:r>
            <a:endParaRPr/>
          </a:p>
          <a:p>
            <a:pPr marL="228600" lvl="0" indent="-228600" algn="l" rtl="0">
              <a:lnSpc>
                <a:spcPct val="90000"/>
              </a:lnSpc>
              <a:spcBef>
                <a:spcPts val="1000"/>
              </a:spcBef>
              <a:spcAft>
                <a:spcPts val="0"/>
              </a:spcAft>
              <a:buClr>
                <a:schemeClr val="dk1"/>
              </a:buClr>
              <a:buSzPct val="100000"/>
              <a:buAutoNum type="arabicPeriod"/>
            </a:pPr>
            <a:r>
              <a:rPr lang="en-IN" sz="2000"/>
              <a:t>Understanding customer demographics helps identify the most promising segments for targeting loan applications.</a:t>
            </a:r>
            <a:endParaRPr/>
          </a:p>
          <a:p>
            <a:pPr marL="228600" lvl="0" indent="-228600" algn="l" rtl="0">
              <a:lnSpc>
                <a:spcPct val="90000"/>
              </a:lnSpc>
              <a:spcBef>
                <a:spcPts val="1000"/>
              </a:spcBef>
              <a:spcAft>
                <a:spcPts val="0"/>
              </a:spcAft>
              <a:buClr>
                <a:schemeClr val="dk1"/>
              </a:buClr>
              <a:buSzPct val="100000"/>
              <a:buAutoNum type="arabicPeriod"/>
            </a:pPr>
            <a:r>
              <a:rPr lang="en-IN" sz="2000"/>
              <a:t>Further analysis is needed to explore why some categories have lower application rates compared to others.</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4"/>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pic>
        <p:nvPicPr>
          <p:cNvPr id="274" name="Google Shape;274;p34"/>
          <p:cNvPicPr preferRelativeResize="0"/>
          <p:nvPr/>
        </p:nvPicPr>
        <p:blipFill>
          <a:blip r:embed="rId3">
            <a:alphaModFix/>
          </a:blip>
          <a:stretch>
            <a:fillRect/>
          </a:stretch>
        </p:blipFill>
        <p:spPr>
          <a:xfrm>
            <a:off x="152400" y="927600"/>
            <a:ext cx="6870568" cy="5778001"/>
          </a:xfrm>
          <a:prstGeom prst="rect">
            <a:avLst/>
          </a:prstGeom>
          <a:noFill/>
          <a:ln>
            <a:noFill/>
          </a:ln>
        </p:spPr>
      </p:pic>
      <p:sp>
        <p:nvSpPr>
          <p:cNvPr id="275" name="Google Shape;275;p34"/>
          <p:cNvSpPr txBox="1"/>
          <p:nvPr/>
        </p:nvSpPr>
        <p:spPr>
          <a:xfrm>
            <a:off x="7599825" y="1074875"/>
            <a:ext cx="3000000" cy="4863900"/>
          </a:xfrm>
          <a:prstGeom prst="rect">
            <a:avLst/>
          </a:prstGeom>
          <a:noFill/>
          <a:ln>
            <a:noFill/>
          </a:ln>
        </p:spPr>
        <p:txBody>
          <a:bodyPr spcFirstLastPara="1" wrap="square" lIns="91425" tIns="91425" rIns="91425" bIns="91425" anchor="t" anchorCtr="0">
            <a:spAutoFit/>
          </a:bodyPr>
          <a:lstStyle/>
          <a:p>
            <a:pPr marL="457200" lvl="0" indent="-349250" algn="l" rtl="0">
              <a:lnSpc>
                <a:spcPct val="150000"/>
              </a:lnSpc>
              <a:spcBef>
                <a:spcPts val="0"/>
              </a:spcBef>
              <a:spcAft>
                <a:spcPts val="0"/>
              </a:spcAft>
              <a:buSzPts val="1900"/>
              <a:buChar char="●"/>
            </a:pPr>
            <a:r>
              <a:rPr lang="en-IN" sz="1900"/>
              <a:t>The majority of loan applications are for a term of 36 months.</a:t>
            </a:r>
            <a:endParaRPr sz="1900"/>
          </a:p>
          <a:p>
            <a:pPr marL="457200" lvl="0" indent="-349250" algn="l" rtl="0">
              <a:lnSpc>
                <a:spcPct val="150000"/>
              </a:lnSpc>
              <a:spcBef>
                <a:spcPts val="0"/>
              </a:spcBef>
              <a:spcAft>
                <a:spcPts val="0"/>
              </a:spcAft>
              <a:buSzPts val="1900"/>
              <a:buChar char="●"/>
            </a:pPr>
            <a:r>
              <a:rPr lang="en-IN" sz="1900"/>
              <a:t>The overall percentage of charge-offs is slightly higher for loans with a term of 36 months (8%) compared to those with a term of 60 months (6%).</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sp>
        <p:nvSpPr>
          <p:cNvPr id="282" name="Google Shape;282;p35"/>
          <p:cNvSpPr txBox="1"/>
          <p:nvPr/>
        </p:nvSpPr>
        <p:spPr>
          <a:xfrm>
            <a:off x="560150" y="5169475"/>
            <a:ext cx="11197500" cy="16239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Char char="●"/>
            </a:pPr>
            <a:r>
              <a:rPr lang="en-IN" sz="1700"/>
              <a:t>when calculating the ratio of charge-offs within each term category, the ratio is significantly higher for loans with a term of 60 months (25%) compared to those with a term of 36 months (10%).</a:t>
            </a:r>
            <a:endParaRPr sz="1700"/>
          </a:p>
          <a:p>
            <a:pPr marL="457200" lvl="0" indent="-336550" algn="l" rtl="0">
              <a:lnSpc>
                <a:spcPct val="150000"/>
              </a:lnSpc>
              <a:spcBef>
                <a:spcPts val="0"/>
              </a:spcBef>
              <a:spcAft>
                <a:spcPts val="0"/>
              </a:spcAft>
              <a:buSzPts val="1700"/>
              <a:buChar char="●"/>
            </a:pPr>
            <a:r>
              <a:rPr lang="en-IN" sz="1700"/>
              <a:t>Therefore, loans with a term of 60 months should be scrutinized more carefully.</a:t>
            </a:r>
            <a:endParaRPr sz="1700"/>
          </a:p>
          <a:p>
            <a:pPr marL="457200" lvl="0" indent="-336550" algn="l" rtl="0">
              <a:lnSpc>
                <a:spcPct val="150000"/>
              </a:lnSpc>
              <a:spcBef>
                <a:spcPts val="0"/>
              </a:spcBef>
              <a:spcAft>
                <a:spcPts val="0"/>
              </a:spcAft>
              <a:buSzPts val="1700"/>
              <a:buChar char="●"/>
            </a:pPr>
            <a:r>
              <a:rPr lang="en-IN" sz="1700"/>
              <a:t>Applicants with a 60-month loan term are more likely to experience higher charge-offs.</a:t>
            </a:r>
            <a:endParaRPr sz="1700"/>
          </a:p>
        </p:txBody>
      </p:sp>
      <p:pic>
        <p:nvPicPr>
          <p:cNvPr id="283" name="Google Shape;283;p35"/>
          <p:cNvPicPr preferRelativeResize="0"/>
          <p:nvPr/>
        </p:nvPicPr>
        <p:blipFill>
          <a:blip r:embed="rId3">
            <a:alphaModFix/>
          </a:blip>
          <a:stretch>
            <a:fillRect/>
          </a:stretch>
        </p:blipFill>
        <p:spPr>
          <a:xfrm>
            <a:off x="434488" y="851925"/>
            <a:ext cx="11323025" cy="4331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sp>
        <p:nvSpPr>
          <p:cNvPr id="290" name="Google Shape;290;p36"/>
          <p:cNvSpPr txBox="1"/>
          <p:nvPr/>
        </p:nvSpPr>
        <p:spPr>
          <a:xfrm>
            <a:off x="560150" y="5559075"/>
            <a:ext cx="11197500" cy="8388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Char char="●"/>
            </a:pPr>
            <a:r>
              <a:rPr lang="en-IN" sz="1700"/>
              <a:t>The majority of loan volume is categorized as Grade B.</a:t>
            </a:r>
            <a:endParaRPr sz="1700"/>
          </a:p>
          <a:p>
            <a:pPr marL="457200" lvl="0" indent="-336550" algn="l" rtl="0">
              <a:lnSpc>
                <a:spcPct val="150000"/>
              </a:lnSpc>
              <a:spcBef>
                <a:spcPts val="0"/>
              </a:spcBef>
              <a:spcAft>
                <a:spcPts val="0"/>
              </a:spcAft>
              <a:buSzPts val="1700"/>
              <a:buChar char="●"/>
            </a:pPr>
            <a:r>
              <a:rPr lang="en-IN" sz="1700"/>
              <a:t>The highest percentages of overall charge-offs are found in Grades B (3.7%) and C (3.6%).</a:t>
            </a:r>
            <a:endParaRPr sz="1700"/>
          </a:p>
        </p:txBody>
      </p:sp>
      <p:pic>
        <p:nvPicPr>
          <p:cNvPr id="291" name="Google Shape;291;p36"/>
          <p:cNvPicPr preferRelativeResize="0"/>
          <p:nvPr/>
        </p:nvPicPr>
        <p:blipFill>
          <a:blip r:embed="rId3">
            <a:alphaModFix/>
          </a:blip>
          <a:stretch>
            <a:fillRect/>
          </a:stretch>
        </p:blipFill>
        <p:spPr>
          <a:xfrm>
            <a:off x="152400" y="927600"/>
            <a:ext cx="8624349" cy="4631475"/>
          </a:xfrm>
          <a:prstGeom prst="rect">
            <a:avLst/>
          </a:prstGeom>
          <a:noFill/>
          <a:ln>
            <a:noFill/>
          </a:ln>
        </p:spPr>
      </p:pic>
      <p:sp>
        <p:nvSpPr>
          <p:cNvPr id="292" name="Google Shape;292;p36"/>
          <p:cNvSpPr txBox="1"/>
          <p:nvPr/>
        </p:nvSpPr>
        <p:spPr>
          <a:xfrm>
            <a:off x="9022900" y="1044600"/>
            <a:ext cx="3000000" cy="39789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Clr>
                <a:schemeClr val="dk1"/>
              </a:buClr>
              <a:buSzPts val="1700"/>
              <a:buChar char="●"/>
            </a:pPr>
            <a:r>
              <a:rPr lang="en-IN" sz="1700">
                <a:solidFill>
                  <a:schemeClr val="dk1"/>
                </a:solidFill>
              </a:rPr>
              <a:t>When analyzing the charge-off ratio within each grade, the highest percentage of charge-offs is observed in Grade G.</a:t>
            </a:r>
            <a:endParaRPr sz="1700">
              <a:solidFill>
                <a:schemeClr val="dk1"/>
              </a:solidFill>
            </a:endParaRPr>
          </a:p>
          <a:p>
            <a:pPr marL="457200" lvl="0" indent="-336550" algn="l" rtl="0">
              <a:lnSpc>
                <a:spcPct val="150000"/>
              </a:lnSpc>
              <a:spcBef>
                <a:spcPts val="0"/>
              </a:spcBef>
              <a:spcAft>
                <a:spcPts val="0"/>
              </a:spcAft>
              <a:buClr>
                <a:schemeClr val="dk1"/>
              </a:buClr>
              <a:buSzPts val="1700"/>
              <a:buChar char="●"/>
            </a:pPr>
            <a:r>
              <a:rPr lang="en-IN" sz="1700">
                <a:solidFill>
                  <a:schemeClr val="dk1"/>
                </a:solidFill>
              </a:rPr>
              <a:t>The largest clusters of charge-offs are in Grades G and F, both exceeding 30%.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sp>
        <p:nvSpPr>
          <p:cNvPr id="299" name="Google Shape;299;p37"/>
          <p:cNvSpPr txBox="1"/>
          <p:nvPr/>
        </p:nvSpPr>
        <p:spPr>
          <a:xfrm>
            <a:off x="573450" y="4663350"/>
            <a:ext cx="11197500" cy="20163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Char char="●"/>
            </a:pPr>
            <a:r>
              <a:rPr lang="en-IN" sz="1700"/>
              <a:t>the volume of loans in Grade G is very low (158), so it does not significantly impact the overall risk.</a:t>
            </a:r>
            <a:endParaRPr sz="1700"/>
          </a:p>
          <a:p>
            <a:pPr marL="457200" lvl="0" indent="-336550" algn="l" rtl="0">
              <a:lnSpc>
                <a:spcPct val="150000"/>
              </a:lnSpc>
              <a:spcBef>
                <a:spcPts val="0"/>
              </a:spcBef>
              <a:spcAft>
                <a:spcPts val="0"/>
              </a:spcAft>
              <a:buSzPts val="1700"/>
              <a:buChar char="●"/>
            </a:pPr>
            <a:r>
              <a:rPr lang="en-IN" sz="1700"/>
              <a:t>The highest risk of charge-offs is associated with Grades B and C.</a:t>
            </a:r>
            <a:endParaRPr sz="1700"/>
          </a:p>
          <a:p>
            <a:pPr marL="457200" lvl="0" indent="-336550" algn="l" rtl="0">
              <a:lnSpc>
                <a:spcPct val="150000"/>
              </a:lnSpc>
              <a:spcBef>
                <a:spcPts val="0"/>
              </a:spcBef>
              <a:spcAft>
                <a:spcPts val="0"/>
              </a:spcAft>
              <a:buSzPts val="1700"/>
              <a:buChar char="●"/>
            </a:pPr>
            <a:r>
              <a:rPr lang="en-IN" sz="1700"/>
              <a:t>Grades F and G have a very high likelihood of charge-offs, although their loan volumes are low.</a:t>
            </a:r>
            <a:endParaRPr sz="1700"/>
          </a:p>
          <a:p>
            <a:pPr marL="457200" lvl="0" indent="-336550" algn="l" rtl="0">
              <a:lnSpc>
                <a:spcPct val="150000"/>
              </a:lnSpc>
              <a:spcBef>
                <a:spcPts val="0"/>
              </a:spcBef>
              <a:spcAft>
                <a:spcPts val="0"/>
              </a:spcAft>
              <a:buSzPts val="1700"/>
              <a:buChar char="●"/>
            </a:pPr>
            <a:r>
              <a:rPr lang="en-IN" sz="1700"/>
              <a:t>Grade A has a very low likelihood of charge-offs.</a:t>
            </a:r>
            <a:endParaRPr sz="1700"/>
          </a:p>
          <a:p>
            <a:pPr marL="457200" lvl="0" indent="-336550" algn="l" rtl="0">
              <a:lnSpc>
                <a:spcPct val="150000"/>
              </a:lnSpc>
              <a:spcBef>
                <a:spcPts val="0"/>
              </a:spcBef>
              <a:spcAft>
                <a:spcPts val="0"/>
              </a:spcAft>
              <a:buSzPts val="1700"/>
              <a:buChar char="●"/>
            </a:pPr>
            <a:r>
              <a:rPr lang="en-IN" sz="1700"/>
              <a:t>The probability of charge-offs increases from Grade A to Grade G.</a:t>
            </a:r>
            <a:endParaRPr sz="1700"/>
          </a:p>
        </p:txBody>
      </p:sp>
      <p:pic>
        <p:nvPicPr>
          <p:cNvPr id="300" name="Google Shape;300;p37"/>
          <p:cNvPicPr preferRelativeResize="0"/>
          <p:nvPr/>
        </p:nvPicPr>
        <p:blipFill>
          <a:blip r:embed="rId3">
            <a:alphaModFix/>
          </a:blip>
          <a:stretch>
            <a:fillRect/>
          </a:stretch>
        </p:blipFill>
        <p:spPr>
          <a:xfrm>
            <a:off x="1177313" y="651749"/>
            <a:ext cx="9837375" cy="38503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8"/>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pic>
        <p:nvPicPr>
          <p:cNvPr id="307" name="Google Shape;307;p38"/>
          <p:cNvPicPr preferRelativeResize="0"/>
          <p:nvPr/>
        </p:nvPicPr>
        <p:blipFill>
          <a:blip r:embed="rId3">
            <a:alphaModFix/>
          </a:blip>
          <a:stretch>
            <a:fillRect/>
          </a:stretch>
        </p:blipFill>
        <p:spPr>
          <a:xfrm>
            <a:off x="392638" y="666700"/>
            <a:ext cx="11406724" cy="4873700"/>
          </a:xfrm>
          <a:prstGeom prst="rect">
            <a:avLst/>
          </a:prstGeom>
          <a:noFill/>
          <a:ln>
            <a:noFill/>
          </a:ln>
        </p:spPr>
      </p:pic>
      <p:sp>
        <p:nvSpPr>
          <p:cNvPr id="308" name="Google Shape;308;p38"/>
          <p:cNvSpPr txBox="1"/>
          <p:nvPr/>
        </p:nvSpPr>
        <p:spPr>
          <a:xfrm>
            <a:off x="573450" y="5422825"/>
            <a:ext cx="11197500" cy="12315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Char char="●"/>
            </a:pPr>
            <a:r>
              <a:rPr lang="en-IN" sz="1700"/>
              <a:t>The highest number of charge-offs is observed among employees with 10 years or more of tenure.</a:t>
            </a:r>
            <a:endParaRPr sz="1700"/>
          </a:p>
          <a:p>
            <a:pPr marL="457200" lvl="0" indent="-336550" algn="l" rtl="0">
              <a:lnSpc>
                <a:spcPct val="150000"/>
              </a:lnSpc>
              <a:spcBef>
                <a:spcPts val="0"/>
              </a:spcBef>
              <a:spcAft>
                <a:spcPts val="0"/>
              </a:spcAft>
              <a:buSzPts val="1700"/>
              <a:buChar char="●"/>
            </a:pPr>
            <a:r>
              <a:rPr lang="en-IN" sz="1700"/>
              <a:t>The charge-off ratios within different employee length categories are similar and do not provide clear conclusions.</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pic>
        <p:nvPicPr>
          <p:cNvPr id="315" name="Google Shape;315;p39"/>
          <p:cNvPicPr preferRelativeResize="0"/>
          <p:nvPr/>
        </p:nvPicPr>
        <p:blipFill>
          <a:blip r:embed="rId3">
            <a:alphaModFix/>
          </a:blip>
          <a:stretch>
            <a:fillRect/>
          </a:stretch>
        </p:blipFill>
        <p:spPr>
          <a:xfrm>
            <a:off x="152400" y="780050"/>
            <a:ext cx="11887200" cy="4688290"/>
          </a:xfrm>
          <a:prstGeom prst="rect">
            <a:avLst/>
          </a:prstGeom>
          <a:noFill/>
          <a:ln>
            <a:noFill/>
          </a:ln>
        </p:spPr>
      </p:pic>
      <p:sp>
        <p:nvSpPr>
          <p:cNvPr id="316" name="Google Shape;316;p39"/>
          <p:cNvSpPr txBox="1"/>
          <p:nvPr/>
        </p:nvSpPr>
        <p:spPr>
          <a:xfrm>
            <a:off x="573450" y="5422825"/>
            <a:ext cx="11197500" cy="4464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Char char="●"/>
            </a:pPr>
            <a:r>
              <a:rPr lang="en-IN" sz="1700"/>
              <a:t>The greatest number of charge-offs is seen among employees with 10 years or more of employment.</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0"/>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pic>
        <p:nvPicPr>
          <p:cNvPr id="323" name="Google Shape;323;p40"/>
          <p:cNvPicPr preferRelativeResize="0"/>
          <p:nvPr/>
        </p:nvPicPr>
        <p:blipFill>
          <a:blip r:embed="rId3">
            <a:alphaModFix/>
          </a:blip>
          <a:stretch>
            <a:fillRect/>
          </a:stretch>
        </p:blipFill>
        <p:spPr>
          <a:xfrm>
            <a:off x="152400" y="699000"/>
            <a:ext cx="11887201" cy="4606742"/>
          </a:xfrm>
          <a:prstGeom prst="rect">
            <a:avLst/>
          </a:prstGeom>
          <a:noFill/>
          <a:ln>
            <a:noFill/>
          </a:ln>
        </p:spPr>
      </p:pic>
      <p:sp>
        <p:nvSpPr>
          <p:cNvPr id="324" name="Google Shape;324;p40"/>
          <p:cNvSpPr txBox="1"/>
          <p:nvPr/>
        </p:nvSpPr>
        <p:spPr>
          <a:xfrm>
            <a:off x="573450" y="5422825"/>
            <a:ext cx="11197500" cy="8388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Char char="●"/>
            </a:pPr>
            <a:r>
              <a:rPr lang="en-IN" sz="1700"/>
              <a:t>There is a high probability of charge-offs for individuals with an income range of less than 1 year.</a:t>
            </a:r>
            <a:endParaRPr sz="1700"/>
          </a:p>
          <a:p>
            <a:pPr marL="457200" lvl="0" indent="-336550" algn="l" rtl="0">
              <a:lnSpc>
                <a:spcPct val="150000"/>
              </a:lnSpc>
              <a:spcBef>
                <a:spcPts val="0"/>
              </a:spcBef>
              <a:spcAft>
                <a:spcPts val="0"/>
              </a:spcAft>
              <a:buSzPts val="1700"/>
              <a:buChar char="●"/>
            </a:pPr>
            <a:r>
              <a:rPr lang="en-IN" sz="1700"/>
              <a:t>The charge-off ratios within different income ranges are quite similar and inconclusive.</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1"/>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pic>
        <p:nvPicPr>
          <p:cNvPr id="331" name="Google Shape;331;p41"/>
          <p:cNvPicPr preferRelativeResize="0"/>
          <p:nvPr/>
        </p:nvPicPr>
        <p:blipFill>
          <a:blip r:embed="rId3">
            <a:alphaModFix/>
          </a:blip>
          <a:stretch>
            <a:fillRect/>
          </a:stretch>
        </p:blipFill>
        <p:spPr>
          <a:xfrm>
            <a:off x="1777513" y="775200"/>
            <a:ext cx="8636975" cy="5836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Objectives</a:t>
            </a:r>
            <a:endParaRPr/>
          </a:p>
        </p:txBody>
      </p:sp>
      <p:sp>
        <p:nvSpPr>
          <p:cNvPr id="103" name="Google Shape;103;p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55600" algn="l" rtl="0">
              <a:lnSpc>
                <a:spcPct val="150000"/>
              </a:lnSpc>
              <a:spcBef>
                <a:spcPts val="1200"/>
              </a:spcBef>
              <a:spcAft>
                <a:spcPts val="0"/>
              </a:spcAft>
              <a:buSzPts val="2000"/>
              <a:buChar char="•"/>
            </a:pPr>
            <a:r>
              <a:rPr lang="en-IN" sz="2000"/>
              <a:t>The goal is to identify risky loan applicants to reduce credit losses. This will be done through Exploratory Data Analysis (EDA) of the provided dataset.</a:t>
            </a:r>
            <a:endParaRPr sz="2000"/>
          </a:p>
          <a:p>
            <a:pPr marL="457200" lvl="0" indent="-355600" algn="l" rtl="0">
              <a:lnSpc>
                <a:spcPct val="150000"/>
              </a:lnSpc>
              <a:spcBef>
                <a:spcPts val="0"/>
              </a:spcBef>
              <a:spcAft>
                <a:spcPts val="0"/>
              </a:spcAft>
              <a:buSzPts val="2000"/>
              <a:buChar char="•"/>
            </a:pPr>
            <a:r>
              <a:rPr lang="en-IN" sz="2000"/>
              <a:t>The company wants to understand the key factors that lead to loan defaults. By identifying these indicators, they can improve their risk assessment and manage their loan portfolio more effectively.</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2"/>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pic>
        <p:nvPicPr>
          <p:cNvPr id="338" name="Google Shape;338;p42"/>
          <p:cNvPicPr preferRelativeResize="0"/>
          <p:nvPr/>
        </p:nvPicPr>
        <p:blipFill>
          <a:blip r:embed="rId3">
            <a:alphaModFix/>
          </a:blip>
          <a:stretch>
            <a:fillRect/>
          </a:stretch>
        </p:blipFill>
        <p:spPr>
          <a:xfrm>
            <a:off x="152400" y="699000"/>
            <a:ext cx="11887199" cy="4738571"/>
          </a:xfrm>
          <a:prstGeom prst="rect">
            <a:avLst/>
          </a:prstGeom>
          <a:noFill/>
          <a:ln>
            <a:noFill/>
          </a:ln>
        </p:spPr>
      </p:pic>
      <p:sp>
        <p:nvSpPr>
          <p:cNvPr id="339" name="Google Shape;339;p42"/>
          <p:cNvSpPr txBox="1"/>
          <p:nvPr/>
        </p:nvSpPr>
        <p:spPr>
          <a:xfrm>
            <a:off x="573450" y="5422825"/>
            <a:ext cx="11197500" cy="8388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Char char="●"/>
            </a:pPr>
            <a:r>
              <a:rPr lang="en-IN" sz="1700"/>
              <a:t>The highest number of charge-offs is observed in the categories of RENT and MORTGAGE.</a:t>
            </a:r>
            <a:endParaRPr sz="1700"/>
          </a:p>
          <a:p>
            <a:pPr marL="457200" lvl="0" indent="-336550" algn="l" rtl="0">
              <a:lnSpc>
                <a:spcPct val="150000"/>
              </a:lnSpc>
              <a:spcBef>
                <a:spcPts val="0"/>
              </a:spcBef>
              <a:spcAft>
                <a:spcPts val="0"/>
              </a:spcAft>
              <a:buSzPts val="1700"/>
              <a:buChar char="●"/>
            </a:pPr>
            <a:r>
              <a:rPr lang="en-IN" sz="1700"/>
              <a:t>Within each home ownership category, the charge-off ratio is highest for the "Other" category.</a:t>
            </a:r>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3"/>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sp>
        <p:nvSpPr>
          <p:cNvPr id="346" name="Google Shape;346;p43"/>
          <p:cNvSpPr txBox="1"/>
          <p:nvPr/>
        </p:nvSpPr>
        <p:spPr>
          <a:xfrm>
            <a:off x="573450" y="5422825"/>
            <a:ext cx="11197500" cy="12315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Char char="●"/>
            </a:pPr>
            <a:r>
              <a:rPr lang="en-IN" sz="1700"/>
              <a:t>Individuals with a home ownership status of MORTGAGE are at the highest risk for charge-offs.</a:t>
            </a:r>
            <a:endParaRPr sz="1700"/>
          </a:p>
          <a:p>
            <a:pPr marL="457200" lvl="0" indent="-336550" algn="l" rtl="0">
              <a:lnSpc>
                <a:spcPct val="150000"/>
              </a:lnSpc>
              <a:spcBef>
                <a:spcPts val="0"/>
              </a:spcBef>
              <a:spcAft>
                <a:spcPts val="0"/>
              </a:spcAft>
              <a:buSzPts val="1700"/>
              <a:buChar char="●"/>
            </a:pPr>
            <a:r>
              <a:rPr lang="en-IN" sz="1700"/>
              <a:t>The MORTGAGE category also includes a wide range of loan amounts, which further increases the risk of charge-offs.  </a:t>
            </a:r>
            <a:endParaRPr sz="1700"/>
          </a:p>
        </p:txBody>
      </p:sp>
      <p:pic>
        <p:nvPicPr>
          <p:cNvPr id="347" name="Google Shape;347;p43"/>
          <p:cNvPicPr preferRelativeResize="0"/>
          <p:nvPr/>
        </p:nvPicPr>
        <p:blipFill>
          <a:blip r:embed="rId3">
            <a:alphaModFix/>
          </a:blip>
          <a:stretch>
            <a:fillRect/>
          </a:stretch>
        </p:blipFill>
        <p:spPr>
          <a:xfrm>
            <a:off x="640363" y="927600"/>
            <a:ext cx="11063663" cy="4342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4"/>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pic>
        <p:nvPicPr>
          <p:cNvPr id="354" name="Google Shape;354;p44"/>
          <p:cNvPicPr preferRelativeResize="0"/>
          <p:nvPr/>
        </p:nvPicPr>
        <p:blipFill>
          <a:blip r:embed="rId3">
            <a:alphaModFix/>
          </a:blip>
          <a:stretch>
            <a:fillRect/>
          </a:stretch>
        </p:blipFill>
        <p:spPr>
          <a:xfrm>
            <a:off x="152400" y="927600"/>
            <a:ext cx="11731033" cy="4342825"/>
          </a:xfrm>
          <a:prstGeom prst="rect">
            <a:avLst/>
          </a:prstGeom>
          <a:noFill/>
          <a:ln>
            <a:noFill/>
          </a:ln>
        </p:spPr>
      </p:pic>
      <p:sp>
        <p:nvSpPr>
          <p:cNvPr id="355" name="Google Shape;355;p44"/>
          <p:cNvSpPr txBox="1"/>
          <p:nvPr/>
        </p:nvSpPr>
        <p:spPr>
          <a:xfrm>
            <a:off x="573450" y="5422825"/>
            <a:ext cx="11197500" cy="12315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Char char="●"/>
            </a:pPr>
            <a:r>
              <a:rPr lang="en-IN" sz="1700"/>
              <a:t>The highest risk of charge-offs is associated with the category of debt_consolidation.</a:t>
            </a:r>
            <a:endParaRPr sz="1700"/>
          </a:p>
          <a:p>
            <a:pPr marL="457200" lvl="0" indent="-336550" algn="l" rtl="0">
              <a:lnSpc>
                <a:spcPct val="150000"/>
              </a:lnSpc>
              <a:spcBef>
                <a:spcPts val="0"/>
              </a:spcBef>
              <a:spcAft>
                <a:spcPts val="0"/>
              </a:spcAft>
              <a:buSzPts val="1700"/>
              <a:buChar char="●"/>
            </a:pPr>
            <a:r>
              <a:rPr lang="en-IN" sz="1700"/>
              <a:t>The highest probability of charge-offs within a category is found in small_business, although the volume of such loans is extremely low.</a:t>
            </a:r>
            <a:endParaRPr sz="17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pic>
        <p:nvPicPr>
          <p:cNvPr id="362" name="Google Shape;362;p45"/>
          <p:cNvPicPr preferRelativeResize="0"/>
          <p:nvPr/>
        </p:nvPicPr>
        <p:blipFill>
          <a:blip r:embed="rId3">
            <a:alphaModFix/>
          </a:blip>
          <a:stretch>
            <a:fillRect/>
          </a:stretch>
        </p:blipFill>
        <p:spPr>
          <a:xfrm>
            <a:off x="152400" y="927600"/>
            <a:ext cx="11887199" cy="4530627"/>
          </a:xfrm>
          <a:prstGeom prst="rect">
            <a:avLst/>
          </a:prstGeom>
          <a:noFill/>
          <a:ln>
            <a:noFill/>
          </a:ln>
        </p:spPr>
      </p:pic>
      <p:sp>
        <p:nvSpPr>
          <p:cNvPr id="363" name="Google Shape;363;p45"/>
          <p:cNvSpPr txBox="1"/>
          <p:nvPr/>
        </p:nvSpPr>
        <p:spPr>
          <a:xfrm>
            <a:off x="573450" y="5422825"/>
            <a:ext cx="11197500" cy="12315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Clr>
                <a:schemeClr val="dk1"/>
              </a:buClr>
              <a:buSzPts val="1700"/>
              <a:buChar char="●"/>
            </a:pPr>
            <a:r>
              <a:rPr lang="en-IN" sz="1700">
                <a:solidFill>
                  <a:schemeClr val="dk1"/>
                </a:solidFill>
              </a:rPr>
              <a:t>The largest loan amounts are associated with the categories of small_business, debt_consolidation, and house.</a:t>
            </a:r>
            <a:endParaRPr sz="1700">
              <a:solidFill>
                <a:schemeClr val="dk1"/>
              </a:solidFill>
            </a:endParaRPr>
          </a:p>
          <a:p>
            <a:pPr marL="457200" lvl="0" indent="-336550" algn="l" rtl="0">
              <a:lnSpc>
                <a:spcPct val="150000"/>
              </a:lnSpc>
              <a:spcBef>
                <a:spcPts val="0"/>
              </a:spcBef>
              <a:spcAft>
                <a:spcPts val="0"/>
              </a:spcAft>
              <a:buClr>
                <a:schemeClr val="dk1"/>
              </a:buClr>
              <a:buSzPts val="1700"/>
              <a:buChar char="●"/>
            </a:pPr>
            <a:r>
              <a:rPr lang="en-IN" sz="1700">
                <a:solidFill>
                  <a:schemeClr val="dk1"/>
                </a:solidFill>
              </a:rPr>
              <a:t>The greatest risk of charge-offs is linked to loans for debt_consolidation.</a:t>
            </a:r>
            <a:endParaRPr sz="17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sp>
        <p:nvSpPr>
          <p:cNvPr id="370" name="Google Shape;370;p46"/>
          <p:cNvSpPr txBox="1"/>
          <p:nvPr/>
        </p:nvSpPr>
        <p:spPr>
          <a:xfrm>
            <a:off x="573450" y="5422825"/>
            <a:ext cx="11197500" cy="8388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Clr>
                <a:schemeClr val="dk1"/>
              </a:buClr>
              <a:buSzPts val="1700"/>
              <a:buChar char="●"/>
            </a:pPr>
            <a:r>
              <a:rPr lang="en-IN" sz="1700">
                <a:solidFill>
                  <a:schemeClr val="dk1"/>
                </a:solidFill>
              </a:rPr>
              <a:t>Small Business applicants have a high likelihood of charge-offs, but their overall loan volume is low.</a:t>
            </a:r>
            <a:endParaRPr sz="1700">
              <a:solidFill>
                <a:schemeClr val="dk1"/>
              </a:solidFill>
            </a:endParaRPr>
          </a:p>
          <a:p>
            <a:pPr marL="457200" lvl="0" indent="-336550" algn="l" rtl="0">
              <a:lnSpc>
                <a:spcPct val="150000"/>
              </a:lnSpc>
              <a:spcBef>
                <a:spcPts val="0"/>
              </a:spcBef>
              <a:spcAft>
                <a:spcPts val="0"/>
              </a:spcAft>
              <a:buClr>
                <a:schemeClr val="dk1"/>
              </a:buClr>
              <a:buSzPts val="1700"/>
              <a:buChar char="●"/>
            </a:pPr>
            <a:r>
              <a:rPr lang="en-IN" sz="1700">
                <a:solidFill>
                  <a:schemeClr val="dk1"/>
                </a:solidFill>
              </a:rPr>
              <a:t>Renewable_energy has the lowest risk of charge-offs relative to its loan volume.</a:t>
            </a:r>
            <a:endParaRPr sz="1700">
              <a:solidFill>
                <a:schemeClr val="dk1"/>
              </a:solidFill>
            </a:endParaRPr>
          </a:p>
        </p:txBody>
      </p:sp>
      <p:pic>
        <p:nvPicPr>
          <p:cNvPr id="371" name="Google Shape;371;p46"/>
          <p:cNvPicPr preferRelativeResize="0"/>
          <p:nvPr/>
        </p:nvPicPr>
        <p:blipFill>
          <a:blip r:embed="rId3">
            <a:alphaModFix/>
          </a:blip>
          <a:stretch>
            <a:fillRect/>
          </a:stretch>
        </p:blipFill>
        <p:spPr>
          <a:xfrm>
            <a:off x="511763" y="927600"/>
            <a:ext cx="11168483" cy="4342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7"/>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sp>
        <p:nvSpPr>
          <p:cNvPr id="378" name="Google Shape;378;p47"/>
          <p:cNvSpPr txBox="1"/>
          <p:nvPr/>
        </p:nvSpPr>
        <p:spPr>
          <a:xfrm>
            <a:off x="8220475" y="1093613"/>
            <a:ext cx="2808600" cy="24090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Clr>
                <a:schemeClr val="dk1"/>
              </a:buClr>
              <a:buSzPts val="1700"/>
              <a:buChar char="●"/>
            </a:pPr>
            <a:r>
              <a:rPr lang="en-IN" sz="1700">
                <a:solidFill>
                  <a:schemeClr val="dk1"/>
                </a:solidFill>
              </a:rPr>
              <a:t>Based purely on loan volumes, the highest number of charge-offs is observed in the category with no bankruptcy record (0).</a:t>
            </a:r>
            <a:endParaRPr sz="1700">
              <a:solidFill>
                <a:schemeClr val="dk1"/>
              </a:solidFill>
            </a:endParaRPr>
          </a:p>
        </p:txBody>
      </p:sp>
      <p:pic>
        <p:nvPicPr>
          <p:cNvPr id="379" name="Google Shape;379;p47"/>
          <p:cNvPicPr preferRelativeResize="0"/>
          <p:nvPr/>
        </p:nvPicPr>
        <p:blipFill>
          <a:blip r:embed="rId3">
            <a:alphaModFix/>
          </a:blip>
          <a:stretch>
            <a:fillRect/>
          </a:stretch>
        </p:blipFill>
        <p:spPr>
          <a:xfrm>
            <a:off x="440025" y="1017425"/>
            <a:ext cx="7341451" cy="5573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sp>
        <p:nvSpPr>
          <p:cNvPr id="386" name="Google Shape;386;p48"/>
          <p:cNvSpPr txBox="1"/>
          <p:nvPr/>
        </p:nvSpPr>
        <p:spPr>
          <a:xfrm>
            <a:off x="573450" y="5422825"/>
            <a:ext cx="11197500" cy="8388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Clr>
                <a:schemeClr val="dk1"/>
              </a:buClr>
              <a:buSzPts val="1700"/>
              <a:buChar char="●"/>
            </a:pPr>
            <a:r>
              <a:rPr lang="en-IN" sz="1700">
                <a:solidFill>
                  <a:schemeClr val="dk1"/>
                </a:solidFill>
              </a:rPr>
              <a:t>When examining charge-off ratios within each category, customers with a bankruptcy record show a higher charge-off ratio.</a:t>
            </a:r>
            <a:endParaRPr sz="1700">
              <a:solidFill>
                <a:schemeClr val="dk1"/>
              </a:solidFill>
            </a:endParaRPr>
          </a:p>
        </p:txBody>
      </p:sp>
      <p:pic>
        <p:nvPicPr>
          <p:cNvPr id="387" name="Google Shape;387;p48"/>
          <p:cNvPicPr preferRelativeResize="0"/>
          <p:nvPr/>
        </p:nvPicPr>
        <p:blipFill>
          <a:blip r:embed="rId3">
            <a:alphaModFix/>
          </a:blip>
          <a:stretch>
            <a:fillRect/>
          </a:stretch>
        </p:blipFill>
        <p:spPr>
          <a:xfrm>
            <a:off x="639275" y="927600"/>
            <a:ext cx="11065853" cy="43428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9"/>
          <p:cNvSpPr txBox="1">
            <a:spLocks noGrp="1"/>
          </p:cNvSpPr>
          <p:nvPr>
            <p:ph type="title"/>
          </p:nvPr>
        </p:nvSpPr>
        <p:spPr>
          <a:xfrm>
            <a:off x="0" y="0"/>
            <a:ext cx="12192000" cy="775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a:t>Bivariate analysis</a:t>
            </a:r>
            <a:endParaRPr sz="3200"/>
          </a:p>
        </p:txBody>
      </p:sp>
      <p:sp>
        <p:nvSpPr>
          <p:cNvPr id="394" name="Google Shape;394;p49"/>
          <p:cNvSpPr txBox="1"/>
          <p:nvPr/>
        </p:nvSpPr>
        <p:spPr>
          <a:xfrm>
            <a:off x="573450" y="5422825"/>
            <a:ext cx="11197500" cy="8388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Clr>
                <a:schemeClr val="dk1"/>
              </a:buClr>
              <a:buSzPts val="1700"/>
              <a:buChar char="●"/>
            </a:pPr>
            <a:r>
              <a:rPr lang="en-IN" sz="1700">
                <a:solidFill>
                  <a:schemeClr val="dk1"/>
                </a:solidFill>
              </a:rPr>
              <a:t>Customers with a bankruptcy record are at a higher risk of charge-offs.</a:t>
            </a:r>
            <a:endParaRPr sz="1700">
              <a:solidFill>
                <a:schemeClr val="dk1"/>
              </a:solidFill>
            </a:endParaRPr>
          </a:p>
          <a:p>
            <a:pPr marL="457200" lvl="0" indent="-336550" algn="l" rtl="0">
              <a:lnSpc>
                <a:spcPct val="150000"/>
              </a:lnSpc>
              <a:spcBef>
                <a:spcPts val="0"/>
              </a:spcBef>
              <a:spcAft>
                <a:spcPts val="0"/>
              </a:spcAft>
              <a:buClr>
                <a:schemeClr val="dk1"/>
              </a:buClr>
              <a:buSzPts val="1700"/>
              <a:buChar char="●"/>
            </a:pPr>
            <a:r>
              <a:rPr lang="en-IN" sz="1700">
                <a:solidFill>
                  <a:schemeClr val="dk1"/>
                </a:solidFill>
              </a:rPr>
              <a:t>Customers with a record of 2 bankruptcies have an even higher charge-off ratio.</a:t>
            </a:r>
            <a:endParaRPr sz="1700">
              <a:solidFill>
                <a:schemeClr val="dk1"/>
              </a:solidFill>
            </a:endParaRPr>
          </a:p>
        </p:txBody>
      </p:sp>
      <p:pic>
        <p:nvPicPr>
          <p:cNvPr id="395" name="Google Shape;395;p49"/>
          <p:cNvPicPr preferRelativeResize="0"/>
          <p:nvPr/>
        </p:nvPicPr>
        <p:blipFill>
          <a:blip r:embed="rId3">
            <a:alphaModFix/>
          </a:blip>
          <a:stretch>
            <a:fillRect/>
          </a:stretch>
        </p:blipFill>
        <p:spPr>
          <a:xfrm>
            <a:off x="563075" y="927600"/>
            <a:ext cx="11065853" cy="43428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0"/>
          <p:cNvSpPr txBox="1">
            <a:spLocks noGrp="1"/>
          </p:cNvSpPr>
          <p:nvPr>
            <p:ph type="title"/>
          </p:nvPr>
        </p:nvSpPr>
        <p:spPr>
          <a:xfrm>
            <a:off x="838200" y="365126"/>
            <a:ext cx="10515600" cy="860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sz="3000">
                <a:latin typeface="Arial"/>
                <a:ea typeface="Arial"/>
                <a:cs typeface="Arial"/>
                <a:sym typeface="Arial"/>
              </a:rPr>
              <a:t>Bivariate Analysis Inferences</a:t>
            </a:r>
            <a:endParaRPr sz="3000"/>
          </a:p>
        </p:txBody>
      </p:sp>
      <p:sp>
        <p:nvSpPr>
          <p:cNvPr id="401" name="Google Shape;401;p50"/>
          <p:cNvSpPr txBox="1">
            <a:spLocks noGrp="1"/>
          </p:cNvSpPr>
          <p:nvPr>
            <p:ph type="body" idx="1"/>
          </p:nvPr>
        </p:nvSpPr>
        <p:spPr>
          <a:xfrm>
            <a:off x="838200" y="1305000"/>
            <a:ext cx="10515600" cy="4872000"/>
          </a:xfrm>
          <a:prstGeom prst="rect">
            <a:avLst/>
          </a:prstGeom>
          <a:noFill/>
          <a:ln>
            <a:noFill/>
          </a:ln>
        </p:spPr>
        <p:txBody>
          <a:bodyPr spcFirstLastPara="1" wrap="square" lIns="91425" tIns="45700" rIns="91425" bIns="45700" anchor="t" anchorCtr="0">
            <a:normAutofit/>
          </a:bodyPr>
          <a:lstStyle/>
          <a:p>
            <a:pPr marL="228600" lvl="0" indent="-254000" algn="l" rtl="0">
              <a:lnSpc>
                <a:spcPct val="150000"/>
              </a:lnSpc>
              <a:spcBef>
                <a:spcPts val="0"/>
              </a:spcBef>
              <a:spcAft>
                <a:spcPts val="0"/>
              </a:spcAft>
              <a:buClr>
                <a:schemeClr val="dk1"/>
              </a:buClr>
              <a:buSzPts val="2000"/>
              <a:buChar char="•"/>
            </a:pPr>
            <a:r>
              <a:rPr lang="en-IN" sz="2000"/>
              <a:t>The overall percentage of charge-offs is slightly higher for loans with a term of 36 months (8%) compared to those with a term of 60 months (6%).However, when calculating the ratio of charge-offs within each term category, the ratio is significantly higher for loans with a term of 60 months (25%) compared to those with a term of 36 months (10%).</a:t>
            </a:r>
            <a:endParaRPr sz="2000"/>
          </a:p>
          <a:p>
            <a:pPr marL="228600" lvl="0" indent="-254000" algn="l" rtl="0">
              <a:lnSpc>
                <a:spcPct val="150000"/>
              </a:lnSpc>
              <a:spcBef>
                <a:spcPts val="1000"/>
              </a:spcBef>
              <a:spcAft>
                <a:spcPts val="0"/>
              </a:spcAft>
              <a:buClr>
                <a:schemeClr val="dk1"/>
              </a:buClr>
              <a:buSzPts val="2000"/>
              <a:buChar char="•"/>
            </a:pPr>
            <a:r>
              <a:rPr lang="en-IN" sz="2000"/>
              <a:t>The highest percentages of overall charge-offs are found in Grades B (3.7%) and C (3.6%). When analyzing the charge-off ratio within each grade, the highest percentage of charge-offs is observed in Grade G. However, the volume of loans in Grade G is very low (158), so it does not significantly impact the overall risk. The probability of charge-offs increases from Grade A to Grade G</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1"/>
          <p:cNvSpPr txBox="1">
            <a:spLocks noGrp="1"/>
          </p:cNvSpPr>
          <p:nvPr>
            <p:ph type="title"/>
          </p:nvPr>
        </p:nvSpPr>
        <p:spPr>
          <a:xfrm>
            <a:off x="838200" y="365126"/>
            <a:ext cx="10515600" cy="860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sz="3000">
                <a:latin typeface="Arial"/>
                <a:ea typeface="Arial"/>
                <a:cs typeface="Arial"/>
                <a:sym typeface="Arial"/>
              </a:rPr>
              <a:t>Bivariate Analysis Inferences</a:t>
            </a:r>
            <a:endParaRPr sz="3000"/>
          </a:p>
        </p:txBody>
      </p:sp>
      <p:sp>
        <p:nvSpPr>
          <p:cNvPr id="407" name="Google Shape;407;p51"/>
          <p:cNvSpPr txBox="1">
            <a:spLocks noGrp="1"/>
          </p:cNvSpPr>
          <p:nvPr>
            <p:ph type="body" idx="1"/>
          </p:nvPr>
        </p:nvSpPr>
        <p:spPr>
          <a:xfrm>
            <a:off x="838200" y="1225525"/>
            <a:ext cx="10515600" cy="4951500"/>
          </a:xfrm>
          <a:prstGeom prst="rect">
            <a:avLst/>
          </a:prstGeom>
          <a:noFill/>
          <a:ln>
            <a:noFill/>
          </a:ln>
        </p:spPr>
        <p:txBody>
          <a:bodyPr spcFirstLastPara="1" wrap="square" lIns="91425" tIns="45700" rIns="91425" bIns="45700" anchor="t" anchorCtr="0">
            <a:noAutofit/>
          </a:bodyPr>
          <a:lstStyle/>
          <a:p>
            <a:pPr marL="228600" lvl="0" indent="-241300" algn="l" rtl="0">
              <a:lnSpc>
                <a:spcPct val="115000"/>
              </a:lnSpc>
              <a:spcBef>
                <a:spcPts val="1200"/>
              </a:spcBef>
              <a:spcAft>
                <a:spcPts val="0"/>
              </a:spcAft>
              <a:buSzPts val="2000"/>
              <a:buChar char="•"/>
            </a:pPr>
            <a:r>
              <a:rPr lang="en-IN" sz="2000"/>
              <a:t>Small business loans have the highest chance of charge-offs but represent a small portion of total loans. Debt consolidation loans carry the greatest risk of charge-offs. Renewable energy loans have the lowest risk relative to their volume.</a:t>
            </a:r>
            <a:endParaRPr sz="2000"/>
          </a:p>
          <a:p>
            <a:pPr marL="228600" lvl="0" indent="-241300" algn="l" rtl="0">
              <a:lnSpc>
                <a:spcPct val="115000"/>
              </a:lnSpc>
              <a:spcBef>
                <a:spcPts val="0"/>
              </a:spcBef>
              <a:spcAft>
                <a:spcPts val="0"/>
              </a:spcAft>
              <a:buSzPts val="2000"/>
              <a:buChar char="•"/>
            </a:pPr>
            <a:r>
              <a:rPr lang="en-IN" sz="2000"/>
              <a:t>California has the most loans and the highest number of charge-offs due to its volume. Nebraska has a high probability of charge-offs but low loan volume, while Nevada, California, and Florida also show high charge-off rates.</a:t>
            </a:r>
            <a:endParaRPr sz="2000"/>
          </a:p>
          <a:p>
            <a:pPr marL="228600" lvl="0" indent="-241300" algn="l" rtl="0">
              <a:lnSpc>
                <a:spcPct val="115000"/>
              </a:lnSpc>
              <a:spcBef>
                <a:spcPts val="0"/>
              </a:spcBef>
              <a:spcAft>
                <a:spcPts val="0"/>
              </a:spcAft>
              <a:buSzPts val="2000"/>
              <a:buChar char="•"/>
            </a:pPr>
            <a:r>
              <a:rPr lang="en-IN" sz="2000"/>
              <a:t>Borrowers with a history of bankruptcy, especially those with two bankruptcies, are at a higher risk of defaulting on loans.</a:t>
            </a:r>
            <a:endParaRPr sz="2000"/>
          </a:p>
          <a:p>
            <a:pPr marL="228600" lvl="0" indent="-241300" algn="l" rtl="0">
              <a:lnSpc>
                <a:spcPct val="115000"/>
              </a:lnSpc>
              <a:spcBef>
                <a:spcPts val="0"/>
              </a:spcBef>
              <a:spcAft>
                <a:spcPts val="0"/>
              </a:spcAft>
              <a:buSzPts val="2000"/>
              <a:buChar char="•"/>
            </a:pPr>
            <a:r>
              <a:rPr lang="en-IN" sz="2000"/>
              <a:t>Debt consolidation loans have the highest risk of charge-offs, while small business loans have a high likelihood but low volume. Renewable energy loans carry the lowest risk.</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0" y="60325"/>
            <a:ext cx="12192000" cy="834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IN" sz="3000">
                <a:latin typeface="Arial"/>
                <a:ea typeface="Arial"/>
                <a:cs typeface="Arial"/>
                <a:sym typeface="Arial"/>
              </a:rPr>
              <a:t>Analysis Approach </a:t>
            </a:r>
            <a:endParaRPr sz="3000"/>
          </a:p>
        </p:txBody>
      </p:sp>
      <p:sp>
        <p:nvSpPr>
          <p:cNvPr id="117" name="Google Shape;117;p17"/>
          <p:cNvSpPr txBox="1">
            <a:spLocks noGrp="1"/>
          </p:cNvSpPr>
          <p:nvPr>
            <p:ph type="body" idx="1"/>
          </p:nvPr>
        </p:nvSpPr>
        <p:spPr>
          <a:xfrm>
            <a:off x="431800" y="1596800"/>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grpSp>
        <p:nvGrpSpPr>
          <p:cNvPr id="118" name="Google Shape;118;p17"/>
          <p:cNvGrpSpPr/>
          <p:nvPr/>
        </p:nvGrpSpPr>
        <p:grpSpPr>
          <a:xfrm>
            <a:off x="503810" y="1119324"/>
            <a:ext cx="11184379" cy="1969969"/>
            <a:chOff x="0" y="115"/>
            <a:chExt cx="11184379" cy="1969969"/>
          </a:xfrm>
        </p:grpSpPr>
        <p:sp>
          <p:nvSpPr>
            <p:cNvPr id="119" name="Google Shape;119;p17"/>
            <p:cNvSpPr/>
            <p:nvPr/>
          </p:nvSpPr>
          <p:spPr>
            <a:xfrm rot="5400000">
              <a:off x="-165081" y="165196"/>
              <a:ext cx="1100541" cy="770379"/>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txBox="1"/>
            <p:nvPr/>
          </p:nvSpPr>
          <p:spPr>
            <a:xfrm>
              <a:off x="1" y="385305"/>
              <a:ext cx="770379" cy="330162"/>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lt1"/>
                </a:buClr>
                <a:buSzPts val="1000"/>
                <a:buFont typeface="Calibri"/>
                <a:buNone/>
              </a:pPr>
              <a:r>
                <a:rPr lang="en-IN" sz="1000" b="0" i="0" u="none" strike="noStrike" cap="none">
                  <a:solidFill>
                    <a:schemeClr val="lt1"/>
                  </a:solidFill>
                  <a:latin typeface="Calibri"/>
                  <a:ea typeface="Calibri"/>
                  <a:cs typeface="Calibri"/>
                  <a:sym typeface="Calibri"/>
                </a:rPr>
                <a:t>Data Cleaning</a:t>
              </a:r>
              <a:endParaRPr/>
            </a:p>
          </p:txBody>
        </p:sp>
        <p:sp>
          <p:nvSpPr>
            <p:cNvPr id="121" name="Google Shape;121;p17"/>
            <p:cNvSpPr/>
            <p:nvPr/>
          </p:nvSpPr>
          <p:spPr>
            <a:xfrm rot="5400000">
              <a:off x="5619703" y="-4849208"/>
              <a:ext cx="715352" cy="10414000"/>
            </a:xfrm>
            <a:prstGeom prst="round2SameRect">
              <a:avLst>
                <a:gd name="adj1" fmla="val 16667"/>
                <a:gd name="adj2" fmla="val 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txBox="1"/>
            <p:nvPr/>
          </p:nvSpPr>
          <p:spPr>
            <a:xfrm>
              <a:off x="770380" y="35036"/>
              <a:ext cx="10379079" cy="645510"/>
            </a:xfrm>
            <a:prstGeom prst="rect">
              <a:avLst/>
            </a:prstGeom>
            <a:noFill/>
            <a:ln>
              <a:noFill/>
            </a:ln>
          </p:spPr>
          <p:txBody>
            <a:bodyPr spcFirstLastPara="1" wrap="square" lIns="156450" tIns="13950" rIns="13950" bIns="13950" anchor="ctr" anchorCtr="0">
              <a:noAutofit/>
            </a:bodyPr>
            <a:lstStyle/>
            <a:p>
              <a:pPr marL="228600" marR="0" lvl="1" indent="-228600" algn="l" rtl="0">
                <a:lnSpc>
                  <a:spcPct val="90000"/>
                </a:lnSpc>
                <a:spcBef>
                  <a:spcPts val="0"/>
                </a:spcBef>
                <a:spcAft>
                  <a:spcPts val="0"/>
                </a:spcAft>
                <a:buClr>
                  <a:schemeClr val="dk1"/>
                </a:buClr>
                <a:buSzPts val="2200"/>
                <a:buFont typeface="Calibri"/>
                <a:buChar char="•"/>
              </a:pPr>
              <a:r>
                <a:rPr lang="en-IN" sz="2200" b="0" i="0" u="none" strike="noStrike" cap="none">
                  <a:solidFill>
                    <a:schemeClr val="dk1"/>
                  </a:solidFill>
                  <a:latin typeface="Calibri"/>
                  <a:ea typeface="Calibri"/>
                  <a:cs typeface="Calibri"/>
                  <a:sym typeface="Calibri"/>
                </a:rPr>
                <a:t>Removing all nulls valued columns , checking the null value percentage and removing them.</a:t>
              </a:r>
              <a:endParaRPr/>
            </a:p>
          </p:txBody>
        </p:sp>
        <p:sp>
          <p:nvSpPr>
            <p:cNvPr id="123" name="Google Shape;123;p17"/>
            <p:cNvSpPr/>
            <p:nvPr/>
          </p:nvSpPr>
          <p:spPr>
            <a:xfrm rot="5400000">
              <a:off x="-165081" y="1034624"/>
              <a:ext cx="1100541" cy="770379"/>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txBox="1"/>
            <p:nvPr/>
          </p:nvSpPr>
          <p:spPr>
            <a:xfrm>
              <a:off x="1" y="1254733"/>
              <a:ext cx="770379" cy="330162"/>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lt1"/>
                </a:buClr>
                <a:buSzPts val="1000"/>
                <a:buFont typeface="Calibri"/>
                <a:buNone/>
              </a:pPr>
              <a:r>
                <a:rPr lang="en-IN" sz="1000" b="0" i="0" u="none" strike="noStrike" cap="none">
                  <a:solidFill>
                    <a:schemeClr val="lt1"/>
                  </a:solidFill>
                  <a:latin typeface="Calibri"/>
                  <a:ea typeface="Calibri"/>
                  <a:cs typeface="Calibri"/>
                  <a:sym typeface="Calibri"/>
                </a:rPr>
                <a:t>Data understanding</a:t>
              </a:r>
              <a:endParaRPr/>
            </a:p>
          </p:txBody>
        </p:sp>
        <p:sp>
          <p:nvSpPr>
            <p:cNvPr id="125" name="Google Shape;125;p17"/>
            <p:cNvSpPr/>
            <p:nvPr/>
          </p:nvSpPr>
          <p:spPr>
            <a:xfrm rot="5400000">
              <a:off x="5619703" y="-3979780"/>
              <a:ext cx="715352" cy="10414000"/>
            </a:xfrm>
            <a:prstGeom prst="round2SameRect">
              <a:avLst>
                <a:gd name="adj1" fmla="val 16667"/>
                <a:gd name="adj2" fmla="val 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770380" y="904464"/>
              <a:ext cx="10379079" cy="645510"/>
            </a:xfrm>
            <a:prstGeom prst="rect">
              <a:avLst/>
            </a:prstGeom>
            <a:noFill/>
            <a:ln>
              <a:noFill/>
            </a:ln>
          </p:spPr>
          <p:txBody>
            <a:bodyPr spcFirstLastPara="1" wrap="square" lIns="156450" tIns="13950" rIns="13950" bIns="13950" anchor="ctr" anchorCtr="0">
              <a:noAutofit/>
            </a:bodyPr>
            <a:lstStyle/>
            <a:p>
              <a:pPr marL="228600" marR="0" lvl="1" indent="-228600" algn="l" rtl="0">
                <a:lnSpc>
                  <a:spcPct val="90000"/>
                </a:lnSpc>
                <a:spcBef>
                  <a:spcPts val="0"/>
                </a:spcBef>
                <a:spcAft>
                  <a:spcPts val="0"/>
                </a:spcAft>
                <a:buClr>
                  <a:schemeClr val="dk1"/>
                </a:buClr>
                <a:buSzPts val="2200"/>
                <a:buFont typeface="Calibri"/>
                <a:buChar char="•"/>
              </a:pPr>
              <a:r>
                <a:rPr lang="en-IN" sz="2200" b="0" i="0" u="none" strike="noStrike" cap="none">
                  <a:solidFill>
                    <a:schemeClr val="dk1"/>
                  </a:solidFill>
                  <a:latin typeface="Calibri"/>
                  <a:ea typeface="Calibri"/>
                  <a:cs typeface="Calibri"/>
                  <a:sym typeface="Calibri"/>
                </a:rPr>
                <a:t>Check the data dictionary and understand all the columns and its uses.</a:t>
              </a:r>
              <a:endParaRPr/>
            </a:p>
          </p:txBody>
        </p:sp>
      </p:grpSp>
      <p:grpSp>
        <p:nvGrpSpPr>
          <p:cNvPr id="127" name="Google Shape;127;p17"/>
          <p:cNvGrpSpPr/>
          <p:nvPr/>
        </p:nvGrpSpPr>
        <p:grpSpPr>
          <a:xfrm>
            <a:off x="503811" y="2895425"/>
            <a:ext cx="11256388" cy="3729771"/>
            <a:chOff x="1" y="3978"/>
            <a:chExt cx="11256388" cy="3729771"/>
          </a:xfrm>
        </p:grpSpPr>
        <p:sp>
          <p:nvSpPr>
            <p:cNvPr id="128" name="Google Shape;128;p17"/>
            <p:cNvSpPr/>
            <p:nvPr/>
          </p:nvSpPr>
          <p:spPr>
            <a:xfrm rot="5400000">
              <a:off x="-156710" y="160689"/>
              <a:ext cx="1044739" cy="731317"/>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p:nvPr/>
          </p:nvSpPr>
          <p:spPr>
            <a:xfrm>
              <a:off x="2" y="369637"/>
              <a:ext cx="731317" cy="313422"/>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FFFFFF"/>
                </a:buClr>
                <a:buSzPts val="1000"/>
                <a:buFont typeface="Calibri"/>
                <a:buNone/>
              </a:pPr>
              <a:r>
                <a:rPr lang="en-IN" sz="1000" b="0" i="0" u="none" strike="noStrike" cap="none">
                  <a:solidFill>
                    <a:srgbClr val="FFFFFF"/>
                  </a:solidFill>
                  <a:latin typeface="Calibri"/>
                  <a:ea typeface="Calibri"/>
                  <a:cs typeface="Calibri"/>
                  <a:sym typeface="Calibri"/>
                </a:rPr>
                <a:t>Univariate Analysis</a:t>
              </a:r>
              <a:endParaRPr/>
            </a:p>
          </p:txBody>
        </p:sp>
        <p:sp>
          <p:nvSpPr>
            <p:cNvPr id="130" name="Google Shape;130;p17"/>
            <p:cNvSpPr/>
            <p:nvPr/>
          </p:nvSpPr>
          <p:spPr>
            <a:xfrm rot="5400000">
              <a:off x="5654313" y="-4831015"/>
              <a:ext cx="679080" cy="10525072"/>
            </a:xfrm>
            <a:prstGeom prst="round2SameRect">
              <a:avLst>
                <a:gd name="adj1" fmla="val 16667"/>
                <a:gd name="adj2" fmla="val 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txBox="1"/>
            <p:nvPr/>
          </p:nvSpPr>
          <p:spPr>
            <a:xfrm>
              <a:off x="731317" y="125131"/>
              <a:ext cx="10491922" cy="612780"/>
            </a:xfrm>
            <a:prstGeom prst="rect">
              <a:avLst/>
            </a:prstGeom>
            <a:noFill/>
            <a:ln>
              <a:noFill/>
            </a:ln>
          </p:spPr>
          <p:txBody>
            <a:bodyPr spcFirstLastPara="1" wrap="square" lIns="149350" tIns="13325" rIns="13325" bIns="13325" anchor="ctr" anchorCtr="0">
              <a:noAutofit/>
            </a:bodyPr>
            <a:lstStyle/>
            <a:p>
              <a:pPr marL="228600" marR="0" lvl="1" indent="-228600" algn="l" rtl="0">
                <a:lnSpc>
                  <a:spcPct val="90000"/>
                </a:lnSpc>
                <a:spcBef>
                  <a:spcPts val="0"/>
                </a:spcBef>
                <a:spcAft>
                  <a:spcPts val="0"/>
                </a:spcAft>
                <a:buClr>
                  <a:schemeClr val="dk1"/>
                </a:buClr>
                <a:buSzPts val="2100"/>
                <a:buFont typeface="Calibri"/>
                <a:buChar char="•"/>
              </a:pPr>
              <a:r>
                <a:rPr lang="en-IN" sz="2100" b="0" i="0" u="none" strike="noStrike" cap="none">
                  <a:solidFill>
                    <a:schemeClr val="dk1"/>
                  </a:solidFill>
                  <a:latin typeface="Calibri"/>
                  <a:ea typeface="Calibri"/>
                  <a:cs typeface="Calibri"/>
                  <a:sym typeface="Calibri"/>
                </a:rPr>
                <a:t>Analysis of each column and plotting distribution plot for each of them.</a:t>
              </a:r>
              <a:endParaRPr sz="2100" b="0" i="0" u="none" strike="noStrike" cap="none">
                <a:solidFill>
                  <a:schemeClr val="dk1"/>
                </a:solidFill>
                <a:latin typeface="Calibri"/>
                <a:ea typeface="Calibri"/>
                <a:cs typeface="Calibri"/>
                <a:sym typeface="Calibri"/>
              </a:endParaRPr>
            </a:p>
          </p:txBody>
        </p:sp>
        <p:sp>
          <p:nvSpPr>
            <p:cNvPr id="132" name="Google Shape;132;p17"/>
            <p:cNvSpPr/>
            <p:nvPr/>
          </p:nvSpPr>
          <p:spPr>
            <a:xfrm rot="5400000">
              <a:off x="-156710" y="1055699"/>
              <a:ext cx="1044739" cy="731317"/>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txBox="1"/>
            <p:nvPr/>
          </p:nvSpPr>
          <p:spPr>
            <a:xfrm>
              <a:off x="2" y="1264647"/>
              <a:ext cx="731317" cy="313422"/>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FFFFFF"/>
                </a:buClr>
                <a:buSzPts val="1000"/>
                <a:buFont typeface="Calibri"/>
                <a:buNone/>
              </a:pPr>
              <a:r>
                <a:rPr lang="en-IN" sz="1000" b="0" i="0" u="none" strike="noStrike" cap="none">
                  <a:solidFill>
                    <a:srgbClr val="FFFFFF"/>
                  </a:solidFill>
                  <a:latin typeface="Calibri"/>
                  <a:ea typeface="Calibri"/>
                  <a:cs typeface="Calibri"/>
                  <a:sym typeface="Calibri"/>
                </a:rPr>
                <a:t>Comparison</a:t>
              </a:r>
              <a:endParaRPr/>
            </a:p>
          </p:txBody>
        </p:sp>
        <p:sp>
          <p:nvSpPr>
            <p:cNvPr id="134" name="Google Shape;134;p17"/>
            <p:cNvSpPr/>
            <p:nvPr/>
          </p:nvSpPr>
          <p:spPr>
            <a:xfrm rot="5400000">
              <a:off x="5654313" y="-4024006"/>
              <a:ext cx="679080" cy="10525072"/>
            </a:xfrm>
            <a:prstGeom prst="round2SameRect">
              <a:avLst>
                <a:gd name="adj1" fmla="val 16667"/>
                <a:gd name="adj2" fmla="val 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txBox="1"/>
            <p:nvPr/>
          </p:nvSpPr>
          <p:spPr>
            <a:xfrm>
              <a:off x="731317" y="932140"/>
              <a:ext cx="10491922" cy="612780"/>
            </a:xfrm>
            <a:prstGeom prst="rect">
              <a:avLst/>
            </a:prstGeom>
            <a:noFill/>
            <a:ln>
              <a:noFill/>
            </a:ln>
          </p:spPr>
          <p:txBody>
            <a:bodyPr spcFirstLastPara="1" wrap="square" lIns="149350" tIns="13325" rIns="13325" bIns="13325" anchor="ctr" anchorCtr="0">
              <a:noAutofit/>
            </a:bodyPr>
            <a:lstStyle/>
            <a:p>
              <a:pPr marL="228600" marR="0" lvl="1" indent="-228600" algn="l" rtl="0">
                <a:lnSpc>
                  <a:spcPct val="90000"/>
                </a:lnSpc>
                <a:spcBef>
                  <a:spcPts val="0"/>
                </a:spcBef>
                <a:spcAft>
                  <a:spcPts val="0"/>
                </a:spcAft>
                <a:buClr>
                  <a:schemeClr val="dk1"/>
                </a:buClr>
                <a:buSzPts val="2100"/>
                <a:buFont typeface="Calibri"/>
                <a:buChar char="•"/>
              </a:pPr>
              <a:r>
                <a:rPr lang="en-IN" sz="2100" b="0" i="0" u="none" strike="noStrike" cap="none">
                  <a:solidFill>
                    <a:schemeClr val="dk1"/>
                  </a:solidFill>
                  <a:latin typeface="Calibri"/>
                  <a:ea typeface="Calibri"/>
                  <a:cs typeface="Calibri"/>
                  <a:sym typeface="Calibri"/>
                </a:rPr>
                <a:t>Compare the plots for fully paid and charged off loans.</a:t>
              </a:r>
              <a:endParaRPr sz="2100" b="0" i="0" u="none" strike="noStrike" cap="none">
                <a:solidFill>
                  <a:schemeClr val="dk1"/>
                </a:solidFill>
                <a:latin typeface="Calibri"/>
                <a:ea typeface="Calibri"/>
                <a:cs typeface="Calibri"/>
                <a:sym typeface="Calibri"/>
              </a:endParaRPr>
            </a:p>
          </p:txBody>
        </p:sp>
        <p:sp>
          <p:nvSpPr>
            <p:cNvPr id="136" name="Google Shape;136;p17"/>
            <p:cNvSpPr/>
            <p:nvPr/>
          </p:nvSpPr>
          <p:spPr>
            <a:xfrm rot="5400000">
              <a:off x="-156710" y="1950710"/>
              <a:ext cx="1044739" cy="731317"/>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p:nvPr/>
          </p:nvSpPr>
          <p:spPr>
            <a:xfrm>
              <a:off x="2" y="2159658"/>
              <a:ext cx="731317" cy="313422"/>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FFFFFF"/>
                </a:buClr>
                <a:buSzPts val="1000"/>
                <a:buFont typeface="Calibri"/>
                <a:buNone/>
              </a:pPr>
              <a:r>
                <a:rPr lang="en-IN" sz="1000" b="0" i="0" u="none" strike="noStrike" cap="none">
                  <a:solidFill>
                    <a:srgbClr val="FFFFFF"/>
                  </a:solidFill>
                  <a:latin typeface="Calibri"/>
                  <a:ea typeface="Calibri"/>
                  <a:cs typeface="Calibri"/>
                  <a:sym typeface="Calibri"/>
                </a:rPr>
                <a:t>Bivariate</a:t>
              </a:r>
              <a:r>
                <a:rPr lang="en-IN" sz="500" b="0" i="0" u="none" strike="noStrike" cap="none">
                  <a:solidFill>
                    <a:schemeClr val="lt1"/>
                  </a:solidFill>
                  <a:latin typeface="Calibri"/>
                  <a:ea typeface="Calibri"/>
                  <a:cs typeface="Calibri"/>
                  <a:sym typeface="Calibri"/>
                </a:rPr>
                <a:t> </a:t>
              </a:r>
              <a:r>
                <a:rPr lang="en-IN" sz="1000" b="0" i="0" u="none" strike="noStrike" cap="none">
                  <a:solidFill>
                    <a:srgbClr val="FFFFFF"/>
                  </a:solidFill>
                  <a:latin typeface="Calibri"/>
                  <a:ea typeface="Calibri"/>
                  <a:cs typeface="Calibri"/>
                  <a:sym typeface="Calibri"/>
                </a:rPr>
                <a:t>Analysis</a:t>
              </a:r>
              <a:endParaRPr/>
            </a:p>
          </p:txBody>
        </p:sp>
        <p:sp>
          <p:nvSpPr>
            <p:cNvPr id="138" name="Google Shape;138;p17"/>
            <p:cNvSpPr/>
            <p:nvPr/>
          </p:nvSpPr>
          <p:spPr>
            <a:xfrm rot="5400000">
              <a:off x="5654313" y="-3128996"/>
              <a:ext cx="679080" cy="10525072"/>
            </a:xfrm>
            <a:prstGeom prst="round2SameRect">
              <a:avLst>
                <a:gd name="adj1" fmla="val 16667"/>
                <a:gd name="adj2" fmla="val 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txBox="1"/>
            <p:nvPr/>
          </p:nvSpPr>
          <p:spPr>
            <a:xfrm>
              <a:off x="731317" y="1827150"/>
              <a:ext cx="10491922" cy="612780"/>
            </a:xfrm>
            <a:prstGeom prst="rect">
              <a:avLst/>
            </a:prstGeom>
            <a:noFill/>
            <a:ln>
              <a:noFill/>
            </a:ln>
          </p:spPr>
          <p:txBody>
            <a:bodyPr spcFirstLastPara="1" wrap="square" lIns="149350" tIns="13325" rIns="13325" bIns="13325" anchor="ctr" anchorCtr="0">
              <a:noAutofit/>
            </a:bodyPr>
            <a:lstStyle/>
            <a:p>
              <a:pPr marL="228600" marR="0" lvl="1" indent="-228600" algn="l" rtl="0">
                <a:lnSpc>
                  <a:spcPct val="90000"/>
                </a:lnSpc>
                <a:spcBef>
                  <a:spcPts val="0"/>
                </a:spcBef>
                <a:spcAft>
                  <a:spcPts val="0"/>
                </a:spcAft>
                <a:buClr>
                  <a:schemeClr val="dk1"/>
                </a:buClr>
                <a:buSzPts val="2100"/>
                <a:buFont typeface="Calibri"/>
                <a:buChar char="•"/>
              </a:pPr>
              <a:r>
                <a:rPr lang="en-IN" sz="2100" b="0" i="0" u="none" strike="noStrike" cap="none">
                  <a:solidFill>
                    <a:schemeClr val="dk1"/>
                  </a:solidFill>
                  <a:latin typeface="Calibri"/>
                  <a:ea typeface="Calibri"/>
                  <a:cs typeface="Calibri"/>
                  <a:sym typeface="Calibri"/>
                </a:rPr>
                <a:t>Analyzing two variables behavior by means of various plots between these columns.</a:t>
              </a:r>
              <a:endParaRPr sz="2100" b="0" i="0" u="none" strike="noStrike" cap="none">
                <a:solidFill>
                  <a:schemeClr val="dk1"/>
                </a:solidFill>
                <a:latin typeface="Calibri"/>
                <a:ea typeface="Calibri"/>
                <a:cs typeface="Calibri"/>
                <a:sym typeface="Calibri"/>
              </a:endParaRPr>
            </a:p>
          </p:txBody>
        </p:sp>
        <p:sp>
          <p:nvSpPr>
            <p:cNvPr id="140" name="Google Shape;140;p17"/>
            <p:cNvSpPr/>
            <p:nvPr/>
          </p:nvSpPr>
          <p:spPr>
            <a:xfrm rot="5400000">
              <a:off x="-156710" y="2845721"/>
              <a:ext cx="1044739" cy="731317"/>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txBox="1"/>
            <p:nvPr/>
          </p:nvSpPr>
          <p:spPr>
            <a:xfrm>
              <a:off x="2" y="3054669"/>
              <a:ext cx="731317" cy="313422"/>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FFFFFF"/>
                </a:buClr>
                <a:buSzPts val="1000"/>
                <a:buFont typeface="Calibri"/>
                <a:buNone/>
              </a:pPr>
              <a:r>
                <a:rPr lang="en-IN" sz="1000" b="0" i="0" u="none" strike="noStrike" cap="none">
                  <a:solidFill>
                    <a:srgbClr val="FFFFFF"/>
                  </a:solidFill>
                  <a:latin typeface="Calibri"/>
                  <a:ea typeface="Calibri"/>
                  <a:cs typeface="Calibri"/>
                  <a:sym typeface="Calibri"/>
                </a:rPr>
                <a:t>Conclusion</a:t>
              </a:r>
              <a:r>
                <a:rPr lang="en-IN" sz="500" b="0" i="0" u="none" strike="noStrike" cap="none">
                  <a:solidFill>
                    <a:schemeClr val="lt1"/>
                  </a:solidFill>
                  <a:latin typeface="Calibri"/>
                  <a:ea typeface="Calibri"/>
                  <a:cs typeface="Calibri"/>
                  <a:sym typeface="Calibri"/>
                </a:rPr>
                <a:t>/</a:t>
              </a:r>
              <a:r>
                <a:rPr lang="en-IN" sz="1000" b="0" i="0" u="none" strike="noStrike" cap="none">
                  <a:solidFill>
                    <a:srgbClr val="FFFFFF"/>
                  </a:solidFill>
                  <a:latin typeface="Calibri"/>
                  <a:ea typeface="Calibri"/>
                  <a:cs typeface="Calibri"/>
                  <a:sym typeface="Calibri"/>
                </a:rPr>
                <a:t>Recommendation</a:t>
              </a:r>
              <a:endParaRPr/>
            </a:p>
          </p:txBody>
        </p:sp>
        <p:sp>
          <p:nvSpPr>
            <p:cNvPr id="142" name="Google Shape;142;p17"/>
            <p:cNvSpPr/>
            <p:nvPr/>
          </p:nvSpPr>
          <p:spPr>
            <a:xfrm rot="5400000">
              <a:off x="5654134" y="-2233807"/>
              <a:ext cx="679437" cy="10525072"/>
            </a:xfrm>
            <a:prstGeom prst="round2SameRect">
              <a:avLst>
                <a:gd name="adj1" fmla="val 16667"/>
                <a:gd name="adj2" fmla="val 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txBox="1"/>
            <p:nvPr/>
          </p:nvSpPr>
          <p:spPr>
            <a:xfrm>
              <a:off x="731317" y="2722177"/>
              <a:ext cx="10491905" cy="613103"/>
            </a:xfrm>
            <a:prstGeom prst="rect">
              <a:avLst/>
            </a:prstGeom>
            <a:noFill/>
            <a:ln>
              <a:noFill/>
            </a:ln>
          </p:spPr>
          <p:txBody>
            <a:bodyPr spcFirstLastPara="1" wrap="square" lIns="149350" tIns="13325" rIns="13325" bIns="13325" anchor="ctr" anchorCtr="0">
              <a:noAutofit/>
            </a:bodyPr>
            <a:lstStyle/>
            <a:p>
              <a:pPr marL="228600" marR="0" lvl="1" indent="-228600" algn="l" rtl="0">
                <a:lnSpc>
                  <a:spcPct val="90000"/>
                </a:lnSpc>
                <a:spcBef>
                  <a:spcPts val="0"/>
                </a:spcBef>
                <a:spcAft>
                  <a:spcPts val="0"/>
                </a:spcAft>
                <a:buClr>
                  <a:schemeClr val="dk1"/>
                </a:buClr>
                <a:buSzPts val="2100"/>
                <a:buFont typeface="Calibri"/>
                <a:buChar char="•"/>
              </a:pPr>
              <a:r>
                <a:rPr lang="en-IN" sz="2100" b="0" i="0" u="none" strike="noStrike" cap="none">
                  <a:solidFill>
                    <a:schemeClr val="dk1"/>
                  </a:solidFill>
                  <a:latin typeface="Calibri"/>
                  <a:ea typeface="Calibri"/>
                  <a:cs typeface="Calibri"/>
                  <a:sym typeface="Calibri"/>
                </a:rPr>
                <a:t>By analyzing all the above plots ,try to derive conclusion on the driving factors for defaulters customer.</a:t>
              </a:r>
              <a:endParaRPr sz="21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2"/>
          <p:cNvSpPr txBox="1">
            <a:spLocks noGrp="1"/>
          </p:cNvSpPr>
          <p:nvPr>
            <p:ph type="title"/>
          </p:nvPr>
        </p:nvSpPr>
        <p:spPr>
          <a:xfrm>
            <a:off x="838200" y="365126"/>
            <a:ext cx="10515600" cy="860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sz="3000">
                <a:latin typeface="Arial"/>
                <a:ea typeface="Arial"/>
                <a:cs typeface="Arial"/>
                <a:sym typeface="Arial"/>
              </a:rPr>
              <a:t>Bivariate Analysis Inferences</a:t>
            </a:r>
            <a:endParaRPr sz="3000"/>
          </a:p>
        </p:txBody>
      </p:sp>
      <p:sp>
        <p:nvSpPr>
          <p:cNvPr id="413" name="Google Shape;413;p52"/>
          <p:cNvSpPr txBox="1">
            <a:spLocks noGrp="1"/>
          </p:cNvSpPr>
          <p:nvPr>
            <p:ph type="body" idx="1"/>
          </p:nvPr>
        </p:nvSpPr>
        <p:spPr>
          <a:xfrm>
            <a:off x="838200" y="1225525"/>
            <a:ext cx="10515600" cy="4951500"/>
          </a:xfrm>
          <a:prstGeom prst="rect">
            <a:avLst/>
          </a:prstGeom>
          <a:noFill/>
          <a:ln>
            <a:noFill/>
          </a:ln>
        </p:spPr>
        <p:txBody>
          <a:bodyPr spcFirstLastPara="1" wrap="square" lIns="91425" tIns="45700" rIns="91425" bIns="45700" anchor="t" anchorCtr="0">
            <a:noAutofit/>
          </a:bodyPr>
          <a:lstStyle/>
          <a:p>
            <a:pPr marL="228600" lvl="0" indent="-241300" algn="l" rtl="0">
              <a:lnSpc>
                <a:spcPct val="115000"/>
              </a:lnSpc>
              <a:spcBef>
                <a:spcPts val="1200"/>
              </a:spcBef>
              <a:spcAft>
                <a:spcPts val="0"/>
              </a:spcAft>
              <a:buSzPts val="2000"/>
              <a:buChar char="•"/>
            </a:pPr>
            <a:r>
              <a:rPr lang="en-IN" sz="2000"/>
              <a:t>Loans with a 60-month term have a higher charge-off ratio (25%) compared to 36-month loans (10%), so they require more scrutiny. Grades B and C carry the highest overall charge-off risk, while Grades F and G have the highest charge-off ratios but low volumes. The risk of charge-offs increases from Grade A to Grade G.</a:t>
            </a:r>
            <a:endParaRPr sz="2000"/>
          </a:p>
          <a:p>
            <a:pPr marL="228600" lvl="0" indent="-241300" algn="l" rtl="0">
              <a:lnSpc>
                <a:spcPct val="115000"/>
              </a:lnSpc>
              <a:spcBef>
                <a:spcPts val="0"/>
              </a:spcBef>
              <a:spcAft>
                <a:spcPts val="0"/>
              </a:spcAft>
              <a:buSzPts val="2000"/>
              <a:buChar char="•"/>
            </a:pPr>
            <a:r>
              <a:rPr lang="en-IN" sz="2000"/>
              <a:t>Charge-offs are most frequent among employees with 10 or more years of tenure, although employee tenure and income levels do not clearly predict charge-offs. The greatest charge-offs are in RENT and MORTGAGE categories, with MORTGAGE loans being riskier due to their larger amounts.</a:t>
            </a:r>
            <a:endParaRPr sz="2000"/>
          </a:p>
          <a:p>
            <a:pPr marL="228600" lvl="0" indent="-241300" algn="l" rtl="0">
              <a:lnSpc>
                <a:spcPct val="115000"/>
              </a:lnSpc>
              <a:spcBef>
                <a:spcPts val="0"/>
              </a:spcBef>
              <a:spcAft>
                <a:spcPts val="0"/>
              </a:spcAft>
              <a:buSzPts val="2000"/>
              <a:buChar char="•"/>
            </a:pPr>
            <a:r>
              <a:rPr lang="en-IN" sz="2000"/>
              <a:t>California leads in loan volume and charge-offs, while Nevada and Nebraska have high charge-off risks, though Nebraska’s low volume lessens its overall impact. Borrowers with a bankruptcy history, especially those with two bankruptcies, are more likely to default.</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IN"/>
              <a:t>Data understanding</a:t>
            </a:r>
          </a:p>
        </p:txBody>
      </p:sp>
      <p:sp>
        <p:nvSpPr>
          <p:cNvPr id="110" name="Google Shape;110;p16"/>
          <p:cNvSpPr txBox="1">
            <a:spLocks noGrp="1"/>
          </p:cNvSpPr>
          <p:nvPr>
            <p:ph type="body" idx="1"/>
          </p:nvPr>
        </p:nvSpPr>
        <p:spPr>
          <a:xfrm>
            <a:off x="838200" y="1825625"/>
            <a:ext cx="10515600" cy="4351338"/>
          </a:xfrm>
        </p:spPr>
        <p:txBody>
          <a:bodyPr spcFirstLastPara="1" wrap="square" lIns="91425" tIns="45700" rIns="91425" bIns="45700" anchor="t" anchorCtr="0">
            <a:normAutofit fontScale="85000" lnSpcReduction="10000"/>
          </a:bodyPr>
          <a:lstStyle/>
          <a:p>
            <a:pPr lvl="0"/>
            <a:r>
              <a:rPr lang="en-US"/>
              <a:t>The dataset provides information about past loan applicants and whether they defaulted. The goal is to spot patterns that indicate if someone is likely to default, which can guide decisions like denying loans, reducing loan amounts, or offering higher interest rates to risky applicants.</a:t>
            </a:r>
          </a:p>
          <a:p>
            <a:pPr lvl="0"/>
            <a:r>
              <a:rPr lang="en-US"/>
              <a:t>The data focuses only on loans that were approved, so it doesn’t include any rejection criteria.</a:t>
            </a:r>
          </a:p>
          <a:p>
            <a:pPr lvl="0"/>
            <a:r>
              <a:rPr lang="en-US"/>
              <a:t>The main objective is to find key indicators that contribute to defaults and use this analysis to form hypotheses. The loan process has three steps:</a:t>
            </a:r>
          </a:p>
          <a:p>
            <a:pPr lvl="0"/>
            <a:r>
              <a:rPr lang="en-US"/>
              <a:t>A borrower requests a loan amount (loan_amnt).</a:t>
            </a:r>
          </a:p>
          <a:p>
            <a:pPr lvl="0"/>
            <a:r>
              <a:rPr lang="en-US"/>
              <a:t>The approver decides to approve or reject based on past data (funded_amnt).</a:t>
            </a:r>
          </a:p>
          <a:p>
            <a:pPr lvl="0"/>
            <a:r>
              <a:rPr lang="en-US"/>
              <a:t>The final loan amount is funded by the investor (funded_amnt_inv).</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0" y="0"/>
            <a:ext cx="12192000" cy="744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a:t>Data cleaning</a:t>
            </a:r>
            <a:endParaRPr sz="3000"/>
          </a:p>
        </p:txBody>
      </p:sp>
      <p:sp>
        <p:nvSpPr>
          <p:cNvPr id="150" name="Google Shape;150;p18"/>
          <p:cNvSpPr txBox="1">
            <a:spLocks noGrp="1"/>
          </p:cNvSpPr>
          <p:nvPr>
            <p:ph type="body" idx="1"/>
          </p:nvPr>
        </p:nvSpPr>
        <p:spPr>
          <a:xfrm>
            <a:off x="838200" y="1155625"/>
            <a:ext cx="10515600" cy="5325900"/>
          </a:xfrm>
          <a:prstGeom prst="rect">
            <a:avLst/>
          </a:prstGeom>
        </p:spPr>
        <p:txBody>
          <a:bodyPr spcFirstLastPara="1" wrap="square" lIns="91425" tIns="45700" rIns="91425" bIns="45700" anchor="t" anchorCtr="0">
            <a:normAutofit/>
          </a:bodyPr>
          <a:lstStyle/>
          <a:p>
            <a:pPr marL="457200" lvl="0" indent="-355600" algn="l" rtl="0">
              <a:lnSpc>
                <a:spcPct val="150000"/>
              </a:lnSpc>
              <a:spcBef>
                <a:spcPts val="1100"/>
              </a:spcBef>
              <a:spcAft>
                <a:spcPts val="0"/>
              </a:spcAft>
              <a:buSzPts val="2000"/>
              <a:buChar char="●"/>
            </a:pPr>
            <a:r>
              <a:rPr lang="en-IN" sz="2000">
                <a:highlight>
                  <a:srgbClr val="FFFFFF"/>
                </a:highlight>
                <a:latin typeface="Arial"/>
                <a:ea typeface="Arial"/>
                <a:cs typeface="Arial"/>
                <a:sym typeface="Arial"/>
              </a:rPr>
              <a:t>Rows where the </a:t>
            </a:r>
            <a:r>
              <a:rPr lang="en-IN" sz="2000" b="1">
                <a:highlight>
                  <a:srgbClr val="FFFFFF"/>
                </a:highlight>
                <a:latin typeface="Arial"/>
                <a:ea typeface="Arial"/>
                <a:cs typeface="Arial"/>
                <a:sym typeface="Arial"/>
              </a:rPr>
              <a:t>loan_status = CURRENT will be dropped</a:t>
            </a:r>
            <a:r>
              <a:rPr lang="en-IN" sz="2000">
                <a:highlight>
                  <a:srgbClr val="FFFFFF"/>
                </a:highlight>
                <a:latin typeface="Arial"/>
                <a:ea typeface="Arial"/>
                <a:cs typeface="Arial"/>
                <a:sym typeface="Arial"/>
              </a:rPr>
              <a:t> as CURRENT loans are in progress and will not contribute in the decision making of pass or fail of the loan. The rows are dropped before the column analysis as it also cleans up unnecessary column related to CURRENT early and columns with NA values can be cleaned in one go</a:t>
            </a:r>
            <a:endParaRPr sz="2000">
              <a:highlight>
                <a:srgbClr val="FFFFFF"/>
              </a:highlight>
              <a:latin typeface="Arial"/>
              <a:ea typeface="Arial"/>
              <a:cs typeface="Arial"/>
              <a:sym typeface="Arial"/>
            </a:endParaRPr>
          </a:p>
          <a:p>
            <a:pPr marL="457200" lvl="0" indent="-355600" algn="l" rtl="0">
              <a:lnSpc>
                <a:spcPct val="150000"/>
              </a:lnSpc>
              <a:spcBef>
                <a:spcPts val="0"/>
              </a:spcBef>
              <a:spcAft>
                <a:spcPts val="0"/>
              </a:spcAft>
              <a:buSzPts val="2000"/>
              <a:buChar char="●"/>
            </a:pPr>
            <a:r>
              <a:rPr lang="en-IN" sz="2000">
                <a:highlight>
                  <a:srgbClr val="FFFFFF"/>
                </a:highlight>
                <a:latin typeface="Arial"/>
                <a:ea typeface="Arial"/>
                <a:cs typeface="Arial"/>
                <a:sym typeface="Arial"/>
              </a:rPr>
              <a:t>Find duplicate rows in the dataset and drop if there are.</a:t>
            </a:r>
            <a:endParaRPr sz="2000">
              <a:highlight>
                <a:srgbClr val="FFFFFF"/>
              </a:highlight>
              <a:latin typeface="Arial"/>
              <a:ea typeface="Arial"/>
              <a:cs typeface="Arial"/>
              <a:sym typeface="Arial"/>
            </a:endParaRPr>
          </a:p>
          <a:p>
            <a:pPr marL="0" lvl="0" indent="0" algn="l" rtl="0">
              <a:lnSpc>
                <a:spcPct val="150000"/>
              </a:lnSpc>
              <a:spcBef>
                <a:spcPts val="1000"/>
              </a:spcBef>
              <a:spcAft>
                <a:spcPts val="0"/>
              </a:spcAft>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0" y="0"/>
            <a:ext cx="12192000" cy="744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a:t>Data cleaning</a:t>
            </a:r>
            <a:endParaRPr sz="3000"/>
          </a:p>
        </p:txBody>
      </p:sp>
      <p:sp>
        <p:nvSpPr>
          <p:cNvPr id="157" name="Google Shape;157;p19"/>
          <p:cNvSpPr txBox="1">
            <a:spLocks noGrp="1"/>
          </p:cNvSpPr>
          <p:nvPr>
            <p:ph type="body" idx="1"/>
          </p:nvPr>
        </p:nvSpPr>
        <p:spPr>
          <a:xfrm>
            <a:off x="838200" y="1155625"/>
            <a:ext cx="10515600" cy="5325900"/>
          </a:xfrm>
          <a:prstGeom prst="rect">
            <a:avLst/>
          </a:prstGeom>
        </p:spPr>
        <p:txBody>
          <a:bodyPr spcFirstLastPara="1" wrap="square" lIns="91425" tIns="45700" rIns="91425" bIns="45700" anchor="t" anchorCtr="0">
            <a:normAutofit/>
          </a:bodyPr>
          <a:lstStyle/>
          <a:p>
            <a:pPr marL="457200" lvl="0" indent="-355600" algn="l" rtl="0">
              <a:lnSpc>
                <a:spcPct val="150000"/>
              </a:lnSpc>
              <a:spcBef>
                <a:spcPts val="1000"/>
              </a:spcBef>
              <a:spcAft>
                <a:spcPts val="0"/>
              </a:spcAft>
              <a:buSzPts val="2000"/>
              <a:buFont typeface="Arial"/>
              <a:buChar char="•"/>
            </a:pPr>
            <a:r>
              <a:rPr lang="en-IN" sz="2000">
                <a:highlight>
                  <a:srgbClr val="FFFFFF"/>
                </a:highlight>
                <a:latin typeface="Arial"/>
                <a:ea typeface="Arial"/>
                <a:cs typeface="Arial"/>
                <a:sym typeface="Arial"/>
              </a:rPr>
              <a:t>There are multiple columns with NA values only. The columns will be dropped.</a:t>
            </a:r>
            <a:endParaRPr sz="2000">
              <a:highlight>
                <a:srgbClr val="FFFFFF"/>
              </a:highlight>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IN" sz="2000">
                <a:highlight>
                  <a:srgbClr val="FFFFFF"/>
                </a:highlight>
                <a:latin typeface="Arial"/>
                <a:ea typeface="Arial"/>
                <a:cs typeface="Arial"/>
                <a:sym typeface="Arial"/>
              </a:rPr>
              <a:t>This is evaluated after dropping rows with loan_status = Current</a:t>
            </a:r>
            <a:endParaRPr sz="2000">
              <a:highlight>
                <a:srgbClr val="FFFFFF"/>
              </a:highlight>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IN" sz="2000">
                <a:highlight>
                  <a:srgbClr val="FFFFFF"/>
                </a:highlight>
                <a:latin typeface="Arial"/>
                <a:ea typeface="Arial"/>
                <a:cs typeface="Arial"/>
                <a:sym typeface="Arial"/>
              </a:rPr>
              <a:t>There are multiple columns where the values are only zero, the columns will be dropped</a:t>
            </a:r>
            <a:endParaRPr sz="2000">
              <a:highlight>
                <a:srgbClr val="FFFFFF"/>
              </a:highlight>
              <a:latin typeface="Arial"/>
              <a:ea typeface="Arial"/>
              <a:cs typeface="Arial"/>
              <a:sym typeface="Arial"/>
            </a:endParaRPr>
          </a:p>
          <a:p>
            <a:pPr marL="457200" lvl="0" indent="-355600" algn="l" rtl="0">
              <a:lnSpc>
                <a:spcPct val="150000"/>
              </a:lnSpc>
              <a:spcBef>
                <a:spcPts val="1000"/>
              </a:spcBef>
              <a:spcAft>
                <a:spcPts val="0"/>
              </a:spcAft>
              <a:buSzPts val="2000"/>
              <a:buChar char="•"/>
            </a:pPr>
            <a:r>
              <a:rPr lang="en-IN" sz="2000">
                <a:highlight>
                  <a:srgbClr val="FFFFFF"/>
                </a:highlight>
                <a:latin typeface="Arial"/>
                <a:ea typeface="Arial"/>
                <a:cs typeface="Arial"/>
                <a:sym typeface="Arial"/>
              </a:rPr>
              <a:t>There are columns where the values are constant. They don't contribute to the analysis, columns will be dropped</a:t>
            </a:r>
            <a:endParaRPr sz="2000">
              <a:highlight>
                <a:srgbClr val="FFFFFF"/>
              </a:highlight>
              <a:latin typeface="Arial"/>
              <a:ea typeface="Arial"/>
              <a:cs typeface="Arial"/>
              <a:sym typeface="Arial"/>
            </a:endParaRPr>
          </a:p>
          <a:p>
            <a:pPr marL="457200" lvl="0" indent="-355600" algn="l" rtl="0">
              <a:lnSpc>
                <a:spcPct val="150000"/>
              </a:lnSpc>
              <a:spcBef>
                <a:spcPts val="1000"/>
              </a:spcBef>
              <a:spcAft>
                <a:spcPts val="0"/>
              </a:spcAft>
              <a:buSzPts val="2000"/>
              <a:buChar char="•"/>
            </a:pPr>
            <a:r>
              <a:rPr lang="en-IN" sz="2000">
                <a:highlight>
                  <a:srgbClr val="FFFFFF"/>
                </a:highlight>
                <a:latin typeface="Arial"/>
                <a:ea typeface="Arial"/>
                <a:cs typeface="Arial"/>
                <a:sym typeface="Arial"/>
              </a:rPr>
              <a:t>There are columns where the value is constant but the other values are NA. The column will be considered as constant.</a:t>
            </a:r>
            <a:endParaRPr sz="2000">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0" y="0"/>
            <a:ext cx="12192000" cy="744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a:t>Data cleaning</a:t>
            </a:r>
            <a:endParaRPr sz="3000"/>
          </a:p>
        </p:txBody>
      </p:sp>
      <p:sp>
        <p:nvSpPr>
          <p:cNvPr id="164" name="Google Shape;164;p20"/>
          <p:cNvSpPr txBox="1">
            <a:spLocks noGrp="1"/>
          </p:cNvSpPr>
          <p:nvPr>
            <p:ph type="body" idx="1"/>
          </p:nvPr>
        </p:nvSpPr>
        <p:spPr>
          <a:xfrm>
            <a:off x="838200" y="1155625"/>
            <a:ext cx="10515600" cy="5325900"/>
          </a:xfrm>
          <a:prstGeom prst="rect">
            <a:avLst/>
          </a:prstGeom>
        </p:spPr>
        <p:txBody>
          <a:bodyPr spcFirstLastPara="1" wrap="square" lIns="91425" tIns="45700" rIns="91425" bIns="45700" anchor="t" anchorCtr="0">
            <a:noAutofit/>
          </a:bodyPr>
          <a:lstStyle/>
          <a:p>
            <a:pPr marL="457200" lvl="0" indent="-355600" algn="l" rtl="0">
              <a:lnSpc>
                <a:spcPct val="150000"/>
              </a:lnSpc>
              <a:spcBef>
                <a:spcPts val="1100"/>
              </a:spcBef>
              <a:spcAft>
                <a:spcPts val="0"/>
              </a:spcAft>
              <a:buSzPts val="2000"/>
              <a:buChar char="•"/>
            </a:pPr>
            <a:r>
              <a:rPr lang="en-IN" sz="2000" b="1">
                <a:highlight>
                  <a:srgbClr val="FFFFFF"/>
                </a:highlight>
                <a:latin typeface="Arial"/>
                <a:ea typeface="Arial"/>
                <a:cs typeface="Arial"/>
                <a:sym typeface="Arial"/>
              </a:rPr>
              <a:t>Drop customer behaviour columns which represent data post the approval of loan</a:t>
            </a:r>
            <a:endParaRPr sz="2000" b="1">
              <a:highlight>
                <a:srgbClr val="FFFFFF"/>
              </a:highlight>
              <a:latin typeface="Arial"/>
              <a:ea typeface="Arial"/>
              <a:cs typeface="Arial"/>
              <a:sym typeface="Arial"/>
            </a:endParaRPr>
          </a:p>
          <a:p>
            <a:pPr marL="914400" lvl="1" indent="-355600" algn="l" rtl="0">
              <a:lnSpc>
                <a:spcPct val="115000"/>
              </a:lnSpc>
              <a:spcBef>
                <a:spcPts val="0"/>
              </a:spcBef>
              <a:spcAft>
                <a:spcPts val="0"/>
              </a:spcAft>
              <a:buSzPts val="2000"/>
              <a:buChar char="•"/>
            </a:pPr>
            <a:r>
              <a:rPr lang="en-IN" sz="2000">
                <a:highlight>
                  <a:srgbClr val="FFFFFF"/>
                </a:highlight>
                <a:latin typeface="Arial"/>
                <a:ea typeface="Arial"/>
                <a:cs typeface="Arial"/>
                <a:sym typeface="Arial"/>
              </a:rPr>
              <a:t>They contribute to the behaviour of the customer. Behaviour of the customer is recorded post approval of loan and not available at the time of loan approval. Thus these variables will not be considered in analysis and thus dropped</a:t>
            </a:r>
            <a:endParaRPr sz="2000">
              <a:highlight>
                <a:srgbClr val="FFFFFF"/>
              </a:highlight>
              <a:latin typeface="Arial"/>
              <a:ea typeface="Arial"/>
              <a:cs typeface="Arial"/>
              <a:sym typeface="Arial"/>
            </a:endParaRPr>
          </a:p>
          <a:p>
            <a:pPr marL="914400" lvl="1" indent="-355600" algn="l" rtl="0">
              <a:lnSpc>
                <a:spcPct val="115000"/>
              </a:lnSpc>
              <a:spcBef>
                <a:spcPts val="0"/>
              </a:spcBef>
              <a:spcAft>
                <a:spcPts val="0"/>
              </a:spcAft>
              <a:buSzPts val="2000"/>
              <a:buChar char="•"/>
            </a:pPr>
            <a:r>
              <a:rPr lang="en-IN" sz="2000">
                <a:solidFill>
                  <a:srgbClr val="188038"/>
                </a:solidFill>
                <a:highlight>
                  <a:srgbClr val="FFFFFF"/>
                </a:highlight>
                <a:latin typeface="Roboto Mono"/>
                <a:ea typeface="Roboto Mono"/>
                <a:cs typeface="Roboto Mono"/>
                <a:sym typeface="Roboto Mono"/>
              </a:rPr>
              <a:t>(delinq_2yrs, earliest_cr_line, inq_last_6mths, open_acc, pub_rec, revol_bal, revol_util, total_acc, out_prncp, out_prncp_inv, total_pymnt, total_pymnt_inv, total_rec_prncp, total_rec_int, total_rec_late_fee, recoveries, collection_recovery_fee, last_pymnt_d, last_pymnt_amnt, last_credit_pull_d, application_type)</a:t>
            </a:r>
            <a:endParaRPr sz="2000">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0" y="0"/>
            <a:ext cx="12192000" cy="744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a:t>Data cleaning</a:t>
            </a:r>
            <a:endParaRPr sz="3000"/>
          </a:p>
        </p:txBody>
      </p:sp>
      <p:sp>
        <p:nvSpPr>
          <p:cNvPr id="171" name="Google Shape;171;p21"/>
          <p:cNvSpPr txBox="1">
            <a:spLocks noGrp="1"/>
          </p:cNvSpPr>
          <p:nvPr>
            <p:ph type="body" idx="1"/>
          </p:nvPr>
        </p:nvSpPr>
        <p:spPr>
          <a:xfrm>
            <a:off x="838200" y="1155625"/>
            <a:ext cx="10515600" cy="5325900"/>
          </a:xfrm>
          <a:prstGeom prst="rect">
            <a:avLst/>
          </a:prstGeom>
        </p:spPr>
        <p:txBody>
          <a:bodyPr spcFirstLastPara="1" wrap="square" lIns="91425" tIns="45700" rIns="91425" bIns="45700" anchor="t" anchorCtr="0">
            <a:normAutofit/>
          </a:bodyPr>
          <a:lstStyle/>
          <a:p>
            <a:pPr marL="457200" lvl="0" indent="-355600" algn="l" rtl="0">
              <a:lnSpc>
                <a:spcPct val="150000"/>
              </a:lnSpc>
              <a:spcBef>
                <a:spcPts val="1000"/>
              </a:spcBef>
              <a:spcAft>
                <a:spcPts val="0"/>
              </a:spcAft>
              <a:buSzPts val="2000"/>
              <a:buChar char="•"/>
            </a:pPr>
            <a:r>
              <a:rPr lang="en-IN" sz="2000">
                <a:highlight>
                  <a:srgbClr val="FFFFFF"/>
                </a:highlight>
                <a:latin typeface="Arial"/>
                <a:ea typeface="Arial"/>
                <a:cs typeface="Arial"/>
                <a:sym typeface="Arial"/>
              </a:rPr>
              <a:t>There are columns where more than 65% of data is empty (mths_since_last_delinq, mths_since_last_record) - columns will be dropped</a:t>
            </a:r>
            <a:endParaRPr sz="2000">
              <a:highlight>
                <a:srgbClr val="FFFFFF"/>
              </a:highlight>
              <a:latin typeface="Arial"/>
              <a:ea typeface="Arial"/>
              <a:cs typeface="Arial"/>
              <a:sym typeface="Arial"/>
            </a:endParaRPr>
          </a:p>
          <a:p>
            <a:pPr marL="457200" lvl="0" indent="-355600" algn="l" rtl="0">
              <a:lnSpc>
                <a:spcPct val="150000"/>
              </a:lnSpc>
              <a:spcBef>
                <a:spcPts val="1000"/>
              </a:spcBef>
              <a:spcAft>
                <a:spcPts val="0"/>
              </a:spcAft>
              <a:buSzPts val="2000"/>
              <a:buChar char="•"/>
            </a:pPr>
            <a:r>
              <a:rPr lang="en-IN" sz="2000">
                <a:highlight>
                  <a:srgbClr val="FFFFFF"/>
                </a:highlight>
                <a:latin typeface="Arial"/>
                <a:ea typeface="Arial"/>
                <a:cs typeface="Arial"/>
                <a:sym typeface="Arial"/>
              </a:rPr>
              <a:t>Drop columns (id, member_id) as they are index variables and have unique values and don't contribute to the analysis</a:t>
            </a:r>
            <a:endParaRPr sz="2000">
              <a:highlight>
                <a:srgbClr val="FFFFFF"/>
              </a:highlight>
              <a:latin typeface="Arial"/>
              <a:ea typeface="Arial"/>
              <a:cs typeface="Arial"/>
              <a:sym typeface="Arial"/>
            </a:endParaRPr>
          </a:p>
          <a:p>
            <a:pPr marL="457200" lvl="0" indent="-355600" algn="l" rtl="0">
              <a:lnSpc>
                <a:spcPct val="150000"/>
              </a:lnSpc>
              <a:spcBef>
                <a:spcPts val="1000"/>
              </a:spcBef>
              <a:spcAft>
                <a:spcPts val="0"/>
              </a:spcAft>
              <a:buSzPts val="2000"/>
              <a:buChar char="•"/>
            </a:pPr>
            <a:r>
              <a:rPr lang="en-IN" sz="2000">
                <a:highlight>
                  <a:srgbClr val="FFFFFF"/>
                </a:highlight>
                <a:latin typeface="Arial"/>
                <a:ea typeface="Arial"/>
                <a:cs typeface="Arial"/>
                <a:sym typeface="Arial"/>
              </a:rPr>
              <a:t>Drop columns (emp_title, desc, title) as they are descriptive and text (nouns) and don't contribute to analysis</a:t>
            </a:r>
            <a:endParaRPr sz="2000">
              <a:highlight>
                <a:srgbClr val="FFFFFF"/>
              </a:highlight>
              <a:latin typeface="Arial"/>
              <a:ea typeface="Arial"/>
              <a:cs typeface="Arial"/>
              <a:sym typeface="Arial"/>
            </a:endParaRPr>
          </a:p>
          <a:p>
            <a:pPr marL="457200" lvl="0" indent="-355600" algn="l" rtl="0">
              <a:lnSpc>
                <a:spcPct val="150000"/>
              </a:lnSpc>
              <a:spcBef>
                <a:spcPts val="1000"/>
              </a:spcBef>
              <a:spcAft>
                <a:spcPts val="0"/>
              </a:spcAft>
              <a:buSzPts val="2000"/>
              <a:buChar char="•"/>
            </a:pPr>
            <a:r>
              <a:rPr lang="en-IN" sz="2000">
                <a:highlight>
                  <a:srgbClr val="FFFFFF"/>
                </a:highlight>
                <a:latin typeface="Arial"/>
                <a:ea typeface="Arial"/>
                <a:cs typeface="Arial"/>
                <a:sym typeface="Arial"/>
              </a:rPr>
              <a:t>Drop redundant columns (url). On closer analysis url is a static path with the loan id appended as query. It's a redundant column to (id) column</a:t>
            </a:r>
            <a:endParaRPr sz="2000">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2525</Words>
  <Application>Microsoft Office PowerPoint</Application>
  <PresentationFormat>Widescreen</PresentationFormat>
  <Paragraphs>194</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Roboto Mono</vt:lpstr>
      <vt:lpstr>Calibri</vt:lpstr>
      <vt:lpstr>Office Theme</vt:lpstr>
      <vt:lpstr>Lending Club Case Study</vt:lpstr>
      <vt:lpstr>Problem Statement</vt:lpstr>
      <vt:lpstr>Objectives</vt:lpstr>
      <vt:lpstr>Analysis Approach </vt:lpstr>
      <vt:lpstr>Data understanding</vt:lpstr>
      <vt:lpstr>Data cleaning</vt:lpstr>
      <vt:lpstr>Data cleaning</vt:lpstr>
      <vt:lpstr>Data cleaning</vt:lpstr>
      <vt:lpstr>Data cleaning</vt:lpstr>
      <vt:lpstr>Data cleaning</vt:lpstr>
      <vt:lpstr>Univariate analysis</vt:lpstr>
      <vt:lpstr>Univariate analysis</vt:lpstr>
      <vt:lpstr>Univariate analysis</vt:lpstr>
      <vt:lpstr>Univariate analysis</vt:lpstr>
      <vt:lpstr>Univariate analysis</vt:lpstr>
      <vt:lpstr>Univariate analysis</vt:lpstr>
      <vt:lpstr>Univariate analysis</vt:lpstr>
      <vt:lpstr>Univariate analysis</vt:lpstr>
      <vt:lpstr>Univariate analysis</vt:lpstr>
      <vt:lpstr>Univariate analysis</vt:lpstr>
      <vt:lpstr>Univariate Analysis Inferences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 Inferences</vt:lpstr>
      <vt:lpstr>Bivariate Analysis Inferences</vt:lpstr>
      <vt:lpstr>Bivariate Analysis Inferences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Kakuli Saha</cp:lastModifiedBy>
  <cp:revision>1</cp:revision>
  <dcterms:modified xsi:type="dcterms:W3CDTF">2024-08-21T15:25:41Z</dcterms:modified>
</cp:coreProperties>
</file>