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F08F2-E662-46CA-9F14-712EED5AACF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EC6A6-ED2C-4BC5-9790-7F959454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work contributes to the field of IoT security by offering a robust and scalable method for identifying IoT devices, with potential improvements in feature engineering and data preprocessing for future 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EC6A6-ED2C-4BC5-9790-7F9594549C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7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7522-413E-A7F9-4430-1822088B0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8E3E7-B8B1-6D73-CF1B-A96313D81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38B6-EEFA-82BD-503B-D88B55B8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D4E-BD8A-4D59-A702-F58A8F071E5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A646F-285A-A2DB-5794-966599E8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CBCA6-D3A2-024C-291F-FCA64EB8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FD2-B16D-4E02-85E3-9CF9A4FF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23B6-E081-6B0A-7ADC-DA1FA5ED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79445-2A65-A4BE-13A3-770FD38D9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9B392-75B4-13BC-E5B0-14603A54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D4E-BD8A-4D59-A702-F58A8F071E5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ED643-E44A-6C10-BED9-072E324C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E045-8865-A81A-5FBA-E01A6D47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FD2-B16D-4E02-85E3-9CF9A4FF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8DA7A-00BB-1D23-80B1-3313324F7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C02E5-41FB-774B-7D3A-6346931A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8D64F-C452-72FF-F6CD-0F52C22A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D4E-BD8A-4D59-A702-F58A8F071E5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8043-3532-B22C-1931-573EC9A1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C26ED-5291-210B-9206-20B56F4A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FD2-B16D-4E02-85E3-9CF9A4FF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BFA8-ECD5-840E-943D-C3646C85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B671-B492-ECE3-8BBC-3BB0E84B6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FA07-755D-DC41-E702-BAAF0686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D4E-BD8A-4D59-A702-F58A8F071E5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68DD-2F2C-8989-6DE0-BE041179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D7F40-DBD1-66DD-8A4A-65843B84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FD2-B16D-4E02-85E3-9CF9A4FF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5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7F8F-512E-B2ED-5BA1-9C49AA681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B9598-94EC-A64D-AF41-32647380A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E592C-8F02-99D0-BAF9-3E32D02C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D4E-BD8A-4D59-A702-F58A8F071E5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1D1B-4B32-107B-E232-4B340129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8A5C-426E-EF17-F81B-3E591355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FD2-B16D-4E02-85E3-9CF9A4FF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0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CBFD-8C64-03B8-92A3-95E23F8E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8681E-72E3-1A23-66B0-97F121BA5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7EF62-08CC-A4F6-3E27-2FB63C032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55A92-A986-D4F6-04D6-590F9F3D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D4E-BD8A-4D59-A702-F58A8F071E5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BD78-0C90-3454-2FE5-32000D48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66A5F-4A54-9FB3-EBDF-BE01803D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FD2-B16D-4E02-85E3-9CF9A4FF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2026-85F2-B422-00F0-78786038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D16A2-EE58-700D-B3DE-6426DE8E0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8FBD0-CD9D-B7FC-58D7-0D5DCB0C5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3E59F-03C4-70A0-4BAD-79ABC1AB8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3CA75-2C84-CDFC-060C-AE09A7E2A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16FEE-69C9-281D-57A2-ADF69861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D4E-BD8A-4D59-A702-F58A8F071E5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6EF46-2A18-3AE0-ABF0-0A7112BD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65FF4-84D3-CE55-E2F5-2DBD4D12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FD2-B16D-4E02-85E3-9CF9A4FF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1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74A9-05BE-ABD2-C3AD-E4EBEB49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8A76C-EC47-D573-F6CE-5D300DD1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D4E-BD8A-4D59-A702-F58A8F071E5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BCBE7-8907-B74C-CAC7-FD03522E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6815B-F756-D86A-9BE4-FD4598D2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FD2-B16D-4E02-85E3-9CF9A4FF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9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41310-A10D-DAEB-2CDB-388042F5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D4E-BD8A-4D59-A702-F58A8F071E5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06ED1-63F6-AB17-978A-168F3682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39882-78A7-17F6-F193-684957EB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FD2-B16D-4E02-85E3-9CF9A4FF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2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5788-0FCE-DF43-7562-F93CE10D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8EDF-DC1A-53BE-1070-4478FF50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C083E-41EF-D4DF-53DC-2EEF8FF30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6A9A-8B18-764F-1F59-5F15F200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D4E-BD8A-4D59-A702-F58A8F071E5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5C011-D07C-4C8D-5CD2-C8EA3F3F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F917D-D69B-036B-4EF0-20F364FB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FD2-B16D-4E02-85E3-9CF9A4FF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59FA-AF99-9468-6E7F-71CB5696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5AD49-7E21-D7F3-D0EB-0185838B3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D07DF-14C0-29A0-5155-1BEFF6B83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513DB-4CE9-2638-841E-D92E27EE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D4E-BD8A-4D59-A702-F58A8F071E5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431A3-8C85-085B-E530-2CE5C3B7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63D29-5571-97FA-4F0F-85360C56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FD2-B16D-4E02-85E3-9CF9A4FF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0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D3C00-EE4A-8BE3-7C15-1CE601CA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D724A-BE5E-A93B-72AE-CD6D6E94D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D3C5B-D985-B5E5-B911-65CE93C42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96D4E-BD8A-4D59-A702-F58A8F071E5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89126-978F-F405-C635-068C52356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8C57-6862-E28F-7F83-2458AA4A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EDFD2-B16D-4E02-85E3-9CF9A4FF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4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kumanuphanindra/Classifying_IoT_Devices_Based_on_Network_Patterns" TargetMode="External"/><Relationship Id="rId2" Type="http://schemas.openxmlformats.org/officeDocument/2006/relationships/hyperlink" Target="https://github.com/cisco/jo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iotanalytics.unsw.edu.au/iottraces.html#bib18tm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1553-E886-1E9E-CF9D-B6444481C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Classifying IoT Devices in Smart Environments Using Network Traffic Characteristics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8DEFE-9769-8476-D507-439F26FEB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Phanindra Kakumanu</a:t>
            </a:r>
          </a:p>
          <a:p>
            <a:r>
              <a:rPr lang="en-US" dirty="0"/>
              <a:t>School of Computing, University of Georgia</a:t>
            </a:r>
          </a:p>
        </p:txBody>
      </p:sp>
    </p:spTree>
    <p:extLst>
      <p:ext uri="{BB962C8B-B14F-4D97-AF65-F5344CB8AC3E}">
        <p14:creationId xmlns:p14="http://schemas.microsoft.com/office/powerpoint/2010/main" val="267569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C4D8C-5334-C785-34FA-F62608EA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Results and Analysis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9680384-63A0-C8F9-2D29-5135EE37D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9" y="2322648"/>
            <a:ext cx="7478027" cy="1616954"/>
          </a:xfrm>
          <a:prstGeom prst="rect">
            <a:avLst/>
          </a:prstGeom>
        </p:spPr>
      </p:pic>
      <p:pic>
        <p:nvPicPr>
          <p:cNvPr id="5" name="Content Placeholder 4" descr="A comparison of a graph&#10;&#10;Description automatically generated">
            <a:extLst>
              <a:ext uri="{FF2B5EF4-FFF2-40B4-BE49-F238E27FC236}">
                <a16:creationId xmlns:a16="http://schemas.microsoft.com/office/drawing/2014/main" id="{5BC766C7-FAE4-1F85-F2ED-87C78D871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33" y="4273814"/>
            <a:ext cx="8189299" cy="1763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D345BE-36CB-D487-21E5-137D3588039B}"/>
              </a:ext>
            </a:extLst>
          </p:cNvPr>
          <p:cNvSpPr txBox="1"/>
          <p:nvPr/>
        </p:nvSpPr>
        <p:spPr>
          <a:xfrm>
            <a:off x="353568" y="4836743"/>
            <a:ext cx="3693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Fig.5. Attribute importance comparison between baseline paper and 3 different models implemented in this paper.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C4CFB-F274-AD50-8492-3414F38468E0}"/>
              </a:ext>
            </a:extLst>
          </p:cNvPr>
          <p:cNvSpPr txBox="1"/>
          <p:nvPr/>
        </p:nvSpPr>
        <p:spPr>
          <a:xfrm>
            <a:off x="7696466" y="2341434"/>
            <a:ext cx="3852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Fig.4. Confidence Level comparison between baseline paper and 3 different models implemented in this paper.</a:t>
            </a:r>
          </a:p>
        </p:txBody>
      </p:sp>
    </p:spTree>
    <p:extLst>
      <p:ext uri="{BB962C8B-B14F-4D97-AF65-F5344CB8AC3E}">
        <p14:creationId xmlns:p14="http://schemas.microsoft.com/office/powerpoint/2010/main" val="358957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7053DC2-E937-C826-4A4A-5801F2896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281248"/>
              </p:ext>
            </p:extLst>
          </p:nvPr>
        </p:nvGraphicFramePr>
        <p:xfrm>
          <a:off x="184574" y="482978"/>
          <a:ext cx="5464440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015">
                  <a:extLst>
                    <a:ext uri="{9D8B030D-6E8A-4147-A177-3AD203B41FA5}">
                      <a16:colId xmlns:a16="http://schemas.microsoft.com/office/drawing/2014/main" val="3458605563"/>
                    </a:ext>
                  </a:extLst>
                </a:gridCol>
                <a:gridCol w="1816410">
                  <a:extLst>
                    <a:ext uri="{9D8B030D-6E8A-4147-A177-3AD203B41FA5}">
                      <a16:colId xmlns:a16="http://schemas.microsoft.com/office/drawing/2014/main" val="3606172897"/>
                    </a:ext>
                  </a:extLst>
                </a:gridCol>
                <a:gridCol w="1824015">
                  <a:extLst>
                    <a:ext uri="{9D8B030D-6E8A-4147-A177-3AD203B41FA5}">
                      <a16:colId xmlns:a16="http://schemas.microsoft.com/office/drawing/2014/main" val="3880507094"/>
                    </a:ext>
                  </a:extLst>
                </a:gridCol>
              </a:tblGrid>
              <a:tr h="25964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 dirty="0">
                          <a:effectLst/>
                        </a:rPr>
                        <a:t>Model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>
                          <a:effectLst/>
                        </a:rPr>
                        <a:t>Metric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>
                          <a:effectLst/>
                        </a:rPr>
                        <a:t>Value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/>
                </a:tc>
                <a:extLst>
                  <a:ext uri="{0D108BD9-81ED-4DB2-BD59-A6C34878D82A}">
                    <a16:rowId xmlns:a16="http://schemas.microsoft.com/office/drawing/2014/main" val="3996485006"/>
                  </a:ext>
                </a:extLst>
              </a:tr>
              <a:tr h="259644">
                <a:tc rowSpan="2">
                  <a:txBody>
                    <a:bodyPr/>
                    <a:lstStyle/>
                    <a:p>
                      <a:pPr marL="0" marR="0" algn="ctr"/>
                      <a:r>
                        <a:rPr lang="en-US" sz="2400" dirty="0">
                          <a:effectLst/>
                        </a:rPr>
                        <a:t>Random Forest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>
                          <a:effectLst/>
                        </a:rPr>
                        <a:t>Accuracy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>
                          <a:effectLst/>
                        </a:rPr>
                        <a:t>95.86971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 anchor="b"/>
                </a:tc>
                <a:extLst>
                  <a:ext uri="{0D108BD9-81ED-4DB2-BD59-A6C34878D82A}">
                    <a16:rowId xmlns:a16="http://schemas.microsoft.com/office/drawing/2014/main" val="1976348909"/>
                  </a:ext>
                </a:extLst>
              </a:tr>
              <a:tr h="2596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>
                          <a:effectLst/>
                        </a:rPr>
                        <a:t>RRSE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>
                          <a:effectLst/>
                        </a:rPr>
                        <a:t>28.60379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 anchor="b"/>
                </a:tc>
                <a:extLst>
                  <a:ext uri="{0D108BD9-81ED-4DB2-BD59-A6C34878D82A}">
                    <a16:rowId xmlns:a16="http://schemas.microsoft.com/office/drawing/2014/main" val="157985347"/>
                  </a:ext>
                </a:extLst>
              </a:tr>
              <a:tr h="259644">
                <a:tc rowSpan="2">
                  <a:txBody>
                    <a:bodyPr/>
                    <a:lstStyle/>
                    <a:p>
                      <a:pPr marL="0" marR="0" algn="ctr"/>
                      <a:r>
                        <a:rPr lang="en-US" sz="2400" dirty="0">
                          <a:effectLst/>
                        </a:rPr>
                        <a:t>Gradient Boosting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>
                          <a:effectLst/>
                        </a:rPr>
                        <a:t>Accuracy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>
                          <a:effectLst/>
                        </a:rPr>
                        <a:t>95.02049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 anchor="b"/>
                </a:tc>
                <a:extLst>
                  <a:ext uri="{0D108BD9-81ED-4DB2-BD59-A6C34878D82A}">
                    <a16:rowId xmlns:a16="http://schemas.microsoft.com/office/drawing/2014/main" val="2559903844"/>
                  </a:ext>
                </a:extLst>
              </a:tr>
              <a:tr h="2596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>
                          <a:effectLst/>
                        </a:rPr>
                        <a:t>RRSE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>
                          <a:effectLst/>
                        </a:rPr>
                        <a:t>31.57934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 anchor="b"/>
                </a:tc>
                <a:extLst>
                  <a:ext uri="{0D108BD9-81ED-4DB2-BD59-A6C34878D82A}">
                    <a16:rowId xmlns:a16="http://schemas.microsoft.com/office/drawing/2014/main" val="3098310009"/>
                  </a:ext>
                </a:extLst>
              </a:tr>
              <a:tr h="259644">
                <a:tc rowSpan="2">
                  <a:txBody>
                    <a:bodyPr/>
                    <a:lstStyle/>
                    <a:p>
                      <a:pPr marL="0" marR="0" algn="ctr"/>
                      <a:r>
                        <a:rPr lang="en-US" sz="2400">
                          <a:effectLst/>
                        </a:rPr>
                        <a:t>XGBoost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>
                          <a:effectLst/>
                        </a:rPr>
                        <a:t>Accuracy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>
                          <a:effectLst/>
                        </a:rPr>
                        <a:t>96.26165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 anchor="b"/>
                </a:tc>
                <a:extLst>
                  <a:ext uri="{0D108BD9-81ED-4DB2-BD59-A6C34878D82A}">
                    <a16:rowId xmlns:a16="http://schemas.microsoft.com/office/drawing/2014/main" val="2750890539"/>
                  </a:ext>
                </a:extLst>
              </a:tr>
              <a:tr h="2596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>
                          <a:effectLst/>
                        </a:rPr>
                        <a:t>RRSE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>
                          <a:effectLst/>
                        </a:rPr>
                        <a:t>25.76584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 anchor="b"/>
                </a:tc>
                <a:extLst>
                  <a:ext uri="{0D108BD9-81ED-4DB2-BD59-A6C34878D82A}">
                    <a16:rowId xmlns:a16="http://schemas.microsoft.com/office/drawing/2014/main" val="644005550"/>
                  </a:ext>
                </a:extLst>
              </a:tr>
              <a:tr h="339213">
                <a:tc rowSpan="2">
                  <a:txBody>
                    <a:bodyPr/>
                    <a:lstStyle/>
                    <a:p>
                      <a:pPr marL="0" marR="0" algn="ctr"/>
                      <a:r>
                        <a:rPr lang="en-US" sz="2400">
                          <a:effectLst/>
                        </a:rPr>
                        <a:t>Base line (Random Forest)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>
                          <a:effectLst/>
                        </a:rPr>
                        <a:t>Accuracy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>
                          <a:effectLst/>
                        </a:rPr>
                        <a:t>99.88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 anchor="b"/>
                </a:tc>
                <a:extLst>
                  <a:ext uri="{0D108BD9-81ED-4DB2-BD59-A6C34878D82A}">
                    <a16:rowId xmlns:a16="http://schemas.microsoft.com/office/drawing/2014/main" val="1151469875"/>
                  </a:ext>
                </a:extLst>
              </a:tr>
              <a:tr h="339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>
                          <a:effectLst/>
                        </a:rPr>
                        <a:t>RRSE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 dirty="0">
                          <a:effectLst/>
                        </a:rPr>
                        <a:t>5.06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64134" marR="164134" marT="0" marB="0" anchor="b"/>
                </a:tc>
                <a:extLst>
                  <a:ext uri="{0D108BD9-81ED-4DB2-BD59-A6C34878D82A}">
                    <a16:rowId xmlns:a16="http://schemas.microsoft.com/office/drawing/2014/main" val="32269788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60035F-EF13-6B46-693D-3BF0BEDE8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29852"/>
              </p:ext>
            </p:extLst>
          </p:nvPr>
        </p:nvGraphicFramePr>
        <p:xfrm>
          <a:off x="6245266" y="1778378"/>
          <a:ext cx="5762160" cy="19710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5561">
                  <a:extLst>
                    <a:ext uri="{9D8B030D-6E8A-4147-A177-3AD203B41FA5}">
                      <a16:colId xmlns:a16="http://schemas.microsoft.com/office/drawing/2014/main" val="381249113"/>
                    </a:ext>
                  </a:extLst>
                </a:gridCol>
                <a:gridCol w="816873">
                  <a:extLst>
                    <a:ext uri="{9D8B030D-6E8A-4147-A177-3AD203B41FA5}">
                      <a16:colId xmlns:a16="http://schemas.microsoft.com/office/drawing/2014/main" val="2629297908"/>
                    </a:ext>
                  </a:extLst>
                </a:gridCol>
                <a:gridCol w="816873">
                  <a:extLst>
                    <a:ext uri="{9D8B030D-6E8A-4147-A177-3AD203B41FA5}">
                      <a16:colId xmlns:a16="http://schemas.microsoft.com/office/drawing/2014/main" val="2974105798"/>
                    </a:ext>
                  </a:extLst>
                </a:gridCol>
                <a:gridCol w="816873">
                  <a:extLst>
                    <a:ext uri="{9D8B030D-6E8A-4147-A177-3AD203B41FA5}">
                      <a16:colId xmlns:a16="http://schemas.microsoft.com/office/drawing/2014/main" val="1218397514"/>
                    </a:ext>
                  </a:extLst>
                </a:gridCol>
                <a:gridCol w="816873">
                  <a:extLst>
                    <a:ext uri="{9D8B030D-6E8A-4147-A177-3AD203B41FA5}">
                      <a16:colId xmlns:a16="http://schemas.microsoft.com/office/drawing/2014/main" val="3885613226"/>
                    </a:ext>
                  </a:extLst>
                </a:gridCol>
                <a:gridCol w="816873">
                  <a:extLst>
                    <a:ext uri="{9D8B030D-6E8A-4147-A177-3AD203B41FA5}">
                      <a16:colId xmlns:a16="http://schemas.microsoft.com/office/drawing/2014/main" val="1639027977"/>
                    </a:ext>
                  </a:extLst>
                </a:gridCol>
                <a:gridCol w="682234">
                  <a:extLst>
                    <a:ext uri="{9D8B030D-6E8A-4147-A177-3AD203B41FA5}">
                      <a16:colId xmlns:a16="http://schemas.microsoft.com/office/drawing/2014/main" val="3119938553"/>
                    </a:ext>
                  </a:extLst>
                </a:gridCol>
              </a:tblGrid>
              <a:tr h="348382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Model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Fold 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Fold 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Fold 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Fold 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Fold 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845272"/>
                  </a:ext>
                </a:extLst>
              </a:tr>
              <a:tr h="540886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Random Forest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0.84841736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0.95507453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0.94872023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0.95914247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0.9395748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0.930185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611507"/>
                  </a:ext>
                </a:extLst>
              </a:tr>
              <a:tr h="72118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Gradient Boosting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0.7472534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0.95005642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0.95480729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0.95347111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0.91739414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0.904596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26975"/>
                  </a:ext>
                </a:extLst>
              </a:tr>
              <a:tr h="360591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 err="1">
                          <a:effectLst/>
                        </a:rPr>
                        <a:t>XGBoost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0.85355425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0.96561554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0.94681988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0.96499198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0.9416533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0.934526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68988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6D727C4-78DD-3DBE-F857-2B9BA63FF4B4}"/>
              </a:ext>
            </a:extLst>
          </p:cNvPr>
          <p:cNvSpPr txBox="1"/>
          <p:nvPr/>
        </p:nvSpPr>
        <p:spPr>
          <a:xfrm>
            <a:off x="254000" y="4635268"/>
            <a:ext cx="5765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Table.2. Accuracy and RRSE(Root Relative Squared Error) values of baseline paper and 3 different models implemented in this paper.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CE8F4-A3D7-7072-5331-6AEECDCBF8B4}"/>
              </a:ext>
            </a:extLst>
          </p:cNvPr>
          <p:cNvSpPr txBox="1"/>
          <p:nvPr/>
        </p:nvSpPr>
        <p:spPr>
          <a:xfrm>
            <a:off x="6172202" y="3988937"/>
            <a:ext cx="5762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Table.3. Cross-Validation Scores and Mean Performance Across Models</a:t>
            </a:r>
          </a:p>
        </p:txBody>
      </p:sp>
    </p:spTree>
    <p:extLst>
      <p:ext uri="{BB962C8B-B14F-4D97-AF65-F5344CB8AC3E}">
        <p14:creationId xmlns:p14="http://schemas.microsoft.com/office/powerpoint/2010/main" val="239847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61F9-E60D-C53F-03EA-0B9913B2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observations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FD971-410E-F2B4-5DF0-5BC64083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outperformed others with highest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 Chromecast, Belkin Switch, and Philips Hue Lightbulb showed higher misclassification rates due to data bias.</a:t>
            </a:r>
          </a:p>
          <a:p>
            <a:r>
              <a:rPr lang="en-US" b="1" dirty="0"/>
              <a:t>Feature importance analysis:</a:t>
            </a:r>
          </a:p>
          <a:p>
            <a:pPr lvl="1"/>
            <a:r>
              <a:rPr lang="en-US" dirty="0"/>
              <a:t>Flow volume as the most critical factor.</a:t>
            </a:r>
          </a:p>
          <a:p>
            <a:pPr lvl="1"/>
            <a:r>
              <a:rPr lang="en-US" dirty="0"/>
              <a:t>DNS and cipher suite confidence scores less influential.</a:t>
            </a:r>
          </a:p>
          <a:p>
            <a:r>
              <a:rPr lang="en-US" dirty="0"/>
              <a:t>Need for advanced feature engineering to improve misclassified devices.</a:t>
            </a:r>
          </a:p>
        </p:txBody>
      </p:sp>
    </p:spTree>
    <p:extLst>
      <p:ext uri="{BB962C8B-B14F-4D97-AF65-F5344CB8AC3E}">
        <p14:creationId xmlns:p14="http://schemas.microsoft.com/office/powerpoint/2010/main" val="243918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C675-A9B1-2CE3-7185-3D36873C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43F0-B131-5BEF-83DD-B3C4BDB6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Achievements:</a:t>
            </a:r>
          </a:p>
          <a:p>
            <a:pPr lvl="1"/>
            <a:r>
              <a:rPr lang="en-US" dirty="0"/>
              <a:t>Successfully replicated and extended the baseline work.</a:t>
            </a:r>
          </a:p>
          <a:p>
            <a:pPr lvl="1"/>
            <a:r>
              <a:rPr lang="en-US" dirty="0"/>
              <a:t>Developed a scalable ML framework with promising results.</a:t>
            </a:r>
          </a:p>
          <a:p>
            <a:r>
              <a:rPr lang="en-US" b="1" dirty="0"/>
              <a:t>Limitations:</a:t>
            </a:r>
          </a:p>
          <a:p>
            <a:pPr lvl="1"/>
            <a:r>
              <a:rPr lang="en-US" dirty="0"/>
              <a:t>Dataset constraints (28 devices vs. 128 days in baseline).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In conclusion, this research successfully extended the work of </a:t>
            </a:r>
            <a:r>
              <a:rPr lang="en-US" dirty="0" err="1"/>
              <a:t>Sivanathan</a:t>
            </a:r>
            <a:r>
              <a:rPr lang="en-US" dirty="0"/>
              <a:t> et al. by applying a multi-stage machine learning approach to classify IoT devices based on network traffic characteristics. Among the models tested, </a:t>
            </a:r>
            <a:r>
              <a:rPr lang="en-US" dirty="0" err="1"/>
              <a:t>XGBoost</a:t>
            </a:r>
            <a:r>
              <a:rPr lang="en-US" dirty="0"/>
              <a:t> achieved the highest accuracy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267555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D069-FBE8-EA80-F1E0-3AA34682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5B69-4E82-5A7F-B96B-EC3FD6C40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Sivanathan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et al., "Classifying IoT Devices in Smart Environments Using Network Traffic Characteristics," in IEEE Transactions on Mobile Computing, vol. 18, no. 8, pp. 1745-1759, 1 Aug. 2019,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10.1109/TMC.2018.2866249.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Sivanathan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et al., "Characterizing and classifying IoT traffic in smart cities and campuses," 2017 IEEE Conference on Computer Communications Workshops (INFOCOM WKSHPS), Atlanta, GA, USA, 2017, pp. 559-564,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10.1109/INFCOMW.2017.8116438.</a:t>
            </a: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S. Alexander and 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Droms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“DHCP Options and BOOTP vendor extensions,” Internet Requests for Comments, RFC Editor, RFC 2132, Mar. 1997.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2"/>
              </a:rPr>
              <a:t>https://github.com/cisco/joy</a:t>
            </a: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hlinkClick r:id="rId3"/>
              </a:rPr>
              <a:t>https://github.com/kakumanuphanindra/Classifying_IoT_Devices_Based_on_Network_Patterns</a:t>
            </a:r>
            <a:r>
              <a:rPr lang="en-US" sz="1800" dirty="0"/>
              <a:t> (source code link for this paper)</a:t>
            </a:r>
          </a:p>
        </p:txBody>
      </p:sp>
    </p:spTree>
    <p:extLst>
      <p:ext uri="{BB962C8B-B14F-4D97-AF65-F5344CB8AC3E}">
        <p14:creationId xmlns:p14="http://schemas.microsoft.com/office/powerpoint/2010/main" val="135409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1084-4BA9-28E7-6366-AE4CD1B4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A377-160B-8FBC-CF42-74430677E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33"/>
            <a:ext cx="10515600" cy="4585230"/>
          </a:xfrm>
        </p:spPr>
        <p:txBody>
          <a:bodyPr>
            <a:normAutofit/>
          </a:bodyPr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Replicate and extend </a:t>
            </a:r>
            <a:r>
              <a:rPr lang="en-US" dirty="0" err="1"/>
              <a:t>Sivanathan</a:t>
            </a:r>
            <a:r>
              <a:rPr lang="en-US" dirty="0"/>
              <a:t> et al.'s work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Rigorous replication of original experiment.</a:t>
            </a:r>
          </a:p>
          <a:p>
            <a:pPr lvl="1"/>
            <a:r>
              <a:rPr lang="en-US" dirty="0"/>
              <a:t>Expanded dataset with diverse IoT devices.</a:t>
            </a:r>
          </a:p>
          <a:p>
            <a:pPr lvl="1"/>
            <a:r>
              <a:rPr lang="en-US" dirty="0"/>
              <a:t>Exploration of alternative machine learning algorithms.</a:t>
            </a:r>
          </a:p>
          <a:p>
            <a:pPr lvl="1"/>
            <a:r>
              <a:rPr lang="en-US" dirty="0"/>
              <a:t>Optimization of data preprocessing pipeline.</a:t>
            </a:r>
          </a:p>
          <a:p>
            <a:r>
              <a:rPr lang="en-US" dirty="0"/>
              <a:t>Contribution:</a:t>
            </a:r>
          </a:p>
          <a:p>
            <a:pPr lvl="1"/>
            <a:r>
              <a:rPr lang="en-US" dirty="0"/>
              <a:t>Robust and efficient method for IoT device identification and classification.</a:t>
            </a:r>
          </a:p>
          <a:p>
            <a:pPr lvl="1"/>
            <a:r>
              <a:rPr lang="en-US" dirty="0"/>
              <a:t>Enhanced network management capabilities.</a:t>
            </a:r>
          </a:p>
        </p:txBody>
      </p:sp>
    </p:spTree>
    <p:extLst>
      <p:ext uri="{BB962C8B-B14F-4D97-AF65-F5344CB8AC3E}">
        <p14:creationId xmlns:p14="http://schemas.microsoft.com/office/powerpoint/2010/main" val="386827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3290-4ABB-CEBB-9C26-9A4E54C9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FC3D-1969-D5D7-0E5A-80B54CC12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has transformed domains like smart homes and industrial automation, offering enhanced convenience, efficiency, and productivity.</a:t>
            </a:r>
          </a:p>
          <a:p>
            <a:r>
              <a:rPr lang="en-US" dirty="0"/>
              <a:t>Growth in IoT devices introduces risks such as unauthorized access, data breaches, and attacks.</a:t>
            </a:r>
          </a:p>
          <a:p>
            <a:r>
              <a:rPr lang="en-US" dirty="0"/>
              <a:t>Device identification and classification are vital for security measures like intrusion detection and access control.</a:t>
            </a:r>
          </a:p>
          <a:p>
            <a:r>
              <a:rPr lang="en-US" b="1" dirty="0"/>
              <a:t>Limitations of Traditional Methods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Relies on device signatures or Ips</a:t>
            </a:r>
          </a:p>
          <a:p>
            <a:pPr lvl="1"/>
            <a:r>
              <a:rPr lang="en-US" dirty="0"/>
              <a:t>Vulnerable to spoofing and manipulation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B5F5D-33CB-D163-0792-9F992ED8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Related Work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71503-B038-55BF-9017-BE3AAC02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i-FI" sz="2000"/>
              <a:t>A. Sivanathan et al. (2019):</a:t>
            </a:r>
          </a:p>
          <a:p>
            <a:pPr lvl="1"/>
            <a:r>
              <a:rPr lang="en-US" sz="2000"/>
              <a:t>Classified IoT devices using features like </a:t>
            </a:r>
            <a:r>
              <a:rPr lang="en-US" sz="2000" b="1"/>
              <a:t>packet size</a:t>
            </a:r>
            <a:r>
              <a:rPr lang="en-US" sz="2000"/>
              <a:t>, </a:t>
            </a:r>
            <a:r>
              <a:rPr lang="en-US" sz="2000" b="1"/>
              <a:t>inter-arrival time</a:t>
            </a:r>
            <a:r>
              <a:rPr lang="en-US" sz="2000"/>
              <a:t>, and </a:t>
            </a:r>
            <a:r>
              <a:rPr lang="en-US" sz="2000" b="1"/>
              <a:t>protocol usage</a:t>
            </a:r>
            <a:r>
              <a:rPr lang="en-US" sz="2000"/>
              <a:t>.</a:t>
            </a:r>
          </a:p>
          <a:p>
            <a:pPr lvl="1"/>
            <a:r>
              <a:rPr lang="en-US" sz="2000"/>
              <a:t>Achieved high accuracy but with computational overheads.</a:t>
            </a:r>
          </a:p>
          <a:p>
            <a:r>
              <a:rPr lang="en-US" sz="2000"/>
              <a:t>Limitations in existing techniques:</a:t>
            </a:r>
          </a:p>
          <a:p>
            <a:pPr lvl="1"/>
            <a:r>
              <a:rPr lang="en-US" sz="2000"/>
              <a:t>High computational cost.</a:t>
            </a:r>
          </a:p>
          <a:p>
            <a:pPr lvl="1"/>
            <a:r>
              <a:rPr lang="en-US" sz="2000"/>
              <a:t>Dependence on hourly data processing.</a:t>
            </a: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F99C3AAF-55C7-CE9C-31AC-5FEDE8017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00" y="2353850"/>
            <a:ext cx="5868516" cy="30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9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8188B-3224-C605-C315-C69F8FBB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Dataset and Testbed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3CFB-C880-3DDD-C7A6-FDF0EA43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000" b="1"/>
              <a:t>Dataset</a:t>
            </a:r>
            <a:r>
              <a:rPr lang="en-US" sz="2000"/>
              <a:t>:</a:t>
            </a:r>
          </a:p>
          <a:p>
            <a:pPr lvl="1"/>
            <a:r>
              <a:rPr lang="en-US" sz="2000"/>
              <a:t>We are using </a:t>
            </a:r>
            <a:r>
              <a:rPr lang="en-US" sz="2000">
                <a:hlinkClick r:id="rId2"/>
              </a:rPr>
              <a:t>publicly available data </a:t>
            </a:r>
            <a:r>
              <a:rPr lang="en-US" sz="2000"/>
              <a:t>collected from 28 different devices.</a:t>
            </a:r>
          </a:p>
          <a:p>
            <a:pPr lvl="1"/>
            <a:r>
              <a:rPr lang="en-US" sz="2000"/>
              <a:t>Includes cameras, sensors, hubs, and light bulbs.</a:t>
            </a:r>
          </a:p>
          <a:p>
            <a:r>
              <a:rPr lang="en-US" sz="2000" b="1"/>
              <a:t>Data Collection</a:t>
            </a:r>
            <a:r>
              <a:rPr lang="en-US" sz="2000"/>
              <a:t>:</a:t>
            </a:r>
          </a:p>
          <a:p>
            <a:pPr lvl="1"/>
            <a:r>
              <a:rPr lang="en-US" sz="2000"/>
              <a:t>Captured in PCAP format using tcpdump scripts.</a:t>
            </a:r>
          </a:p>
          <a:p>
            <a:pPr lvl="1"/>
            <a:r>
              <a:rPr lang="en-US" sz="2000"/>
              <a:t>Features extracted directly from network packets.</a:t>
            </a:r>
          </a:p>
          <a:p>
            <a:r>
              <a:rPr lang="en-US" sz="2000" b="1"/>
              <a:t>Key Features</a:t>
            </a:r>
            <a:r>
              <a:rPr lang="en-US" sz="2000"/>
              <a:t>:</a:t>
            </a:r>
          </a:p>
          <a:p>
            <a:pPr lvl="1"/>
            <a:r>
              <a:rPr lang="en-US" sz="2000"/>
              <a:t>Flow volume, Flow duration, average flow rate, device sleep time, dns queries, and cipher suites.</a:t>
            </a:r>
          </a:p>
          <a:p>
            <a:pPr lvl="1"/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6641F-7194-7364-EA81-4E8932594805}"/>
              </a:ext>
            </a:extLst>
          </p:cNvPr>
          <p:cNvSpPr txBox="1"/>
          <p:nvPr/>
        </p:nvSpPr>
        <p:spPr>
          <a:xfrm>
            <a:off x="5529294" y="6324189"/>
            <a:ext cx="6087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Fig.1. Testbed architecture showing connected 28 different IoT devices along with several non-IoT devices, and telemetry collected across the infrastructure is fed to our classification models referring from [1].</a:t>
            </a:r>
          </a:p>
        </p:txBody>
      </p:sp>
      <p:pic>
        <p:nvPicPr>
          <p:cNvPr id="9" name="Picture 8" descr="A diagram of electronic devices&#10;&#10;Description automatically generated">
            <a:extLst>
              <a:ext uri="{FF2B5EF4-FFF2-40B4-BE49-F238E27FC236}">
                <a16:creationId xmlns:a16="http://schemas.microsoft.com/office/drawing/2014/main" id="{21282705-FB94-0203-3C3E-C08D3244D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89" y="1847911"/>
            <a:ext cx="4530424" cy="434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F094D-56C4-00E3-F0C7-6132748A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B7BE-B3B1-A82C-89DC-C5E45B98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 b="1"/>
              <a:t>Proposed Multi-Stage Machine Learning Framework</a:t>
            </a:r>
            <a:r>
              <a:rPr lang="en-US" sz="1700"/>
              <a:t>:</a:t>
            </a:r>
          </a:p>
          <a:p>
            <a:pPr lvl="1"/>
            <a:r>
              <a:rPr lang="en-US" sz="1700" b="1"/>
              <a:t>Stage 0</a:t>
            </a:r>
            <a:r>
              <a:rPr lang="en-US" sz="1700"/>
              <a:t>: Naive Bayes for confidence value extraction (remote ports, domain names, cipher suites).</a:t>
            </a:r>
          </a:p>
          <a:p>
            <a:pPr lvl="1"/>
            <a:r>
              <a:rPr lang="en-US" sz="1700" b="1"/>
              <a:t>Stage 1</a:t>
            </a:r>
            <a:r>
              <a:rPr lang="en-US" sz="1700"/>
              <a:t>: Advanced ML models (Random Forest, Gradient Boosting, XGBoost).</a:t>
            </a:r>
          </a:p>
          <a:p>
            <a:r>
              <a:rPr lang="en-US" sz="1700" b="1"/>
              <a:t>Preprocessing Improvements:</a:t>
            </a:r>
          </a:p>
          <a:p>
            <a:pPr lvl="1"/>
            <a:r>
              <a:rPr lang="en-US" sz="1700"/>
              <a:t>Feature extraction directly from PCAP files</a:t>
            </a:r>
            <a:endParaRPr lang="en-US" sz="1700" b="1"/>
          </a:p>
          <a:p>
            <a:pPr lvl="1"/>
            <a:r>
              <a:rPr lang="en-US" sz="1700"/>
              <a:t>Eliminated complex imputation techniques by assigning default values.</a:t>
            </a:r>
            <a:endParaRPr lang="en-US" sz="1700" b="1"/>
          </a:p>
        </p:txBody>
      </p:sp>
      <p:pic>
        <p:nvPicPr>
          <p:cNvPr id="5" name="Picture 4" descr="A diagram of a process flow&#10;&#10;Description automatically generated">
            <a:extLst>
              <a:ext uri="{FF2B5EF4-FFF2-40B4-BE49-F238E27FC236}">
                <a16:creationId xmlns:a16="http://schemas.microsoft.com/office/drawing/2014/main" id="{5BEB0F6D-EE23-E329-CF70-B6B188B47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975550"/>
            <a:ext cx="5458968" cy="290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267AAC-F7A2-C463-4339-D64FBB4A7789}"/>
              </a:ext>
            </a:extLst>
          </p:cNvPr>
          <p:cNvSpPr txBox="1"/>
          <p:nvPr/>
        </p:nvSpPr>
        <p:spPr>
          <a:xfrm>
            <a:off x="6333405" y="4854233"/>
            <a:ext cx="52154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Fig.2. Architecture diagram representing multi-stage machine learning approach.</a:t>
            </a:r>
          </a:p>
        </p:txBody>
      </p:sp>
    </p:spTree>
    <p:extLst>
      <p:ext uri="{BB962C8B-B14F-4D97-AF65-F5344CB8AC3E}">
        <p14:creationId xmlns:p14="http://schemas.microsoft.com/office/powerpoint/2010/main" val="162808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64E1D-AA64-2574-1125-1279C2CA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Machine Learning Models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3A5A-6E8E-C6CC-3960-D7AD9CCD2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900" b="1" dirty="0"/>
              <a:t>Random Forest</a:t>
            </a:r>
          </a:p>
          <a:p>
            <a:pPr lvl="1"/>
            <a:r>
              <a:rPr lang="en-US" sz="1900" b="1" dirty="0"/>
              <a:t>Robustness</a:t>
            </a:r>
            <a:r>
              <a:rPr lang="en-US" sz="1900" dirty="0"/>
              <a:t>: Combines multiple decision trees to reduce overfitting and improve generalization.</a:t>
            </a:r>
          </a:p>
          <a:p>
            <a:pPr lvl="1"/>
            <a:r>
              <a:rPr lang="en-US" sz="1900" b="1" dirty="0"/>
              <a:t>Feature Handling</a:t>
            </a:r>
            <a:r>
              <a:rPr lang="en-US" sz="1900" dirty="0"/>
              <a:t>: Effectively manages both numerical and categorical features without extensive preprocessing.</a:t>
            </a:r>
          </a:p>
          <a:p>
            <a:pPr lvl="1"/>
            <a:r>
              <a:rPr lang="en-US" sz="1900" b="1" dirty="0"/>
              <a:t>Interpretability</a:t>
            </a:r>
            <a:r>
              <a:rPr lang="en-US" sz="1900" dirty="0"/>
              <a:t>: Provides insights into feature importance, aiding in understanding key drivers of classification.</a:t>
            </a:r>
          </a:p>
        </p:txBody>
      </p:sp>
      <p:pic>
        <p:nvPicPr>
          <p:cNvPr id="5" name="Picture 4" descr="A chart with blue squares and white text&#10;&#10;Description automatically generated">
            <a:extLst>
              <a:ext uri="{FF2B5EF4-FFF2-40B4-BE49-F238E27FC236}">
                <a16:creationId xmlns:a16="http://schemas.microsoft.com/office/drawing/2014/main" id="{EF6173F4-131C-9FFB-B86B-A84F7725C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156704"/>
            <a:ext cx="5458968" cy="4544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E2BBCE-DA8E-4D1F-FC54-6AE3EBADF336}"/>
              </a:ext>
            </a:extLst>
          </p:cNvPr>
          <p:cNvSpPr txBox="1"/>
          <p:nvPr/>
        </p:nvSpPr>
        <p:spPr>
          <a:xfrm>
            <a:off x="6872732" y="5701295"/>
            <a:ext cx="391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Fig.3.1. Confusion matrix of IoT device classification using random forest (accuracy: 95.86971 percent, RRSE: 28.60379 percent) </a:t>
            </a:r>
          </a:p>
        </p:txBody>
      </p:sp>
    </p:spTree>
    <p:extLst>
      <p:ext uri="{BB962C8B-B14F-4D97-AF65-F5344CB8AC3E}">
        <p14:creationId xmlns:p14="http://schemas.microsoft.com/office/powerpoint/2010/main" val="11089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D519B-72C3-31AE-88F1-22F91C6F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Gradient Boosting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D8A0-2F48-8D84-8352-1D53152C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 b="1"/>
              <a:t>High Accuracy</a:t>
            </a:r>
            <a:r>
              <a:rPr lang="en-US" sz="1700"/>
              <a:t>: Excels in capturing complex patterns in data through sequential model building.</a:t>
            </a:r>
          </a:p>
          <a:p>
            <a:r>
              <a:rPr lang="en-US" sz="1700" b="1"/>
              <a:t>Error Correction</a:t>
            </a:r>
            <a:r>
              <a:rPr lang="en-US" sz="1700"/>
              <a:t>: Each new model focuses on correcting errors from the previous ones, enhancing overall performance.</a:t>
            </a:r>
          </a:p>
          <a:p>
            <a:r>
              <a:rPr lang="en-US" sz="1700" b="1"/>
              <a:t>Flexibility</a:t>
            </a:r>
            <a:r>
              <a:rPr lang="en-US" sz="1700"/>
              <a:t>: Can handle different types of data and is adaptable to various problem complexities.</a:t>
            </a:r>
          </a:p>
          <a:p>
            <a:r>
              <a:rPr lang="en-US" sz="1700" b="1"/>
              <a:t>Customization</a:t>
            </a:r>
            <a:r>
              <a:rPr lang="en-US" sz="1700"/>
              <a:t>: Offers parameters for fine-tuning, allowing optimization for specific datasets and tasks.</a:t>
            </a:r>
          </a:p>
        </p:txBody>
      </p:sp>
      <p:pic>
        <p:nvPicPr>
          <p:cNvPr id="5" name="Picture 4" descr="A chart with blue squares and white text&#10;&#10;Description automatically generated">
            <a:extLst>
              <a:ext uri="{FF2B5EF4-FFF2-40B4-BE49-F238E27FC236}">
                <a16:creationId xmlns:a16="http://schemas.microsoft.com/office/drawing/2014/main" id="{C174BF37-DD56-8A9E-1F06-B22CB9243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156704"/>
            <a:ext cx="5458968" cy="4544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9E435-1EAC-B9EB-79DF-3C7F1143D9B4}"/>
              </a:ext>
            </a:extLst>
          </p:cNvPr>
          <p:cNvSpPr txBox="1"/>
          <p:nvPr/>
        </p:nvSpPr>
        <p:spPr>
          <a:xfrm>
            <a:off x="6898132" y="5808666"/>
            <a:ext cx="3860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Fig.3.2. Confusion matrix of IoT device classification using Gradient Boosting (accuracy: 95.020 percent, RRSE: 31.579 percent)</a:t>
            </a:r>
          </a:p>
        </p:txBody>
      </p:sp>
    </p:spTree>
    <p:extLst>
      <p:ext uri="{BB962C8B-B14F-4D97-AF65-F5344CB8AC3E}">
        <p14:creationId xmlns:p14="http://schemas.microsoft.com/office/powerpoint/2010/main" val="177285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ECF96-EFAE-BC1B-DE97-DD2C6C50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XGBoost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00B0-2883-E3D1-3B7B-862D5B72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b="1"/>
              <a:t>Performance Optimization</a:t>
            </a:r>
            <a:r>
              <a:rPr lang="en-US" sz="2200"/>
              <a:t>: Designed for speed and efficiency, making it ideal for large-scale datasets.</a:t>
            </a:r>
          </a:p>
          <a:p>
            <a:r>
              <a:rPr lang="en-US" sz="2200" b="1"/>
              <a:t>Regularization</a:t>
            </a:r>
            <a:r>
              <a:rPr lang="en-US" sz="2200"/>
              <a:t>: Incorporates L1 and L2 regularization to prevent overfitting, ensuring robust model performance.</a:t>
            </a:r>
          </a:p>
          <a:p>
            <a:r>
              <a:rPr lang="en-US" sz="2200" b="1"/>
              <a:t>Advanced Features</a:t>
            </a:r>
            <a:r>
              <a:rPr lang="en-US" sz="2200"/>
              <a:t>: Supports parallel processing and tree pruning, enhancing computational efficiency and model accuracy.</a:t>
            </a:r>
          </a:p>
          <a:p>
            <a:r>
              <a:rPr lang="en-US" sz="2200" b="1"/>
              <a:t>Scalability</a:t>
            </a:r>
            <a:r>
              <a:rPr lang="en-US" sz="2200"/>
              <a:t>: Handles large datasets and high-dimensional data effectively, which is essential for network traffic analysis.</a:t>
            </a:r>
          </a:p>
          <a:p>
            <a:endParaRPr lang="en-US" sz="2200"/>
          </a:p>
        </p:txBody>
      </p:sp>
      <p:pic>
        <p:nvPicPr>
          <p:cNvPr id="5" name="Picture 4" descr="A chart with blue squares and white text&#10;&#10;Description automatically generated">
            <a:extLst>
              <a:ext uri="{FF2B5EF4-FFF2-40B4-BE49-F238E27FC236}">
                <a16:creationId xmlns:a16="http://schemas.microsoft.com/office/drawing/2014/main" id="{5F87A349-C330-C285-9400-82B6A7A7C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9" r="1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AFA2B4-BD23-850F-A4BD-D9C6C7947743}"/>
              </a:ext>
            </a:extLst>
          </p:cNvPr>
          <p:cNvSpPr txBox="1"/>
          <p:nvPr/>
        </p:nvSpPr>
        <p:spPr>
          <a:xfrm>
            <a:off x="7675658" y="6190488"/>
            <a:ext cx="32681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Fig.3.3. Confusion matrix of IoT device classification using </a:t>
            </a:r>
            <a:r>
              <a:rPr lang="en-US" sz="1000" dirty="0" err="1"/>
              <a:t>XGBoost</a:t>
            </a:r>
            <a:r>
              <a:rPr lang="en-US" sz="1000" dirty="0"/>
              <a:t> (accuracy: 96.261 percent, RRSE: 25.765 percent)</a:t>
            </a:r>
          </a:p>
        </p:txBody>
      </p:sp>
    </p:spTree>
    <p:extLst>
      <p:ext uri="{BB962C8B-B14F-4D97-AF65-F5344CB8AC3E}">
        <p14:creationId xmlns:p14="http://schemas.microsoft.com/office/powerpoint/2010/main" val="304151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1111</Words>
  <Application>Microsoft Office PowerPoint</Application>
  <PresentationFormat>Widescreen</PresentationFormat>
  <Paragraphs>143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Classifying IoT Devices in Smart Environments Using Network Traffic Characteristics</vt:lpstr>
      <vt:lpstr>Abstract</vt:lpstr>
      <vt:lpstr>Introduction</vt:lpstr>
      <vt:lpstr>Related Work</vt:lpstr>
      <vt:lpstr>Dataset and Testbed</vt:lpstr>
      <vt:lpstr>Methodology</vt:lpstr>
      <vt:lpstr>Machine Learning Models</vt:lpstr>
      <vt:lpstr>Gradient Boosting</vt:lpstr>
      <vt:lpstr>XGBoost</vt:lpstr>
      <vt:lpstr>Results and Analysis</vt:lpstr>
      <vt:lpstr>PowerPoint Presentation</vt:lpstr>
      <vt:lpstr>Results observations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kakumanu phanindra</dc:creator>
  <cp:lastModifiedBy>kakumanu phanindra</cp:lastModifiedBy>
  <cp:revision>1</cp:revision>
  <dcterms:created xsi:type="dcterms:W3CDTF">2024-11-22T00:06:17Z</dcterms:created>
  <dcterms:modified xsi:type="dcterms:W3CDTF">2024-11-22T13:28:33Z</dcterms:modified>
</cp:coreProperties>
</file>