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7" r:id="rId7"/>
    <p:sldId id="258" r:id="rId8"/>
    <p:sldId id="259" r:id="rId9"/>
    <p:sldId id="263" r:id="rId10"/>
    <p:sldId id="264"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69BAA-3A2F-462C-AB32-262643028D93}" v="7" dt="2024-10-03T16:15:33.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9" d="100"/>
          <a:sy n="119"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3CD-6246-7081-1788-B49A87C6D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45AA9-9BF8-DD68-5888-E448B4D84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A488D8-9B54-B41A-F271-D832D618E9ED}"/>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7E02C1E0-B1E2-B160-C528-D4E00D137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6276B-49B7-8584-6D48-8E7E14F2D195}"/>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287356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7E2B-E415-C48B-53A3-91A90AE42C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38E6B-7690-05D8-315A-366EF6445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B74D4-0FBC-817F-B5C4-4AA1D2313D52}"/>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1B3AD35C-20C7-A1C6-C664-D8EB53CB4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125CD-F7BD-5D12-F353-B69752E6A4DC}"/>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343280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76E54-CC90-611A-656A-53152539E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A4AE1-F6C9-69ED-1254-E190ABA83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2192B-F1B5-E287-DFD4-DC680DF3FA8C}"/>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165B0C15-FBAA-DF9A-83D6-E76E1EBCF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AF69A-DB89-1709-CC55-27954A0245F0}"/>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398274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5664-4295-BF81-EB7E-0FCCE5B12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2E001-EE28-E5D0-3AFE-9B6FB9DC9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CF59A-94F6-53EA-4CD0-10C2EA32898D}"/>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2CADBB15-5299-2471-66D9-C2388596C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88B57-4B1A-4651-AB93-F4D6CBB4C4F3}"/>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270044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DA6A-B260-9E45-61AF-D634372EE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649EFF-D063-2B8A-A3F5-5E06AE2012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22D2D-E000-521D-54B0-9FE59F261DF5}"/>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E7C91F58-2642-4E8C-1842-94EBC33DA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4B154-2154-F57E-79DA-45569CE3892F}"/>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201052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98E2-C579-27BD-3F2C-2CED0FE4E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055E4-CB80-BC73-6C0A-44D370C5A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D8021A-0C1A-EC21-62AC-C0E0454FA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3E457-8905-9CDB-7741-C870235D92C8}"/>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6" name="Footer Placeholder 5">
            <a:extLst>
              <a:ext uri="{FF2B5EF4-FFF2-40B4-BE49-F238E27FC236}">
                <a16:creationId xmlns:a16="http://schemas.microsoft.com/office/drawing/2014/main" id="{54EB6653-E5B2-FC67-9DFF-DDA10106F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73845-CFB8-AFDD-EBD7-48E6DBDE5154}"/>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171981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52C6-FE2B-1EC7-C21B-4CB19C0CF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51288-9C0C-6C94-41E4-F3251A801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11C8B-D4B2-D5BC-64A5-2145EE9FA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366B3-50BD-493B-056D-F181B5823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A734D-55E9-A012-3D39-285A51F43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2FE46-E70F-9580-AD03-3E309AA24AEA}"/>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8" name="Footer Placeholder 7">
            <a:extLst>
              <a:ext uri="{FF2B5EF4-FFF2-40B4-BE49-F238E27FC236}">
                <a16:creationId xmlns:a16="http://schemas.microsoft.com/office/drawing/2014/main" id="{1B3D2FA3-0E90-74C3-F282-EB5FB4DB7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61867-98A0-33FD-1E12-9283F6804D3B}"/>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330924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B4EF-4824-D7C7-205C-C7CBC886A3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32638-7629-F6A8-A3C9-E6F2F3013C98}"/>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4" name="Footer Placeholder 3">
            <a:extLst>
              <a:ext uri="{FF2B5EF4-FFF2-40B4-BE49-F238E27FC236}">
                <a16:creationId xmlns:a16="http://schemas.microsoft.com/office/drawing/2014/main" id="{094E642D-EB20-677C-0F5C-98919FAB2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9D4560-6764-C563-8BE4-1A5283FC9258}"/>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376993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33324-EC14-CBA1-97F7-EE912AD6F931}"/>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3" name="Footer Placeholder 2">
            <a:extLst>
              <a:ext uri="{FF2B5EF4-FFF2-40B4-BE49-F238E27FC236}">
                <a16:creationId xmlns:a16="http://schemas.microsoft.com/office/drawing/2014/main" id="{EF3D9E58-FA55-3A07-D6D2-F1C632F4BC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1E5D5B-13EC-596C-1425-59F093432F31}"/>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90140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05B7-A858-CFF0-E581-ECB0570F8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F88AC-20AE-B4D6-4DE9-0FD2092B7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6A62C-28B3-B9C7-A7FC-F5058FE54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43A61-99C2-EC05-5CEC-EB806C8B2217}"/>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6" name="Footer Placeholder 5">
            <a:extLst>
              <a:ext uri="{FF2B5EF4-FFF2-40B4-BE49-F238E27FC236}">
                <a16:creationId xmlns:a16="http://schemas.microsoft.com/office/drawing/2014/main" id="{05E8EEA5-0534-1EC0-15EE-90C420F97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FE522-D918-9FCD-CD3A-234E5CAAEE8B}"/>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35035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FEA3-4F21-400B-297B-ADA3BA924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BD0F19-0EFB-3AAF-9D9E-814BB71BD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D52FF-31E3-96B5-B7B4-EE2DCCB54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C32F-42DB-A2A9-BC62-D58522436C1C}"/>
              </a:ext>
            </a:extLst>
          </p:cNvPr>
          <p:cNvSpPr>
            <a:spLocks noGrp="1"/>
          </p:cNvSpPr>
          <p:nvPr>
            <p:ph type="dt" sz="half" idx="10"/>
          </p:nvPr>
        </p:nvSpPr>
        <p:spPr/>
        <p:txBody>
          <a:bodyPr/>
          <a:lstStyle/>
          <a:p>
            <a:fld id="{12E2051A-2ECA-4562-A8A8-CB6B9EC6BA80}" type="datetimeFigureOut">
              <a:rPr lang="en-US" smtClean="0"/>
              <a:t>10/3/2024</a:t>
            </a:fld>
            <a:endParaRPr lang="en-US"/>
          </a:p>
        </p:txBody>
      </p:sp>
      <p:sp>
        <p:nvSpPr>
          <p:cNvPr id="6" name="Footer Placeholder 5">
            <a:extLst>
              <a:ext uri="{FF2B5EF4-FFF2-40B4-BE49-F238E27FC236}">
                <a16:creationId xmlns:a16="http://schemas.microsoft.com/office/drawing/2014/main" id="{B3353704-0573-4545-93D6-DBA411337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BFA51-48ED-BD4F-C46F-ADD468D1DBBA}"/>
              </a:ext>
            </a:extLst>
          </p:cNvPr>
          <p:cNvSpPr>
            <a:spLocks noGrp="1"/>
          </p:cNvSpPr>
          <p:nvPr>
            <p:ph type="sldNum" sz="quarter" idx="12"/>
          </p:nvPr>
        </p:nvSpPr>
        <p:spPr/>
        <p:txBody>
          <a:bodyPr/>
          <a:lstStyle/>
          <a:p>
            <a:fld id="{080990D9-AF7B-4F70-891C-461E78B500A1}" type="slidenum">
              <a:rPr lang="en-US" smtClean="0"/>
              <a:t>‹#›</a:t>
            </a:fld>
            <a:endParaRPr lang="en-US"/>
          </a:p>
        </p:txBody>
      </p:sp>
    </p:spTree>
    <p:extLst>
      <p:ext uri="{BB962C8B-B14F-4D97-AF65-F5344CB8AC3E}">
        <p14:creationId xmlns:p14="http://schemas.microsoft.com/office/powerpoint/2010/main" val="25995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63CD2-73B2-FA0B-97C1-CBC9CB557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F6E422-341B-114E-4CFE-7C7B6EFA0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087CA-14DE-4A66-9F83-11A7B9E3B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E2051A-2ECA-4562-A8A8-CB6B9EC6BA80}" type="datetimeFigureOut">
              <a:rPr lang="en-US" smtClean="0"/>
              <a:t>10/3/2024</a:t>
            </a:fld>
            <a:endParaRPr lang="en-US"/>
          </a:p>
        </p:txBody>
      </p:sp>
      <p:sp>
        <p:nvSpPr>
          <p:cNvPr id="5" name="Footer Placeholder 4">
            <a:extLst>
              <a:ext uri="{FF2B5EF4-FFF2-40B4-BE49-F238E27FC236}">
                <a16:creationId xmlns:a16="http://schemas.microsoft.com/office/drawing/2014/main" id="{0E3D8C09-E2DA-BDB9-3C7F-3B5D9DD77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EC5A2A-E236-CA34-2338-1E1747CB8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0990D9-AF7B-4F70-891C-461E78B500A1}" type="slidenum">
              <a:rPr lang="en-US" smtClean="0"/>
              <a:t>‹#›</a:t>
            </a:fld>
            <a:endParaRPr lang="en-US"/>
          </a:p>
        </p:txBody>
      </p:sp>
    </p:spTree>
    <p:extLst>
      <p:ext uri="{BB962C8B-B14F-4D97-AF65-F5344CB8AC3E}">
        <p14:creationId xmlns:p14="http://schemas.microsoft.com/office/powerpoint/2010/main" val="25695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3351CD-1821-58BC-F321-EAF018621B7F}"/>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PHP-TRAVELS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459A62A-986E-4141-30AF-9C64DBCEE1BC}"/>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Flight Modules</a:t>
            </a:r>
          </a:p>
        </p:txBody>
      </p:sp>
    </p:spTree>
    <p:extLst>
      <p:ext uri="{BB962C8B-B14F-4D97-AF65-F5344CB8AC3E}">
        <p14:creationId xmlns:p14="http://schemas.microsoft.com/office/powerpoint/2010/main" val="71710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C2F2-72B3-3F83-E248-ED3C6A291FA4}"/>
              </a:ext>
            </a:extLst>
          </p:cNvPr>
          <p:cNvSpPr>
            <a:spLocks noGrp="1"/>
          </p:cNvSpPr>
          <p:nvPr>
            <p:ph type="title"/>
          </p:nvPr>
        </p:nvSpPr>
        <p:spPr/>
        <p:txBody>
          <a:bodyPr/>
          <a:lstStyle/>
          <a:p>
            <a:r>
              <a:rPr lang="en-US" dirty="0"/>
              <a:t>Flight Module </a:t>
            </a:r>
          </a:p>
        </p:txBody>
      </p:sp>
      <p:sp>
        <p:nvSpPr>
          <p:cNvPr id="3" name="Content Placeholder 2">
            <a:extLst>
              <a:ext uri="{FF2B5EF4-FFF2-40B4-BE49-F238E27FC236}">
                <a16:creationId xmlns:a16="http://schemas.microsoft.com/office/drawing/2014/main" id="{5766B175-83FE-FF5C-EAAF-C751998DB16B}"/>
              </a:ext>
            </a:extLst>
          </p:cNvPr>
          <p:cNvSpPr>
            <a:spLocks noGrp="1"/>
          </p:cNvSpPr>
          <p:nvPr>
            <p:ph idx="1"/>
          </p:nvPr>
        </p:nvSpPr>
        <p:spPr/>
        <p:txBody>
          <a:bodyPr>
            <a:normAutofit/>
          </a:bodyPr>
          <a:lstStyle/>
          <a:p>
            <a:r>
              <a:rPr lang="en-US" sz="2000" dirty="0"/>
              <a:t>1. Firstly Navigate to the (“https://phptravels.net/flights)</a:t>
            </a:r>
          </a:p>
          <a:p>
            <a:r>
              <a:rPr lang="en-US" sz="2000" dirty="0"/>
              <a:t>2. User will select the options like one way or roundtrip here he will select one way</a:t>
            </a:r>
          </a:p>
          <a:p>
            <a:r>
              <a:rPr lang="en-US" sz="2000" dirty="0"/>
              <a:t>3. Then the user want to select flying from and destination to</a:t>
            </a:r>
          </a:p>
          <a:p>
            <a:r>
              <a:rPr lang="en-US" sz="2000" dirty="0"/>
              <a:t>4. Then he will add the </a:t>
            </a:r>
            <a:r>
              <a:rPr lang="en-US" sz="2000" dirty="0" err="1"/>
              <a:t>travellers</a:t>
            </a:r>
            <a:r>
              <a:rPr lang="en-US" sz="2000" dirty="0"/>
              <a:t> and click on search </a:t>
            </a:r>
          </a:p>
          <a:p>
            <a:r>
              <a:rPr lang="en-US" sz="2000" dirty="0"/>
              <a:t>5. It will show the results accordingly</a:t>
            </a:r>
          </a:p>
          <a:p>
            <a:r>
              <a:rPr lang="en-US" sz="2000" dirty="0"/>
              <a:t>6. Then we have to filter the flights like selecting price range , flights according to the user needs</a:t>
            </a:r>
          </a:p>
          <a:p>
            <a:r>
              <a:rPr lang="en-US" sz="2000" dirty="0"/>
              <a:t>7.Then he will enter to the booking page  once he will enter valid data the user can  able to book flight</a:t>
            </a:r>
          </a:p>
          <a:p>
            <a:r>
              <a:rPr lang="en-US" sz="2000" dirty="0"/>
              <a:t>8 In case if he enter invalid it will show not found</a:t>
            </a:r>
          </a:p>
          <a:p>
            <a:endParaRPr lang="en-US" sz="2000" dirty="0"/>
          </a:p>
        </p:txBody>
      </p:sp>
    </p:spTree>
    <p:extLst>
      <p:ext uri="{BB962C8B-B14F-4D97-AF65-F5344CB8AC3E}">
        <p14:creationId xmlns:p14="http://schemas.microsoft.com/office/powerpoint/2010/main" val="99822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B2A3F-2541-D6D3-AF77-25FC04DA115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Technologies used</a:t>
            </a:r>
          </a:p>
        </p:txBody>
      </p:sp>
      <p:sp>
        <p:nvSpPr>
          <p:cNvPr id="3" name="Content Placeholder 2">
            <a:extLst>
              <a:ext uri="{FF2B5EF4-FFF2-40B4-BE49-F238E27FC236}">
                <a16:creationId xmlns:a16="http://schemas.microsoft.com/office/drawing/2014/main" id="{BBC3A4C7-52A6-27A2-35F1-BCF244D05B3B}"/>
              </a:ext>
            </a:extLst>
          </p:cNvPr>
          <p:cNvSpPr>
            <a:spLocks noGrp="1"/>
          </p:cNvSpPr>
          <p:nvPr>
            <p:ph idx="1"/>
          </p:nvPr>
        </p:nvSpPr>
        <p:spPr>
          <a:xfrm>
            <a:off x="1371599" y="2318197"/>
            <a:ext cx="9724031" cy="3683358"/>
          </a:xfrm>
        </p:spPr>
        <p:txBody>
          <a:bodyPr anchor="ctr">
            <a:normAutofit fontScale="77500" lnSpcReduction="20000"/>
          </a:bodyPr>
          <a:lstStyle/>
          <a:p>
            <a:pPr algn="l" rtl="0" fontAlgn="base"/>
            <a:endParaRPr lang="en-US" sz="1800" b="1" i="0" u="none" strike="noStrike" dirty="0">
              <a:solidFill>
                <a:srgbClr val="111111"/>
              </a:solidFill>
              <a:effectLst/>
              <a:highlight>
                <a:srgbClr val="FFFFFF"/>
              </a:highlight>
              <a:latin typeface="-apple-system"/>
            </a:endParaRPr>
          </a:p>
          <a:p>
            <a:pPr algn="l" rtl="0" fontAlgn="base"/>
            <a:endParaRPr lang="en-US" sz="1800" b="1" i="0" u="none" strike="noStrike" dirty="0">
              <a:solidFill>
                <a:srgbClr val="111111"/>
              </a:solidFill>
              <a:effectLst/>
              <a:highlight>
                <a:srgbClr val="FFFFFF"/>
              </a:highlight>
              <a:latin typeface="-apple-system"/>
            </a:endParaRPr>
          </a:p>
          <a:p>
            <a:pPr algn="l" rtl="0" fontAlgn="base"/>
            <a:endParaRPr lang="en-US" sz="1800" b="1" i="0" u="none" strike="noStrike" dirty="0">
              <a:solidFill>
                <a:srgbClr val="111111"/>
              </a:solidFill>
              <a:effectLst/>
              <a:highlight>
                <a:srgbClr val="FFFFFF"/>
              </a:highlight>
              <a:latin typeface="-apple-system"/>
            </a:endParaRPr>
          </a:p>
          <a:p>
            <a:pPr marL="0" indent="0" algn="l" rtl="0" fontAlgn="base">
              <a:buNone/>
            </a:pPr>
            <a:r>
              <a:rPr lang="en-US" sz="1800" b="1" i="0" u="none" strike="noStrike" dirty="0">
                <a:solidFill>
                  <a:srgbClr val="111111"/>
                </a:solidFill>
                <a:effectLst/>
                <a:highlight>
                  <a:srgbClr val="FFFFFF"/>
                </a:highlight>
                <a:latin typeface="-apple-system"/>
              </a:rPr>
              <a:t>Tools and Technologies</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111111"/>
                </a:solidFill>
                <a:effectLst/>
                <a:highlight>
                  <a:srgbClr val="FFFFFF"/>
                </a:highlight>
                <a:latin typeface="-apple-system"/>
              </a:rPr>
              <a:t>Technologies Used:</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Test case design</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Java</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Selenium WebDriver</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Cucumber</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Pom design pattern</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Hybrid frame work</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TestNG</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111111"/>
                </a:solidFill>
                <a:effectLst/>
                <a:highlight>
                  <a:srgbClr val="FFFFFF"/>
                </a:highlight>
                <a:latin typeface="-apple-system"/>
              </a:rPr>
              <a:t>Log4j and extend report</a:t>
            </a:r>
            <a:r>
              <a:rPr lang="en-US" sz="1800" b="0" i="0" dirty="0">
                <a:solidFill>
                  <a:srgbClr val="000000"/>
                </a:solidFill>
                <a:effectLst/>
                <a:highlight>
                  <a:srgbClr val="F5F5F5"/>
                </a:highlight>
                <a:latin typeface="-apple-system"/>
              </a:rPr>
              <a:t>​</a:t>
            </a:r>
            <a:endParaRPr lang="en-US" sz="1400" b="0" i="0" dirty="0">
              <a:solidFill>
                <a:srgbClr val="000000"/>
              </a:solidFill>
              <a:effectLst/>
              <a:highlight>
                <a:srgbClr val="F5F5F5"/>
              </a:highlight>
              <a:latin typeface="Arial" panose="020B0604020202020204" pitchFamily="34" charset="0"/>
            </a:endParaRPr>
          </a:p>
          <a:p>
            <a:pPr marL="457200" indent="-457200">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82054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4531-9FA6-E715-D0A2-A96B1A7F1C61}"/>
              </a:ext>
            </a:extLst>
          </p:cNvPr>
          <p:cNvSpPr>
            <a:spLocks noGrp="1"/>
          </p:cNvSpPr>
          <p:nvPr>
            <p:ph type="title"/>
          </p:nvPr>
        </p:nvSpPr>
        <p:spPr>
          <a:xfrm>
            <a:off x="838200" y="365126"/>
            <a:ext cx="10515600" cy="1118770"/>
          </a:xfrm>
        </p:spPr>
        <p:txBody>
          <a:bodyPr/>
          <a:lstStyle/>
          <a:p>
            <a:r>
              <a:rPr lang="en-US" sz="1800" b="1" i="0" u="none" strike="noStrike" dirty="0">
                <a:solidFill>
                  <a:srgbClr val="000000"/>
                </a:solidFill>
                <a:effectLst/>
                <a:highlight>
                  <a:srgbClr val="F5F5F5"/>
                </a:highlight>
                <a:latin typeface="Aptos" panose="020B0004020202020204" pitchFamily="34" charset="0"/>
              </a:rPr>
              <a:t>Framework overview</a:t>
            </a:r>
            <a:r>
              <a:rPr lang="en-US" sz="1800" b="0" i="0" dirty="0">
                <a:solidFill>
                  <a:srgbClr val="000000"/>
                </a:solidFill>
                <a:effectLst/>
                <a:highlight>
                  <a:srgbClr val="F5F5F5"/>
                </a:highlight>
                <a:latin typeface="Aptos" panose="020B0004020202020204" pitchFamily="34" charset="0"/>
              </a:rPr>
              <a:t>​</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C782B206-E7D1-B075-110A-046466320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00" y="1787525"/>
            <a:ext cx="2456400" cy="4351338"/>
          </a:xfrm>
        </p:spPr>
      </p:pic>
      <p:sp>
        <p:nvSpPr>
          <p:cNvPr id="7" name="TextBox 6">
            <a:extLst>
              <a:ext uri="{FF2B5EF4-FFF2-40B4-BE49-F238E27FC236}">
                <a16:creationId xmlns:a16="http://schemas.microsoft.com/office/drawing/2014/main" id="{9D321E6A-7764-02F5-0511-0FB5380AAA58}"/>
              </a:ext>
            </a:extLst>
          </p:cNvPr>
          <p:cNvSpPr txBox="1"/>
          <p:nvPr/>
        </p:nvSpPr>
        <p:spPr>
          <a:xfrm>
            <a:off x="5478379" y="1884493"/>
            <a:ext cx="6096000" cy="923330"/>
          </a:xfrm>
          <a:prstGeom prst="rect">
            <a:avLst/>
          </a:prstGeom>
          <a:noFill/>
        </p:spPr>
        <p:txBody>
          <a:bodyPr wrap="square">
            <a:spAutoFit/>
          </a:bodyPr>
          <a:lstStyle/>
          <a:p>
            <a:pPr algn="l" rtl="0" fontAlgn="base"/>
            <a:r>
              <a:rPr lang="en-US" sz="1800" b="0" i="0" u="none" strike="noStrike" dirty="0" err="1">
                <a:solidFill>
                  <a:srgbClr val="000000"/>
                </a:solidFill>
                <a:effectLst/>
                <a:highlight>
                  <a:srgbClr val="F5F5F5"/>
                </a:highlight>
                <a:latin typeface="Aptos" panose="020B0004020202020204" pitchFamily="34" charset="0"/>
              </a:rPr>
              <a:t>Src</a:t>
            </a:r>
            <a:r>
              <a:rPr lang="en-US" sz="1800" b="0" i="0" u="none" strike="noStrike" dirty="0">
                <a:solidFill>
                  <a:srgbClr val="000000"/>
                </a:solidFill>
                <a:effectLst/>
                <a:highlight>
                  <a:srgbClr val="F5F5F5"/>
                </a:highlight>
                <a:latin typeface="Aptos" panose="020B0004020202020204" pitchFamily="34" charset="0"/>
              </a:rPr>
              <a:t>/main/java : page classes </a:t>
            </a:r>
            <a:r>
              <a:rPr lang="en-US" sz="1800" b="0" i="0" dirty="0">
                <a:solidFill>
                  <a:srgbClr val="000000"/>
                </a:solidFill>
                <a:effectLst/>
                <a:highlight>
                  <a:srgbClr val="F5F5F5"/>
                </a:highlight>
                <a:latin typeface="Aptos" panose="020B0004020202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0" i="0" u="none" strike="noStrike" dirty="0" err="1">
                <a:solidFill>
                  <a:srgbClr val="000000"/>
                </a:solidFill>
                <a:effectLst/>
                <a:highlight>
                  <a:srgbClr val="F5F5F5"/>
                </a:highlight>
                <a:latin typeface="Aptos" panose="020B0004020202020204" pitchFamily="34" charset="0"/>
              </a:rPr>
              <a:t>Src</a:t>
            </a:r>
            <a:r>
              <a:rPr lang="en-US" sz="1800" b="0" i="0" u="none" strike="noStrike" dirty="0">
                <a:solidFill>
                  <a:srgbClr val="000000"/>
                </a:solidFill>
                <a:effectLst/>
                <a:highlight>
                  <a:srgbClr val="F5F5F5"/>
                </a:highlight>
                <a:latin typeface="Aptos" panose="020B0004020202020204" pitchFamily="34" charset="0"/>
              </a:rPr>
              <a:t>/test/java : </a:t>
            </a:r>
            <a:r>
              <a:rPr lang="en-US" sz="1800" b="0" i="0" u="none" strike="noStrike" dirty="0" err="1">
                <a:solidFill>
                  <a:srgbClr val="000000"/>
                </a:solidFill>
                <a:effectLst/>
                <a:highlight>
                  <a:srgbClr val="F5F5F5"/>
                </a:highlight>
                <a:latin typeface="Aptos" panose="020B0004020202020204" pitchFamily="34" charset="0"/>
              </a:rPr>
              <a:t>stepsdefinitions</a:t>
            </a:r>
            <a:r>
              <a:rPr lang="en-US" sz="1800" b="0" i="0" u="none" strike="noStrike" dirty="0">
                <a:solidFill>
                  <a:srgbClr val="000000"/>
                </a:solidFill>
                <a:effectLst/>
                <a:highlight>
                  <a:srgbClr val="F5F5F5"/>
                </a:highlight>
                <a:latin typeface="Aptos" panose="020B0004020202020204" pitchFamily="34" charset="0"/>
              </a:rPr>
              <a:t> and runner</a:t>
            </a:r>
            <a:r>
              <a:rPr lang="en-US" sz="1800" b="0" i="0" dirty="0">
                <a:solidFill>
                  <a:srgbClr val="000000"/>
                </a:solidFill>
                <a:effectLst/>
                <a:highlight>
                  <a:srgbClr val="F5F5F5"/>
                </a:highlight>
                <a:latin typeface="Aptos" panose="020B0004020202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0" i="0" u="none" strike="noStrike" dirty="0" err="1">
                <a:solidFill>
                  <a:srgbClr val="000000"/>
                </a:solidFill>
                <a:effectLst/>
                <a:highlight>
                  <a:srgbClr val="F5F5F5"/>
                </a:highlight>
                <a:latin typeface="Aptos" panose="020B0004020202020204" pitchFamily="34" charset="0"/>
              </a:rPr>
              <a:t>Src</a:t>
            </a:r>
            <a:r>
              <a:rPr lang="en-US" sz="1800" b="0" i="0" u="none" strike="noStrike" dirty="0">
                <a:solidFill>
                  <a:srgbClr val="000000"/>
                </a:solidFill>
                <a:effectLst/>
                <a:highlight>
                  <a:srgbClr val="F5F5F5"/>
                </a:highlight>
                <a:latin typeface="Aptos" panose="020B0004020202020204" pitchFamily="34" charset="0"/>
              </a:rPr>
              <a:t>/test/resources: feature file</a:t>
            </a:r>
            <a:endParaRPr lang="en-US" b="0" i="0" dirty="0">
              <a:solidFill>
                <a:srgbClr val="000000"/>
              </a:solidFill>
              <a:effectLst/>
              <a:highlight>
                <a:srgbClr val="F5F5F5"/>
              </a:highlight>
              <a:latin typeface="Segoe UI" panose="020B0502040204020203" pitchFamily="34" charset="0"/>
            </a:endParaRPr>
          </a:p>
        </p:txBody>
      </p:sp>
    </p:spTree>
    <p:extLst>
      <p:ext uri="{BB962C8B-B14F-4D97-AF65-F5344CB8AC3E}">
        <p14:creationId xmlns:p14="http://schemas.microsoft.com/office/powerpoint/2010/main" val="214969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D9B7-CAFD-0B9E-8AD8-6EFDD7667BA3}"/>
              </a:ext>
            </a:extLst>
          </p:cNvPr>
          <p:cNvSpPr>
            <a:spLocks noGrp="1"/>
          </p:cNvSpPr>
          <p:nvPr>
            <p:ph type="title"/>
          </p:nvPr>
        </p:nvSpPr>
        <p:spPr/>
        <p:txBody>
          <a:bodyPr/>
          <a:lstStyle/>
          <a:p>
            <a:r>
              <a:rPr lang="en-US" sz="1800" b="1" i="0" u="none" strike="noStrike" dirty="0">
                <a:solidFill>
                  <a:srgbClr val="000000"/>
                </a:solidFill>
                <a:effectLst/>
                <a:highlight>
                  <a:srgbClr val="F5F5F5"/>
                </a:highlight>
                <a:latin typeface="Aptos" panose="020B0004020202020204" pitchFamily="34" charset="0"/>
              </a:rPr>
              <a:t>Test scenario</a:t>
            </a:r>
            <a:r>
              <a:rPr lang="en-US" sz="1800" b="1" i="0" dirty="0">
                <a:solidFill>
                  <a:srgbClr val="000000"/>
                </a:solidFill>
                <a:effectLst/>
                <a:highlight>
                  <a:srgbClr val="F5F5F5"/>
                </a:highlight>
                <a:latin typeface="Aptos" panose="020B0004020202020204" pitchFamily="34" charset="0"/>
              </a:rPr>
              <a:t>​</a:t>
            </a:r>
            <a:endParaRPr lang="en-US" b="1" dirty="0"/>
          </a:p>
        </p:txBody>
      </p:sp>
      <p:graphicFrame>
        <p:nvGraphicFramePr>
          <p:cNvPr id="5" name="Content Placeholder 4">
            <a:extLst>
              <a:ext uri="{FF2B5EF4-FFF2-40B4-BE49-F238E27FC236}">
                <a16:creationId xmlns:a16="http://schemas.microsoft.com/office/drawing/2014/main" id="{E2CC661D-0DF7-0461-0AE3-11AB9FF7DFF9}"/>
              </a:ext>
            </a:extLst>
          </p:cNvPr>
          <p:cNvGraphicFramePr>
            <a:graphicFrameLocks noGrp="1" noChangeAspect="1"/>
          </p:cNvGraphicFramePr>
          <p:nvPr>
            <p:ph idx="1"/>
            <p:extLst>
              <p:ext uri="{D42A27DB-BD31-4B8C-83A1-F6EECF244321}">
                <p14:modId xmlns:p14="http://schemas.microsoft.com/office/powerpoint/2010/main" val="3292465070"/>
              </p:ext>
            </p:extLst>
          </p:nvPr>
        </p:nvGraphicFramePr>
        <p:xfrm>
          <a:off x="1307431" y="2010528"/>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525" progId="Excel.Sheet.12">
                  <p:embed/>
                </p:oleObj>
              </mc:Choice>
              <mc:Fallback>
                <p:oleObj name="Worksheet" showAsIcon="1" r:id="rId2" imgW="914400" imgH="771525" progId="Excel.Sheet.12">
                  <p:embed/>
                  <p:pic>
                    <p:nvPicPr>
                      <p:cNvPr id="5" name="Content Placeholder 4">
                        <a:extLst>
                          <a:ext uri="{FF2B5EF4-FFF2-40B4-BE49-F238E27FC236}">
                            <a16:creationId xmlns:a16="http://schemas.microsoft.com/office/drawing/2014/main" id="{E2CC661D-0DF7-0461-0AE3-11AB9FF7DFF9}"/>
                          </a:ext>
                        </a:extLst>
                      </p:cNvPr>
                      <p:cNvPicPr/>
                      <p:nvPr/>
                    </p:nvPicPr>
                    <p:blipFill>
                      <a:blip r:embed="rId3"/>
                      <a:stretch>
                        <a:fillRect/>
                      </a:stretch>
                    </p:blipFill>
                    <p:spPr>
                      <a:xfrm>
                        <a:off x="1307431" y="201052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4526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BB17E5-BFE7-F36D-6BC8-D9B18AD7BCF3}"/>
              </a:ext>
            </a:extLst>
          </p:cNvPr>
          <p:cNvPicPr>
            <a:picLocks noGrp="1" noChangeAspect="1"/>
          </p:cNvPicPr>
          <p:nvPr>
            <p:ph idx="1"/>
          </p:nvPr>
        </p:nvPicPr>
        <p:blipFill>
          <a:blip r:embed="rId2"/>
          <a:stretch>
            <a:fillRect/>
          </a:stretch>
        </p:blipFill>
        <p:spPr>
          <a:xfrm>
            <a:off x="5502443" y="465220"/>
            <a:ext cx="4860758" cy="5702969"/>
          </a:xfrm>
        </p:spPr>
      </p:pic>
      <p:pic>
        <p:nvPicPr>
          <p:cNvPr id="7" name="Picture 6" descr="A screenshot of a computer&#10;&#10;Description automatically generated">
            <a:extLst>
              <a:ext uri="{FF2B5EF4-FFF2-40B4-BE49-F238E27FC236}">
                <a16:creationId xmlns:a16="http://schemas.microsoft.com/office/drawing/2014/main" id="{6C952AF0-8D37-DEA1-5814-7A9C9DFDF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631" y="271713"/>
            <a:ext cx="4010025" cy="6089984"/>
          </a:xfrm>
          <a:prstGeom prst="rect">
            <a:avLst/>
          </a:prstGeom>
        </p:spPr>
      </p:pic>
    </p:spTree>
    <p:extLst>
      <p:ext uri="{BB962C8B-B14F-4D97-AF65-F5344CB8AC3E}">
        <p14:creationId xmlns:p14="http://schemas.microsoft.com/office/powerpoint/2010/main" val="377506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64D82293-2723-D3FA-179E-140872657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052" y="492152"/>
            <a:ext cx="8773749" cy="2000529"/>
          </a:xfrm>
        </p:spPr>
      </p:pic>
      <p:pic>
        <p:nvPicPr>
          <p:cNvPr id="7" name="Picture 6" descr="A screenshot of a computer&#10;&#10;Description automatically generated">
            <a:extLst>
              <a:ext uri="{FF2B5EF4-FFF2-40B4-BE49-F238E27FC236}">
                <a16:creationId xmlns:a16="http://schemas.microsoft.com/office/drawing/2014/main" id="{1954BC31-022C-C3FE-7881-8A8EB1EF9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684" y="3194509"/>
            <a:ext cx="8183117" cy="1800476"/>
          </a:xfrm>
          <a:prstGeom prst="rect">
            <a:avLst/>
          </a:prstGeom>
        </p:spPr>
      </p:pic>
    </p:spTree>
    <p:extLst>
      <p:ext uri="{BB962C8B-B14F-4D97-AF65-F5344CB8AC3E}">
        <p14:creationId xmlns:p14="http://schemas.microsoft.com/office/powerpoint/2010/main" val="232069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42E39-A7B2-1100-9AD0-B0D48EF5A0D8}"/>
              </a:ext>
            </a:extLst>
          </p:cNvPr>
          <p:cNvSpPr>
            <a:spLocks noGrp="1"/>
          </p:cNvSpPr>
          <p:nvPr>
            <p:ph idx="1"/>
          </p:nvPr>
        </p:nvSpPr>
        <p:spPr>
          <a:xfrm>
            <a:off x="673768" y="401052"/>
            <a:ext cx="10680032" cy="6168189"/>
          </a:xfrm>
        </p:spPr>
        <p:txBody>
          <a:bodyPr>
            <a:normAutofit/>
          </a:bodyPr>
          <a:lstStyle/>
          <a:p>
            <a:pPr marL="0" indent="0">
              <a:buNone/>
            </a:pPr>
            <a:r>
              <a:rPr lang="en-US" sz="1800" b="1" dirty="0"/>
              <a:t>Framework</a:t>
            </a:r>
          </a:p>
          <a:p>
            <a:pPr marL="0" indent="0">
              <a:buNone/>
            </a:pPr>
            <a:r>
              <a:rPr lang="en-US" sz="1800" b="1" dirty="0"/>
              <a:t> A test automation framework is a structured and organized set of rules, practices, and tools that guide how tests are created, executed, and managed. </a:t>
            </a:r>
          </a:p>
          <a:p>
            <a:pPr marL="0" indent="0">
              <a:buNone/>
            </a:pPr>
            <a:endParaRPr lang="en-US" sz="1800" b="1" dirty="0"/>
          </a:p>
          <a:p>
            <a:pPr marL="0" indent="0">
              <a:buNone/>
            </a:pPr>
            <a:r>
              <a:rPr lang="en-US" sz="1800" b="1" dirty="0"/>
              <a:t>Log4j</a:t>
            </a:r>
          </a:p>
          <a:p>
            <a:pPr marL="0" indent="0">
              <a:buNone/>
            </a:pPr>
            <a:r>
              <a:rPr lang="en-US" sz="1800" b="1" dirty="0"/>
              <a:t>It allows developers to log messages during the execution of an application, which can help in monitoring, debugging, and troubleshooting.</a:t>
            </a:r>
          </a:p>
          <a:p>
            <a:pPr marL="0" indent="0">
              <a:buNone/>
            </a:pPr>
            <a:r>
              <a:rPr lang="en-US" sz="1800" b="1" dirty="0"/>
              <a:t>Cucumber Reports </a:t>
            </a:r>
          </a:p>
          <a:p>
            <a:pPr marL="0" indent="0">
              <a:buNone/>
            </a:pPr>
            <a:r>
              <a:rPr lang="en-US" sz="1800" b="1" dirty="0"/>
              <a:t> These reports give insights into how well the system meets the specified behaviors by showing which test scenarios passed, failed, or were skipped. The reports are generated in various formats such as HTML, JSON, or JUnit XML.</a:t>
            </a:r>
          </a:p>
          <a:p>
            <a:pPr marL="0" indent="0">
              <a:buNone/>
            </a:pPr>
            <a:endParaRPr lang="en-US" sz="1800" b="1" dirty="0"/>
          </a:p>
          <a:p>
            <a:pPr marL="0" indent="0">
              <a:buNone/>
            </a:pPr>
            <a:r>
              <a:rPr lang="en-US" sz="1800" b="1" dirty="0"/>
              <a:t>Extent Reports</a:t>
            </a:r>
          </a:p>
          <a:p>
            <a:pPr marL="0" indent="0">
              <a:buNone/>
            </a:pPr>
            <a:r>
              <a:rPr lang="en-US" sz="1800" b="1" dirty="0"/>
              <a:t>It is a popular reporting library used in automation testing to generate highly detailed and customizable test reports. Extent Reports can be integrated with various automation frameworks, such as Selenium, TestNG, and Cucumber.</a:t>
            </a:r>
          </a:p>
          <a:p>
            <a:pPr marL="0" indent="0">
              <a:buNone/>
            </a:pPr>
            <a:endParaRPr lang="en-US" sz="1800" b="1" dirty="0"/>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189931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EAD9-B8BE-015F-2199-B00F62FC9E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2A72406-CEC2-DBB2-7221-3A8D3A937D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841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A4F40B5464AE479937353C0170F40F" ma:contentTypeVersion="10" ma:contentTypeDescription="Create a new document." ma:contentTypeScope="" ma:versionID="d06c38f429c77dd90dc1ca621c9d53ca">
  <xsd:schema xmlns:xsd="http://www.w3.org/2001/XMLSchema" xmlns:xs="http://www.w3.org/2001/XMLSchema" xmlns:p="http://schemas.microsoft.com/office/2006/metadata/properties" xmlns:ns3="2d219d11-c421-4802-9196-730332fdff2d" targetNamespace="http://schemas.microsoft.com/office/2006/metadata/properties" ma:root="true" ma:fieldsID="94843725301a67c74af6a444aeb57ee9" ns3:_="">
    <xsd:import namespace="2d219d11-c421-4802-9196-730332fdff2d"/>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219d11-c421-4802-9196-730332fdff2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d219d11-c421-4802-9196-730332fdff2d" xsi:nil="true"/>
  </documentManagement>
</p:properties>
</file>

<file path=customXml/itemProps1.xml><?xml version="1.0" encoding="utf-8"?>
<ds:datastoreItem xmlns:ds="http://schemas.openxmlformats.org/officeDocument/2006/customXml" ds:itemID="{1171B8C6-CDDE-4919-BF9B-482499E68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219d11-c421-4802-9196-730332fdff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A61AE1-F5C8-47A6-AF8A-E9BF14B5F7A7}">
  <ds:schemaRefs>
    <ds:schemaRef ds:uri="http://schemas.microsoft.com/sharepoint/v3/contenttype/forms"/>
  </ds:schemaRefs>
</ds:datastoreItem>
</file>

<file path=customXml/itemProps3.xml><?xml version="1.0" encoding="utf-8"?>
<ds:datastoreItem xmlns:ds="http://schemas.openxmlformats.org/officeDocument/2006/customXml" ds:itemID="{A073441D-7F54-4210-92F6-E62179FD75C4}">
  <ds:schemaRefs>
    <ds:schemaRef ds:uri="2d219d11-c421-4802-9196-730332fdff2d"/>
    <ds:schemaRef ds:uri="http://purl.org/dc/elements/1.1/"/>
    <ds:schemaRef ds:uri="http://schemas.microsoft.com/office/infopath/2007/PartnerControls"/>
    <ds:schemaRef ds:uri="http://schemas.microsoft.com/office/2006/metadata/properties"/>
    <ds:schemaRef ds:uri="http://www.w3.org/XML/1998/namespace"/>
    <ds:schemaRef ds:uri="http://purl.org/dc/terms/"/>
    <ds:schemaRef ds:uri="http://schemas.microsoft.com/office/2006/documentManagement/type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320</TotalTime>
  <Words>337</Words>
  <Application>Microsoft Office PowerPoint</Application>
  <PresentationFormat>Widescreen</PresentationFormat>
  <Paragraphs>44</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-apple-system</vt:lpstr>
      <vt:lpstr>Aptos</vt:lpstr>
      <vt:lpstr>Aptos Display</vt:lpstr>
      <vt:lpstr>Arial</vt:lpstr>
      <vt:lpstr>Segoe UI</vt:lpstr>
      <vt:lpstr>Office Theme</vt:lpstr>
      <vt:lpstr>Microsoft Excel Worksheet</vt:lpstr>
      <vt:lpstr>PHP-TRAVELS</vt:lpstr>
      <vt:lpstr>Flight Module </vt:lpstr>
      <vt:lpstr>Technologies used</vt:lpstr>
      <vt:lpstr>Framework overview​</vt:lpstr>
      <vt:lpstr>Test scenario​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Sunkesula SivaKumari</dc:creator>
  <cp:lastModifiedBy>Sunkesula SivaKumari</cp:lastModifiedBy>
  <cp:revision>158</cp:revision>
  <dcterms:created xsi:type="dcterms:W3CDTF">2024-10-03T12:15:24Z</dcterms:created>
  <dcterms:modified xsi:type="dcterms:W3CDTF">2024-10-03T17:35:25Z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0x01010071A4F40B5464AE479937353C0170F40F</vt:lpwstr>
  </property>
</Properties>
</file>