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5" r:id="rId2"/>
    <p:sldId id="264" r:id="rId3"/>
    <p:sldId id="257" r:id="rId4"/>
    <p:sldId id="258" r:id="rId5"/>
    <p:sldId id="256" r:id="rId6"/>
    <p:sldId id="266" r:id="rId7"/>
    <p:sldId id="267" r:id="rId8"/>
    <p:sldId id="259" r:id="rId9"/>
    <p:sldId id="268" r:id="rId10"/>
    <p:sldId id="26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0" d="100"/>
          <a:sy n="100" d="100"/>
        </p:scale>
        <p:origin x="10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3B470-8E77-414E-93EA-9636A9524D94}"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7D23E-BD82-4108-9B79-ABCEE41986E8}" type="slidenum">
              <a:rPr lang="en-US" smtClean="0"/>
              <a:t>‹#›</a:t>
            </a:fld>
            <a:endParaRPr lang="en-US"/>
          </a:p>
        </p:txBody>
      </p:sp>
    </p:spTree>
    <p:extLst>
      <p:ext uri="{BB962C8B-B14F-4D97-AF65-F5344CB8AC3E}">
        <p14:creationId xmlns:p14="http://schemas.microsoft.com/office/powerpoint/2010/main" val="428675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FC2F8-0B72-450A-899E-6584C48436AA}" type="datetimeFigureOut">
              <a:rPr lang="en-US" smtClean="0"/>
              <a:t>10/4/2024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6AC758A-D9F1-4315-BE12-D5D680C5501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42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FC2F8-0B72-450A-899E-6584C48436AA}"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758A-D9F1-4315-BE12-D5D680C550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546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FC2F8-0B72-450A-899E-6584C48436AA}"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758A-D9F1-4315-BE12-D5D680C550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036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FC2F8-0B72-450A-899E-6584C48436AA}"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758A-D9F1-4315-BE12-D5D680C550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39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FC2F8-0B72-450A-899E-6584C48436AA}"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C758A-D9F1-4315-BE12-D5D680C5501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03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FC2F8-0B72-450A-899E-6584C48436AA}"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C758A-D9F1-4315-BE12-D5D680C550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FC2F8-0B72-450A-899E-6584C48436AA}"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C758A-D9F1-4315-BE12-D5D680C550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5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FC2F8-0B72-450A-899E-6584C48436AA}"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C758A-D9F1-4315-BE12-D5D680C550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67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FC2F8-0B72-450A-899E-6584C48436AA}"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C758A-D9F1-4315-BE12-D5D680C5501D}" type="slidenum">
              <a:rPr lang="en-US" smtClean="0"/>
              <a:t>‹#›</a:t>
            </a:fld>
            <a:endParaRPr lang="en-US"/>
          </a:p>
        </p:txBody>
      </p:sp>
    </p:spTree>
    <p:extLst>
      <p:ext uri="{BB962C8B-B14F-4D97-AF65-F5344CB8AC3E}">
        <p14:creationId xmlns:p14="http://schemas.microsoft.com/office/powerpoint/2010/main" val="193567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7FC2F8-0B72-450A-899E-6584C48436AA}"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C758A-D9F1-4315-BE12-D5D680C550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24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7FC2F8-0B72-450A-899E-6584C48436AA}" type="datetimeFigureOut">
              <a:rPr lang="en-US" smtClean="0"/>
              <a:t>10/4/2024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6AC758A-D9F1-4315-BE12-D5D680C550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81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7FC2F8-0B72-450A-899E-6584C48436AA}" type="datetimeFigureOut">
              <a:rPr lang="en-US" smtClean="0"/>
              <a:t>10/4/2024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AC758A-D9F1-4315-BE12-D5D680C550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669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hptrave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2128-830E-B2CE-E59A-C8666157B4B6}"/>
              </a:ext>
            </a:extLst>
          </p:cNvPr>
          <p:cNvSpPr>
            <a:spLocks noGrp="1"/>
          </p:cNvSpPr>
          <p:nvPr>
            <p:ph type="title"/>
          </p:nvPr>
        </p:nvSpPr>
        <p:spPr/>
        <p:txBody>
          <a:bodyPr/>
          <a:lstStyle/>
          <a:p>
            <a:r>
              <a:rPr lang="en-US" dirty="0"/>
              <a:t>Test Automation framework for PHP Travels</a:t>
            </a:r>
          </a:p>
        </p:txBody>
      </p:sp>
      <p:sp>
        <p:nvSpPr>
          <p:cNvPr id="3" name="Content Placeholder 2">
            <a:extLst>
              <a:ext uri="{FF2B5EF4-FFF2-40B4-BE49-F238E27FC236}">
                <a16:creationId xmlns:a16="http://schemas.microsoft.com/office/drawing/2014/main" id="{DE0112C3-4748-7DED-4ECF-737D32790F09}"/>
              </a:ext>
            </a:extLst>
          </p:cNvPr>
          <p:cNvSpPr>
            <a:spLocks noGrp="1"/>
          </p:cNvSpPr>
          <p:nvPr>
            <p:ph idx="1"/>
          </p:nvPr>
        </p:nvSpPr>
        <p:spPr/>
        <p:txBody>
          <a:bodyPr>
            <a:normAutofit fontScale="92500" lnSpcReduction="20000"/>
          </a:bodyPr>
          <a:lstStyle/>
          <a:p>
            <a:r>
              <a:rPr lang="en-US" dirty="0"/>
              <a:t>Team Lead: Shruti Kumari</a:t>
            </a:r>
          </a:p>
          <a:p>
            <a:r>
              <a:rPr lang="en-US" dirty="0"/>
              <a:t>Team Members: </a:t>
            </a:r>
          </a:p>
          <a:p>
            <a:pPr>
              <a:buFont typeface="Wingdings" panose="05000000000000000000" pitchFamily="2" charset="2"/>
              <a:buChar char="Ø"/>
            </a:pPr>
            <a:r>
              <a:rPr lang="en-US" dirty="0"/>
              <a:t>L </a:t>
            </a:r>
            <a:r>
              <a:rPr lang="en-US" dirty="0" err="1"/>
              <a:t>Rajyalakshmi</a:t>
            </a:r>
            <a:endParaRPr lang="en-US" dirty="0"/>
          </a:p>
          <a:p>
            <a:pPr>
              <a:buFont typeface="Wingdings" panose="05000000000000000000" pitchFamily="2" charset="2"/>
              <a:buChar char="Ø"/>
            </a:pPr>
            <a:r>
              <a:rPr lang="en-US" dirty="0"/>
              <a:t>S </a:t>
            </a:r>
            <a:r>
              <a:rPr lang="en-US" dirty="0" err="1"/>
              <a:t>Iswarya</a:t>
            </a:r>
            <a:endParaRPr lang="en-US" dirty="0"/>
          </a:p>
          <a:p>
            <a:pPr>
              <a:buFont typeface="Wingdings" panose="05000000000000000000" pitchFamily="2" charset="2"/>
              <a:buChar char="Ø"/>
            </a:pPr>
            <a:r>
              <a:rPr lang="en-US" dirty="0"/>
              <a:t>S Siva Kumari</a:t>
            </a:r>
          </a:p>
          <a:p>
            <a:pPr>
              <a:buFont typeface="Wingdings" panose="05000000000000000000" pitchFamily="2" charset="2"/>
              <a:buChar char="Ø"/>
            </a:pPr>
            <a:r>
              <a:rPr lang="en-US" dirty="0"/>
              <a:t>Punam </a:t>
            </a:r>
            <a:r>
              <a:rPr lang="en-US" dirty="0" err="1"/>
              <a:t>Suryavanshi</a:t>
            </a:r>
            <a:endParaRPr lang="en-US" dirty="0"/>
          </a:p>
          <a:p>
            <a:pPr>
              <a:buFont typeface="Wingdings" panose="05000000000000000000" pitchFamily="2" charset="2"/>
              <a:buChar char="Ø"/>
            </a:pPr>
            <a:r>
              <a:rPr lang="en-US" dirty="0"/>
              <a:t> Mayank Srivastava</a:t>
            </a:r>
          </a:p>
          <a:p>
            <a:pPr>
              <a:buFont typeface="Wingdings" panose="05000000000000000000" pitchFamily="2" charset="2"/>
              <a:buChar char="Ø"/>
            </a:pPr>
            <a:r>
              <a:rPr lang="en-US" dirty="0"/>
              <a:t>K Surendra Kumar</a:t>
            </a:r>
          </a:p>
          <a:p>
            <a:endParaRPr lang="en-US" dirty="0"/>
          </a:p>
        </p:txBody>
      </p:sp>
    </p:spTree>
    <p:extLst>
      <p:ext uri="{BB962C8B-B14F-4D97-AF65-F5344CB8AC3E}">
        <p14:creationId xmlns:p14="http://schemas.microsoft.com/office/powerpoint/2010/main" val="82889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36D4-AC04-31EA-FFB8-BCB25795F77D}"/>
              </a:ext>
            </a:extLst>
          </p:cNvPr>
          <p:cNvSpPr>
            <a:spLocks noGrp="1"/>
          </p:cNvSpPr>
          <p:nvPr>
            <p:ph type="title"/>
          </p:nvPr>
        </p:nvSpPr>
        <p:spPr>
          <a:xfrm>
            <a:off x="838200" y="365126"/>
            <a:ext cx="10515600" cy="813970"/>
          </a:xfrm>
        </p:spPr>
        <p:txBody>
          <a:bodyPr/>
          <a:lstStyle/>
          <a:p>
            <a:r>
              <a:rPr lang="en-US" dirty="0"/>
              <a:t>Cucumber scripts</a:t>
            </a:r>
          </a:p>
        </p:txBody>
      </p:sp>
      <p:pic>
        <p:nvPicPr>
          <p:cNvPr id="5" name="Content Placeholder 4" descr="A screenshot of a computer program&#10;&#10;Description automatically generated">
            <a:extLst>
              <a:ext uri="{FF2B5EF4-FFF2-40B4-BE49-F238E27FC236}">
                <a16:creationId xmlns:a16="http://schemas.microsoft.com/office/drawing/2014/main" id="{979A5F3F-ABE6-9744-1C02-25EEB5661D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74759"/>
            <a:ext cx="4459303" cy="2843345"/>
          </a:xfrm>
        </p:spPr>
      </p:pic>
      <p:sp>
        <p:nvSpPr>
          <p:cNvPr id="7" name="TextBox 6">
            <a:extLst>
              <a:ext uri="{FF2B5EF4-FFF2-40B4-BE49-F238E27FC236}">
                <a16:creationId xmlns:a16="http://schemas.microsoft.com/office/drawing/2014/main" id="{EDDEF089-7AA0-13A9-41C3-CC2B5C805060}"/>
              </a:ext>
            </a:extLst>
          </p:cNvPr>
          <p:cNvSpPr txBox="1"/>
          <p:nvPr/>
        </p:nvSpPr>
        <p:spPr>
          <a:xfrm>
            <a:off x="601579" y="1179096"/>
            <a:ext cx="5947206" cy="1200329"/>
          </a:xfrm>
          <a:prstGeom prst="rect">
            <a:avLst/>
          </a:prstGeom>
          <a:noFill/>
        </p:spPr>
        <p:txBody>
          <a:bodyPr wrap="square" rtlCol="0">
            <a:spAutoFit/>
          </a:bodyPr>
          <a:lstStyle/>
          <a:p>
            <a:r>
              <a:rPr lang="en-US" dirty="0"/>
              <a:t>Feature: What to Automate</a:t>
            </a:r>
          </a:p>
          <a:p>
            <a:r>
              <a:rPr lang="en-US" dirty="0"/>
              <a:t>Step Definition: How to Automate </a:t>
            </a:r>
          </a:p>
          <a:p>
            <a:r>
              <a:rPr lang="en-US" dirty="0"/>
              <a:t>Test Runner: </a:t>
            </a:r>
          </a:p>
          <a:p>
            <a:endParaRPr lang="en-US" dirty="0"/>
          </a:p>
        </p:txBody>
      </p:sp>
      <p:pic>
        <p:nvPicPr>
          <p:cNvPr id="9" name="Picture 8" descr="A screenshot of a computer program&#10;&#10;Description automatically generated">
            <a:extLst>
              <a:ext uri="{FF2B5EF4-FFF2-40B4-BE49-F238E27FC236}">
                <a16:creationId xmlns:a16="http://schemas.microsoft.com/office/drawing/2014/main" id="{3293B573-9FA1-4103-8EE4-B5F540C60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646" y="365126"/>
            <a:ext cx="3533775" cy="5206999"/>
          </a:xfrm>
          <a:prstGeom prst="rect">
            <a:avLst/>
          </a:prstGeom>
        </p:spPr>
      </p:pic>
    </p:spTree>
    <p:extLst>
      <p:ext uri="{BB962C8B-B14F-4D97-AF65-F5344CB8AC3E}">
        <p14:creationId xmlns:p14="http://schemas.microsoft.com/office/powerpoint/2010/main" val="368729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5916B-1861-8E62-1B04-916BF8319AC3}"/>
              </a:ext>
            </a:extLst>
          </p:cNvPr>
          <p:cNvSpPr txBox="1"/>
          <p:nvPr/>
        </p:nvSpPr>
        <p:spPr>
          <a:xfrm>
            <a:off x="401053" y="256674"/>
            <a:ext cx="11550316" cy="369332"/>
          </a:xfrm>
          <a:prstGeom prst="rect">
            <a:avLst/>
          </a:prstGeom>
          <a:noFill/>
        </p:spPr>
        <p:txBody>
          <a:bodyPr wrap="square" rtlCol="0">
            <a:spAutoFit/>
          </a:bodyPr>
          <a:lstStyle/>
          <a:p>
            <a:r>
              <a:rPr lang="en-US" dirty="0"/>
              <a:t>					</a:t>
            </a:r>
            <a:r>
              <a:rPr lang="en-US" b="1" dirty="0"/>
              <a:t>Hotels Module</a:t>
            </a:r>
          </a:p>
        </p:txBody>
      </p:sp>
      <p:sp>
        <p:nvSpPr>
          <p:cNvPr id="4" name="TextBox 3">
            <a:extLst>
              <a:ext uri="{FF2B5EF4-FFF2-40B4-BE49-F238E27FC236}">
                <a16:creationId xmlns:a16="http://schemas.microsoft.com/office/drawing/2014/main" id="{2CE2A42D-21F3-E42A-8AAA-2787D0970B41}"/>
              </a:ext>
            </a:extLst>
          </p:cNvPr>
          <p:cNvSpPr txBox="1"/>
          <p:nvPr/>
        </p:nvSpPr>
        <p:spPr>
          <a:xfrm>
            <a:off x="240631" y="626006"/>
            <a:ext cx="11790948" cy="1400383"/>
          </a:xfrm>
          <a:prstGeom prst="rect">
            <a:avLst/>
          </a:prstGeom>
          <a:noFill/>
        </p:spPr>
        <p:txBody>
          <a:bodyPr wrap="square" rtlCol="0">
            <a:spAutoFit/>
          </a:bodyPr>
          <a:lstStyle/>
          <a:p>
            <a:pPr marL="342900" indent="-342900">
              <a:buFont typeface="Arial" panose="020B0604020202020204" pitchFamily="34" charset="0"/>
              <a:buChar char="•"/>
            </a:pPr>
            <a:r>
              <a:rPr lang="en-US" sz="1700" dirty="0">
                <a:latin typeface="Arial" panose="020B0604020202020204" pitchFamily="34" charset="0"/>
                <a:cs typeface="Arial" panose="020B0604020202020204" pitchFamily="34" charset="0"/>
              </a:rPr>
              <a:t>The user is on PHP Travels Website.</a:t>
            </a:r>
          </a:p>
          <a:p>
            <a:pPr marL="342900" indent="-342900">
              <a:buFont typeface="Arial" panose="020B0604020202020204" pitchFamily="34" charset="0"/>
              <a:buChar char="•"/>
            </a:pPr>
            <a:r>
              <a:rPr lang="en-US" sz="1700" dirty="0">
                <a:latin typeface="Arial" panose="020B0604020202020204" pitchFamily="34" charset="0"/>
                <a:cs typeface="Arial" panose="020B0604020202020204" pitchFamily="34" charset="0"/>
              </a:rPr>
              <a:t>The user clicks on Hotels from the list.</a:t>
            </a:r>
          </a:p>
          <a:p>
            <a:pPr marL="342900" indent="-342900">
              <a:buFont typeface="Arial" panose="020B0604020202020204" pitchFamily="34" charset="0"/>
              <a:buChar char="•"/>
            </a:pPr>
            <a:r>
              <a:rPr lang="en-US" sz="1700" dirty="0">
                <a:latin typeface="Arial" panose="020B0604020202020204" pitchFamily="34" charset="0"/>
                <a:cs typeface="Arial" panose="020B0604020202020204" pitchFamily="34" charset="0"/>
              </a:rPr>
              <a:t> Give all valid details of </a:t>
            </a:r>
            <a:r>
              <a:rPr lang="en-US" sz="1700" dirty="0" err="1">
                <a:latin typeface="Arial" panose="020B0604020202020204" pitchFamily="34" charset="0"/>
                <a:cs typeface="Arial" panose="020B0604020202020204" pitchFamily="34" charset="0"/>
              </a:rPr>
              <a:t>Travellers</a:t>
            </a:r>
            <a:r>
              <a:rPr lang="en-US" sz="1700" dirty="0">
                <a:latin typeface="Arial" panose="020B0604020202020204" pitchFamily="34" charset="0"/>
                <a:cs typeface="Arial" panose="020B0604020202020204" pitchFamily="34" charset="0"/>
              </a:rPr>
              <a:t> and click on search</a:t>
            </a:r>
          </a:p>
          <a:p>
            <a:pPr marL="342900" indent="-342900">
              <a:buFont typeface="Arial" panose="020B0604020202020204" pitchFamily="34" charset="0"/>
              <a:buChar char="•"/>
            </a:pPr>
            <a:r>
              <a:rPr lang="en-US" sz="1700" dirty="0">
                <a:latin typeface="Arial" panose="020B0604020202020204" pitchFamily="34" charset="0"/>
                <a:cs typeface="Arial" panose="020B0604020202020204" pitchFamily="34" charset="0"/>
              </a:rPr>
              <a:t>Then the user be able to see all available hotels.</a:t>
            </a:r>
          </a:p>
          <a:p>
            <a:pPr marL="342900" indent="-342900">
              <a:buFont typeface="Arial" panose="020B0604020202020204" pitchFamily="34" charset="0"/>
              <a:buChar char="•"/>
            </a:pPr>
            <a:r>
              <a:rPr lang="en-US" sz="1700" dirty="0">
                <a:latin typeface="Arial" panose="020B0604020202020204" pitchFamily="34" charset="0"/>
                <a:cs typeface="Arial" panose="020B0604020202020204" pitchFamily="34" charset="0"/>
              </a:rPr>
              <a:t>After that, filter hotels according to rating &amp; price. </a:t>
            </a:r>
          </a:p>
        </p:txBody>
      </p:sp>
    </p:spTree>
    <p:extLst>
      <p:ext uri="{BB962C8B-B14F-4D97-AF65-F5344CB8AC3E}">
        <p14:creationId xmlns:p14="http://schemas.microsoft.com/office/powerpoint/2010/main" val="145274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1249-C5F7-3BDD-6C2C-59C33915D518}"/>
              </a:ext>
            </a:extLst>
          </p:cNvPr>
          <p:cNvSpPr>
            <a:spLocks noGrp="1"/>
          </p:cNvSpPr>
          <p:nvPr>
            <p:ph type="title"/>
          </p:nvPr>
        </p:nvSpPr>
        <p:spPr>
          <a:xfrm>
            <a:off x="838200" y="365126"/>
            <a:ext cx="10515600" cy="1239086"/>
          </a:xfrm>
        </p:spPr>
        <p:txBody>
          <a:bodyPr/>
          <a:lstStyle/>
          <a:p>
            <a:r>
              <a:rPr lang="en-US" dirty="0"/>
              <a:t>Agenda</a:t>
            </a:r>
          </a:p>
        </p:txBody>
      </p:sp>
      <p:sp>
        <p:nvSpPr>
          <p:cNvPr id="3" name="Content Placeholder 2">
            <a:extLst>
              <a:ext uri="{FF2B5EF4-FFF2-40B4-BE49-F238E27FC236}">
                <a16:creationId xmlns:a16="http://schemas.microsoft.com/office/drawing/2014/main" id="{019116D3-A1B7-C73B-D8B8-EDCBDB08C5EF}"/>
              </a:ext>
            </a:extLst>
          </p:cNvPr>
          <p:cNvSpPr>
            <a:spLocks noGrp="1"/>
          </p:cNvSpPr>
          <p:nvPr>
            <p:ph idx="1"/>
          </p:nvPr>
        </p:nvSpPr>
        <p:spPr/>
        <p:txBody>
          <a:bodyPr/>
          <a:lstStyle/>
          <a:p>
            <a:r>
              <a:rPr lang="en-US" dirty="0"/>
              <a:t>Test Case Design</a:t>
            </a:r>
          </a:p>
          <a:p>
            <a:r>
              <a:rPr lang="en-US" dirty="0"/>
              <a:t>Selenium &amp; Cucumber Scripts</a:t>
            </a:r>
          </a:p>
          <a:p>
            <a:r>
              <a:rPr lang="en-US" dirty="0"/>
              <a:t>POM &amp; Framework</a:t>
            </a:r>
          </a:p>
          <a:p>
            <a:r>
              <a:rPr lang="en-US" dirty="0"/>
              <a:t>Logs &amp; Reports</a:t>
            </a:r>
          </a:p>
          <a:p>
            <a:r>
              <a:rPr lang="en-US" dirty="0"/>
              <a:t>TestNG</a:t>
            </a:r>
          </a:p>
        </p:txBody>
      </p:sp>
    </p:spTree>
    <p:extLst>
      <p:ext uri="{BB962C8B-B14F-4D97-AF65-F5344CB8AC3E}">
        <p14:creationId xmlns:p14="http://schemas.microsoft.com/office/powerpoint/2010/main" val="49487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DAD9-D52B-F7A9-9522-B09886771BA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A735A1-6591-AC75-C4F2-B61E6326D63E}"/>
              </a:ext>
            </a:extLst>
          </p:cNvPr>
          <p:cNvSpPr>
            <a:spLocks noGrp="1"/>
          </p:cNvSpPr>
          <p:nvPr>
            <p:ph idx="1"/>
          </p:nvPr>
        </p:nvSpPr>
        <p:spPr/>
        <p:txBody>
          <a:bodyPr/>
          <a:lstStyle/>
          <a:p>
            <a:pPr algn="l"/>
            <a:r>
              <a:rPr lang="en-US" b="1" i="0" dirty="0">
                <a:solidFill>
                  <a:srgbClr val="111111"/>
                </a:solidFill>
                <a:effectLst/>
                <a:highlight>
                  <a:srgbClr val="FFFFFF"/>
                </a:highlight>
                <a:latin typeface="-apple-system"/>
              </a:rPr>
              <a:t> Introduction</a:t>
            </a:r>
          </a:p>
          <a:p>
            <a:pPr algn="l">
              <a:buFont typeface="Arial" panose="020B0604020202020204" pitchFamily="34" charset="0"/>
              <a:buChar char="•"/>
            </a:pPr>
            <a:r>
              <a:rPr lang="en-US" b="1" i="0" dirty="0">
                <a:solidFill>
                  <a:srgbClr val="111111"/>
                </a:solidFill>
                <a:effectLst/>
                <a:highlight>
                  <a:srgbClr val="FFFFFF"/>
                </a:highlight>
                <a:latin typeface="-apple-system"/>
              </a:rPr>
              <a:t>Overview:</a:t>
            </a:r>
            <a:endParaRPr lang="en-US" b="0" i="0" dirty="0">
              <a:solidFill>
                <a:srgbClr val="111111"/>
              </a:solidFill>
              <a:effectLst/>
              <a:highlight>
                <a:srgbClr val="FFFFFF"/>
              </a:highlight>
              <a:latin typeface="-apple-system"/>
            </a:endParaRP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Brief introduction to the project</a:t>
            </a:r>
          </a:p>
          <a:p>
            <a:pPr marL="742950" lvl="1" indent="-285750" algn="l">
              <a:buFont typeface="Arial" panose="020B0604020202020204" pitchFamily="34" charset="0"/>
              <a:buChar char="•"/>
            </a:pPr>
            <a:endParaRPr lang="en-US" b="0" i="0" dirty="0">
              <a:solidFill>
                <a:srgbClr val="111111"/>
              </a:solidFill>
              <a:effectLst/>
              <a:highlight>
                <a:srgbClr val="FFFFFF"/>
              </a:highlight>
              <a:latin typeface="-apple-system"/>
            </a:endParaRP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Purpose of the Modules in PHP Travels</a:t>
            </a:r>
          </a:p>
          <a:p>
            <a:pPr marL="0" indent="0">
              <a:buNone/>
            </a:pPr>
            <a:r>
              <a:rPr lang="en-US" dirty="0"/>
              <a:t>         </a:t>
            </a:r>
            <a:br>
              <a:rPr lang="en-US" dirty="0"/>
            </a:br>
            <a:endParaRPr lang="en-US" dirty="0"/>
          </a:p>
        </p:txBody>
      </p:sp>
    </p:spTree>
    <p:extLst>
      <p:ext uri="{BB962C8B-B14F-4D97-AF65-F5344CB8AC3E}">
        <p14:creationId xmlns:p14="http://schemas.microsoft.com/office/powerpoint/2010/main" val="76240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A1498-C645-FDBD-2554-1F841742DC60}"/>
              </a:ext>
            </a:extLst>
          </p:cNvPr>
          <p:cNvSpPr txBox="1"/>
          <p:nvPr/>
        </p:nvSpPr>
        <p:spPr>
          <a:xfrm>
            <a:off x="2342147" y="873296"/>
            <a:ext cx="6096000" cy="2862322"/>
          </a:xfrm>
          <a:prstGeom prst="rect">
            <a:avLst/>
          </a:prstGeom>
          <a:noFill/>
        </p:spPr>
        <p:txBody>
          <a:bodyPr wrap="square">
            <a:spAutoFit/>
          </a:bodyPr>
          <a:lstStyle/>
          <a:p>
            <a:pPr algn="l"/>
            <a:r>
              <a:rPr lang="en-US" b="1" i="0" dirty="0">
                <a:solidFill>
                  <a:srgbClr val="111111"/>
                </a:solidFill>
                <a:effectLst/>
                <a:highlight>
                  <a:srgbClr val="FFFFFF"/>
                </a:highlight>
                <a:latin typeface="-apple-system"/>
              </a:rPr>
              <a:t> </a:t>
            </a:r>
            <a:r>
              <a:rPr lang="en-US" b="1" i="0" u="sng" dirty="0">
                <a:solidFill>
                  <a:srgbClr val="111111"/>
                </a:solidFill>
                <a:effectLst/>
                <a:highlight>
                  <a:srgbClr val="FFFFFF"/>
                </a:highlight>
                <a:latin typeface="-apple-system"/>
              </a:rPr>
              <a:t>Tools and Technologies &amp; Technologies Used:</a:t>
            </a:r>
          </a:p>
          <a:p>
            <a:pPr algn="l"/>
            <a:endParaRPr lang="en-US" b="1" u="sng" dirty="0">
              <a:solidFill>
                <a:srgbClr val="111111"/>
              </a:solidFill>
              <a:highlight>
                <a:srgbClr val="FFFFFF"/>
              </a:highlight>
              <a:latin typeface="-apple-system"/>
            </a:endParaRPr>
          </a:p>
          <a:p>
            <a:pPr marL="742950" lvl="1" indent="-285750" algn="l">
              <a:buFont typeface="Arial" panose="020B0604020202020204" pitchFamily="34" charset="0"/>
              <a:buChar char="•"/>
            </a:pPr>
            <a:r>
              <a:rPr lang="en-US" dirty="0">
                <a:solidFill>
                  <a:srgbClr val="111111"/>
                </a:solidFill>
                <a:highlight>
                  <a:srgbClr val="FFFFFF"/>
                </a:highlight>
                <a:latin typeface="-apple-system"/>
              </a:rPr>
              <a:t>Test case design</a:t>
            </a:r>
          </a:p>
          <a:p>
            <a:pPr marL="742950" lvl="1" indent="-285750">
              <a:buFont typeface="Arial" panose="020B0604020202020204" pitchFamily="34" charset="0"/>
              <a:buChar char="•"/>
            </a:pPr>
            <a:r>
              <a:rPr lang="en-US" b="0" i="0" dirty="0">
                <a:solidFill>
                  <a:srgbClr val="111111"/>
                </a:solidFill>
                <a:effectLst/>
                <a:highlight>
                  <a:srgbClr val="FFFFFF"/>
                </a:highlight>
                <a:latin typeface="-apple-system"/>
              </a:rPr>
              <a:t>Java</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Selenium WebDriver</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Cucumber</a:t>
            </a:r>
          </a:p>
          <a:p>
            <a:pPr marL="742950" lvl="1" indent="-285750" algn="l">
              <a:buFont typeface="Arial" panose="020B0604020202020204" pitchFamily="34" charset="0"/>
              <a:buChar char="•"/>
            </a:pPr>
            <a:r>
              <a:rPr lang="en-US" dirty="0">
                <a:solidFill>
                  <a:srgbClr val="111111"/>
                </a:solidFill>
                <a:highlight>
                  <a:srgbClr val="FFFFFF"/>
                </a:highlight>
                <a:latin typeface="-apple-system"/>
              </a:rPr>
              <a:t>Pom design pattern</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Hybrid frame work</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TestNG</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apple-system"/>
              </a:rPr>
              <a:t>Log4j and extend report</a:t>
            </a:r>
          </a:p>
        </p:txBody>
      </p:sp>
    </p:spTree>
    <p:extLst>
      <p:ext uri="{BB962C8B-B14F-4D97-AF65-F5344CB8AC3E}">
        <p14:creationId xmlns:p14="http://schemas.microsoft.com/office/powerpoint/2010/main" val="426229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F83AC-1885-6180-8D1D-543D0C584514}"/>
              </a:ext>
            </a:extLst>
          </p:cNvPr>
          <p:cNvSpPr txBox="1"/>
          <p:nvPr/>
        </p:nvSpPr>
        <p:spPr>
          <a:xfrm>
            <a:off x="747346" y="527538"/>
            <a:ext cx="10752992" cy="5909310"/>
          </a:xfrm>
          <a:prstGeom prst="rect">
            <a:avLst/>
          </a:prstGeom>
          <a:noFill/>
        </p:spPr>
        <p:txBody>
          <a:bodyPr wrap="square" rtlCol="0">
            <a:spAutoFit/>
          </a:bodyPr>
          <a:lstStyle/>
          <a:p>
            <a:r>
              <a:rPr lang="en-US" dirty="0"/>
              <a:t>				</a:t>
            </a:r>
            <a:r>
              <a:rPr lang="en-US" b="1" dirty="0"/>
              <a:t>Signup Module</a:t>
            </a:r>
          </a:p>
          <a:p>
            <a:endParaRPr lang="en-US" dirty="0"/>
          </a:p>
          <a:p>
            <a:r>
              <a:rPr lang="en-US" dirty="0"/>
              <a:t>➤ The user is on </a:t>
            </a:r>
            <a:r>
              <a:rPr lang="en-US" dirty="0" err="1"/>
              <a:t>PhpTravels</a:t>
            </a:r>
            <a:r>
              <a:rPr lang="en-US" dirty="0"/>
              <a:t> Homepage</a:t>
            </a:r>
          </a:p>
          <a:p>
            <a:endParaRPr lang="en-US" dirty="0"/>
          </a:p>
          <a:p>
            <a:r>
              <a:rPr lang="en-US" dirty="0"/>
              <a:t>➤ The user should click on Account and navigate to Sign-Up page</a:t>
            </a:r>
          </a:p>
          <a:p>
            <a:endParaRPr lang="en-US" dirty="0"/>
          </a:p>
          <a:p>
            <a:r>
              <a:rPr lang="en-US" dirty="0"/>
              <a:t>➤ The user should give all the valid details and click on Signup</a:t>
            </a:r>
          </a:p>
          <a:p>
            <a:endParaRPr lang="en-US" dirty="0"/>
          </a:p>
          <a:p>
            <a:r>
              <a:rPr lang="en-US" b="1" dirty="0"/>
              <a:t>Test Case Design</a:t>
            </a:r>
          </a:p>
          <a:p>
            <a:endParaRPr lang="en-US" dirty="0"/>
          </a:p>
          <a:p>
            <a:r>
              <a:rPr lang="en-US" dirty="0"/>
              <a:t>➤ The process of creating test cases that outline specific conditions, inputs, actions and expected results to verify that a system behaves as intended.</a:t>
            </a:r>
          </a:p>
          <a:p>
            <a:endParaRPr lang="en-US" dirty="0"/>
          </a:p>
          <a:p>
            <a:r>
              <a:rPr lang="en-US" b="1" dirty="0"/>
              <a:t>Cucumber</a:t>
            </a:r>
          </a:p>
          <a:p>
            <a:endParaRPr lang="en-US" dirty="0"/>
          </a:p>
          <a:p>
            <a:r>
              <a:rPr lang="en-US" dirty="0"/>
              <a:t>➤ Behavior-Driven Development (BDD) is supported by the open-source testing tool Cucumber.</a:t>
            </a:r>
          </a:p>
          <a:p>
            <a:endParaRPr lang="en-US" dirty="0"/>
          </a:p>
          <a:p>
            <a:r>
              <a:rPr lang="en-US" dirty="0"/>
              <a:t>➤ This enables the creation of test scenarios using </a:t>
            </a:r>
            <a:r>
              <a:rPr lang="en-US" dirty="0" err="1"/>
              <a:t>simpie</a:t>
            </a:r>
            <a:r>
              <a:rPr lang="en-US" dirty="0"/>
              <a:t>, accessible language for humans (Gherkin) Between technical and non-technical stakeholders, it serves as a bridge</a:t>
            </a:r>
          </a:p>
          <a:p>
            <a:endParaRPr lang="en-US" dirty="0"/>
          </a:p>
          <a:p>
            <a:r>
              <a:rPr lang="en-US" dirty="0"/>
              <a:t>➤ It includes terms like "feature," "scenario," "</a:t>
            </a:r>
            <a:r>
              <a:rPr lang="en-US" dirty="0" err="1"/>
              <a:t>scenano</a:t>
            </a:r>
            <a:r>
              <a:rPr lang="en-US" dirty="0"/>
              <a:t> outline." "given," "and," "when," and "then"</a:t>
            </a:r>
            <a:endParaRPr lang="en-IN" dirty="0"/>
          </a:p>
        </p:txBody>
      </p:sp>
    </p:spTree>
    <p:extLst>
      <p:ext uri="{BB962C8B-B14F-4D97-AF65-F5344CB8AC3E}">
        <p14:creationId xmlns:p14="http://schemas.microsoft.com/office/powerpoint/2010/main" val="288094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8EC87-A9E2-D8EA-5246-3B24E0C9CDAE}"/>
              </a:ext>
            </a:extLst>
          </p:cNvPr>
          <p:cNvSpPr>
            <a:spLocks noGrp="1"/>
          </p:cNvSpPr>
          <p:nvPr>
            <p:ph idx="1"/>
          </p:nvPr>
        </p:nvSpPr>
        <p:spPr>
          <a:xfrm>
            <a:off x="404446" y="589085"/>
            <a:ext cx="11553092" cy="5587878"/>
          </a:xfrm>
        </p:spPr>
        <p:txBody>
          <a:bodyPr>
            <a:noAutofit/>
          </a:bodyPr>
          <a:lstStyle/>
          <a:p>
            <a:pPr marL="0" indent="0">
              <a:buNone/>
            </a:pPr>
            <a:r>
              <a:rPr lang="en-US" sz="1600" dirty="0"/>
              <a:t>    </a:t>
            </a:r>
            <a:r>
              <a:rPr lang="en-US" sz="1600" b="1" dirty="0"/>
              <a:t>Example:</a:t>
            </a:r>
          </a:p>
          <a:p>
            <a:r>
              <a:rPr lang="en-US" sz="1600" dirty="0"/>
              <a:t>Feature: Signup</a:t>
            </a:r>
          </a:p>
          <a:p>
            <a:r>
              <a:rPr lang="en-US" sz="1600" dirty="0"/>
              <a:t>Scenario Outline:</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t>
            </a:r>
            <a:r>
              <a:rPr lang="en-US" sz="1600" b="1" dirty="0"/>
              <a:t>Selenium:</a:t>
            </a:r>
          </a:p>
          <a:p>
            <a:r>
              <a:rPr lang="en-US" sz="1600" dirty="0"/>
              <a:t>It is a suite of open-source automated tests.</a:t>
            </a:r>
          </a:p>
          <a:p>
            <a:r>
              <a:rPr lang="en-US" sz="1600" dirty="0"/>
              <a:t>It is utilized for automating web applications on various platforms and browsers</a:t>
            </a:r>
          </a:p>
          <a:p>
            <a:r>
              <a:rPr lang="en-US" sz="1600" dirty="0"/>
              <a:t>it manages the browser by imitating user actions such as clicking, typing text, visiting pages.</a:t>
            </a:r>
          </a:p>
          <a:p>
            <a:pPr marL="0" indent="0">
              <a:buNone/>
            </a:pPr>
            <a:r>
              <a:rPr lang="en-US" sz="1600" dirty="0"/>
              <a:t>     </a:t>
            </a:r>
            <a:r>
              <a:rPr lang="en-US" sz="1600" b="1" dirty="0"/>
              <a:t>Page Object Model (POM)</a:t>
            </a:r>
            <a:endParaRPr lang="en-US" sz="1600" dirty="0"/>
          </a:p>
          <a:p>
            <a:r>
              <a:rPr lang="en-US" sz="1600" dirty="0"/>
              <a:t>It's a design pattern that generates an object repository for web elements that</a:t>
            </a:r>
          </a:p>
          <a:p>
            <a:r>
              <a:rPr lang="en-US" sz="1600" dirty="0"/>
              <a:t>is used in test automation.</a:t>
            </a:r>
          </a:p>
          <a:p>
            <a:r>
              <a:rPr lang="en-US" sz="1600" dirty="0"/>
              <a:t>All of the application's pages or sections are represented by classes</a:t>
            </a:r>
          </a:p>
          <a:p>
            <a:r>
              <a:rPr lang="en-US" sz="1600" dirty="0"/>
              <a:t>It is made up of actions (such as clicks and inputs) expressed as methods and page </a:t>
            </a:r>
          </a:p>
          <a:p>
            <a:pPr marL="0" indent="0">
              <a:buNone/>
            </a:pPr>
            <a:r>
              <a:rPr lang="en-US" sz="1600" dirty="0"/>
              <a:t>     elements (such as buttons, fields, </a:t>
            </a:r>
            <a:r>
              <a:rPr lang="en-US" sz="1600" dirty="0" err="1"/>
              <a:t>etc</a:t>
            </a:r>
            <a:r>
              <a:rPr lang="en-US" sz="1600" dirty="0"/>
              <a:t>) defined as variables</a:t>
            </a:r>
            <a:endParaRPr lang="en-IN" sz="1600" dirty="0"/>
          </a:p>
        </p:txBody>
      </p:sp>
    </p:spTree>
    <p:extLst>
      <p:ext uri="{BB962C8B-B14F-4D97-AF65-F5344CB8AC3E}">
        <p14:creationId xmlns:p14="http://schemas.microsoft.com/office/powerpoint/2010/main" val="99071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B5E0D-EF64-D70F-D285-C8DDB8F10B99}"/>
              </a:ext>
            </a:extLst>
          </p:cNvPr>
          <p:cNvSpPr>
            <a:spLocks noGrp="1"/>
          </p:cNvSpPr>
          <p:nvPr>
            <p:ph idx="1"/>
          </p:nvPr>
        </p:nvSpPr>
        <p:spPr>
          <a:xfrm>
            <a:off x="838200" y="382641"/>
            <a:ext cx="10515600" cy="5913194"/>
          </a:xfrm>
        </p:spPr>
        <p:txBody>
          <a:bodyPr>
            <a:normAutofit lnSpcReduction="10000"/>
          </a:bodyPr>
          <a:lstStyle/>
          <a:p>
            <a:pPr marL="0" indent="0">
              <a:buNone/>
            </a:pPr>
            <a:r>
              <a:rPr lang="en-IN" sz="2000" b="1" dirty="0"/>
              <a:t>TestNG</a:t>
            </a:r>
            <a:endParaRPr lang="en-IN" sz="1700" b="1" dirty="0"/>
          </a:p>
          <a:p>
            <a:pPr>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To control the execution of test cases, it has test methods annotated with @Test as well as additional annotations like @BeforeMethod, @AfterMethod, @BeforeClass, and @AfterClass.</a:t>
            </a:r>
          </a:p>
          <a:p>
            <a:pPr>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A comprehensive overview of test execution is given in a TestNG report, which includes information on passed, failed, and skipped test cases.</a:t>
            </a:r>
          </a:p>
          <a:p>
            <a:pPr>
              <a:buFont typeface="Wingdings" panose="05000000000000000000" pitchFamily="2" charset="2"/>
              <a:buChar char="Ø"/>
            </a:pPr>
            <a:r>
              <a:rPr lang="en-US" sz="1700" dirty="0"/>
              <a:t>It generates HTML reports by default, which include detailed logs, execution time, and test status, helping in identifying test failures and successes easily.</a:t>
            </a:r>
          </a:p>
          <a:p>
            <a:pPr>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TestNG Listeners are interfaces in TestNG that let you listen to certain events (such as test start, test success, test failure, etc.) to customize and take control of the test execution lifecycle.</a:t>
            </a:r>
          </a:p>
          <a:p>
            <a:pPr>
              <a:buFont typeface="Wingdings" panose="05000000000000000000" pitchFamily="2" charset="2"/>
              <a:buChar char="Ø"/>
            </a:pPr>
            <a:r>
              <a:rPr kumimoji="0" lang="en-US" altLang="en-US" sz="1700" b="0" i="0" u="none" strike="noStrike" cap="none" normalizeH="0" baseline="0" dirty="0">
                <a:ln>
                  <a:noFill/>
                </a:ln>
                <a:solidFill>
                  <a:schemeClr val="tx1"/>
                </a:solidFill>
                <a:effectLst/>
                <a:latin typeface="Arial" panose="020B0604020202020204" pitchFamily="34" charset="0"/>
              </a:rPr>
              <a:t>y using listeners, you can monitor how tests are running and carry out extra tasks like creating personalized reports, logging, snapping images when a test fails, or dynamically altering test behavior.</a:t>
            </a:r>
          </a:p>
          <a:p>
            <a:pPr marL="0" indent="0">
              <a:buNone/>
            </a:pPr>
            <a:endParaRPr lang="en-IN" sz="2000" b="1" dirty="0"/>
          </a:p>
          <a:p>
            <a:pPr marL="0" indent="0">
              <a:buNone/>
            </a:pPr>
            <a:r>
              <a:rPr lang="en-IN" sz="2000" b="1" dirty="0"/>
              <a:t>Behaviour-Driven Development</a:t>
            </a:r>
          </a:p>
          <a:p>
            <a:pPr marL="0" indent="0">
              <a:buNone/>
            </a:pPr>
            <a:r>
              <a:rPr lang="en-US" sz="1700" b="0" i="0" dirty="0">
                <a:solidFill>
                  <a:srgbClr val="001D35"/>
                </a:solidFill>
                <a:effectLst/>
                <a:latin typeface="Google Sans"/>
              </a:rPr>
              <a:t>Behavior-driven development (BDD) is a software development methodology that focuses on the user experience and helps ensure that a product meets customer needs. BDD is an Agile practice that combines and improves on test-driven development (TDD) and acceptance testing.</a:t>
            </a:r>
          </a:p>
          <a:p>
            <a:pPr marL="0" indent="0">
              <a:buNone/>
            </a:pPr>
            <a:endParaRPr lang="en-US" sz="1600" dirty="0">
              <a:solidFill>
                <a:srgbClr val="001D35"/>
              </a:solidFill>
              <a:latin typeface="Google Sans"/>
            </a:endParaRPr>
          </a:p>
          <a:p>
            <a:pPr marL="0" indent="0">
              <a:buNone/>
            </a:pPr>
            <a:endParaRPr lang="en-US" sz="1800" b="1" dirty="0">
              <a:solidFill>
                <a:srgbClr val="001D35"/>
              </a:solidFill>
              <a:latin typeface="Google Sans"/>
            </a:endParaRPr>
          </a:p>
          <a:p>
            <a:pPr marL="0" indent="0">
              <a:buNone/>
            </a:pPr>
            <a:endParaRPr lang="en-IN" sz="1800" b="1" dirty="0"/>
          </a:p>
        </p:txBody>
      </p:sp>
      <p:sp>
        <p:nvSpPr>
          <p:cNvPr id="4" name="Rectangle 1">
            <a:extLst>
              <a:ext uri="{FF2B5EF4-FFF2-40B4-BE49-F238E27FC236}">
                <a16:creationId xmlns:a16="http://schemas.microsoft.com/office/drawing/2014/main" id="{B8111498-6A8C-C0EE-FDC1-8464790B948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3323C37-82DE-21B9-8EA8-84CA157C598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18D3E51-4108-F3E4-E0DF-43AC7D2D32D2}"/>
              </a:ext>
            </a:extLst>
          </p:cNvPr>
          <p:cNvSpPr>
            <a:spLocks noChangeArrowheads="1"/>
          </p:cNvSpPr>
          <p:nvPr/>
        </p:nvSpPr>
        <p:spPr bwMode="auto">
          <a:xfrm>
            <a:off x="0" y="-6579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F49F797-1489-A595-E39A-27D9D4EE7A5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432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A371DC-0D43-71D9-D0D3-35E86AA8DFFC}"/>
              </a:ext>
            </a:extLst>
          </p:cNvPr>
          <p:cNvSpPr txBox="1"/>
          <p:nvPr/>
        </p:nvSpPr>
        <p:spPr>
          <a:xfrm>
            <a:off x="114300" y="536331"/>
            <a:ext cx="11728938" cy="5909310"/>
          </a:xfrm>
          <a:prstGeom prst="rect">
            <a:avLst/>
          </a:prstGeom>
          <a:noFill/>
        </p:spPr>
        <p:txBody>
          <a:bodyPr wrap="square" rtlCol="0">
            <a:spAutoFit/>
          </a:bodyPr>
          <a:lstStyle/>
          <a:p>
            <a:r>
              <a:rPr lang="en-US" b="1" dirty="0"/>
              <a:t>Framework</a:t>
            </a:r>
          </a:p>
          <a:p>
            <a:endParaRPr lang="en-US" dirty="0"/>
          </a:p>
          <a:p>
            <a:pPr marL="285750" indent="-285750">
              <a:buFont typeface="Wingdings" panose="05000000000000000000" pitchFamily="2" charset="2"/>
              <a:buChar char="Ø"/>
            </a:pPr>
            <a:r>
              <a:rPr lang="en-US" dirty="0"/>
              <a:t>A systematic and ordered collection of guidelines, procedures, and resources that direct the development, implementation, and administration of tests is known as a test automation framework.</a:t>
            </a:r>
          </a:p>
          <a:p>
            <a:endParaRPr lang="en-US" dirty="0"/>
          </a:p>
          <a:p>
            <a:r>
              <a:rPr lang="en-US" b="1" dirty="0"/>
              <a:t>Cucumber Reports</a:t>
            </a:r>
          </a:p>
          <a:p>
            <a:r>
              <a:rPr lang="en-US" dirty="0"/>
              <a:t> </a:t>
            </a:r>
          </a:p>
          <a:p>
            <a:pPr marL="285750" indent="-285750">
              <a:buFont typeface="Wingdings" panose="05000000000000000000" pitchFamily="2" charset="2"/>
              <a:buChar char="Ø"/>
            </a:pPr>
            <a:r>
              <a:rPr lang="en-US" dirty="0"/>
              <a:t>By displaying whether test scenarios passed, failed, or were skipped, these reports provide information on how well the system complies with the required behaviors. Several forms, including HTML, JSON, and JUnit XML, are generated for the reports.</a:t>
            </a:r>
          </a:p>
          <a:p>
            <a:endParaRPr lang="en-US" dirty="0"/>
          </a:p>
          <a:p>
            <a:r>
              <a:rPr lang="en-US" b="1" dirty="0"/>
              <a:t>Extent Reports</a:t>
            </a:r>
          </a:p>
          <a:p>
            <a:endParaRPr lang="en-US" dirty="0"/>
          </a:p>
          <a:p>
            <a:pPr marL="285750" indent="-285750">
              <a:buFont typeface="Wingdings" panose="05000000000000000000" pitchFamily="2" charset="2"/>
              <a:buChar char="Ø"/>
            </a:pPr>
            <a:r>
              <a:rPr lang="en-US" dirty="0"/>
              <a:t>It is a well-known reporting package that creates incredibly thorough and adaptable test reports for automated testing. Selenium is one of the automation frameworks that may be linked with extent reports, TestNG and Cucumber</a:t>
            </a:r>
          </a:p>
          <a:p>
            <a:endParaRPr lang="en-US" dirty="0"/>
          </a:p>
          <a:p>
            <a:r>
              <a:rPr lang="en-US" b="1" dirty="0"/>
              <a:t>LOG4j</a:t>
            </a:r>
          </a:p>
          <a:p>
            <a:endParaRPr lang="en-US" dirty="0"/>
          </a:p>
          <a:p>
            <a:pPr marL="285750" indent="-285750">
              <a:buFont typeface="Wingdings" panose="05000000000000000000" pitchFamily="2" charset="2"/>
              <a:buChar char="Ø"/>
            </a:pPr>
            <a:r>
              <a:rPr lang="en-US" dirty="0"/>
              <a:t>It enables programmers to record messages while an application is running, which can be useful for troubleshooting, debugging, and monitoring.</a:t>
            </a:r>
          </a:p>
          <a:p>
            <a:endParaRPr lang="en-IN" dirty="0"/>
          </a:p>
        </p:txBody>
      </p:sp>
    </p:spTree>
    <p:extLst>
      <p:ext uri="{BB962C8B-B14F-4D97-AF65-F5344CB8AC3E}">
        <p14:creationId xmlns:p14="http://schemas.microsoft.com/office/powerpoint/2010/main" val="283035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5DD1-F3E7-1405-AD5C-3F46790AE113}"/>
              </a:ext>
            </a:extLst>
          </p:cNvPr>
          <p:cNvSpPr>
            <a:spLocks noGrp="1"/>
          </p:cNvSpPr>
          <p:nvPr>
            <p:ph type="title"/>
          </p:nvPr>
        </p:nvSpPr>
        <p:spPr>
          <a:xfrm>
            <a:off x="838200" y="365126"/>
            <a:ext cx="10515600" cy="894180"/>
          </a:xfrm>
        </p:spPr>
        <p:txBody>
          <a:bodyPr/>
          <a:lstStyle/>
          <a:p>
            <a:r>
              <a:rPr lang="en-US" dirty="0"/>
              <a:t>				   Blogs</a:t>
            </a:r>
          </a:p>
        </p:txBody>
      </p:sp>
      <p:sp>
        <p:nvSpPr>
          <p:cNvPr id="3" name="Content Placeholder 2">
            <a:extLst>
              <a:ext uri="{FF2B5EF4-FFF2-40B4-BE49-F238E27FC236}">
                <a16:creationId xmlns:a16="http://schemas.microsoft.com/office/drawing/2014/main" id="{3C73909B-C8D5-BB7A-AAC7-575574778252}"/>
              </a:ext>
            </a:extLst>
          </p:cNvPr>
          <p:cNvSpPr>
            <a:spLocks noGrp="1"/>
          </p:cNvSpPr>
          <p:nvPr>
            <p:ph idx="1"/>
          </p:nvPr>
        </p:nvSpPr>
        <p:spPr>
          <a:xfrm>
            <a:off x="838200" y="1259306"/>
            <a:ext cx="10515600" cy="4917657"/>
          </a:xfrm>
        </p:spPr>
        <p:txBody>
          <a:bodyPr/>
          <a:lstStyle/>
          <a:p>
            <a:pPr rtl="0"/>
            <a:r>
              <a:rPr lang="en-US" dirty="0">
                <a:effectLst/>
              </a:rPr>
              <a:t>Users can navigate to the blog page from the homepage(</a:t>
            </a:r>
            <a:r>
              <a:rPr lang="en-US" dirty="0">
                <a:effectLst/>
                <a:hlinkClick r:id="rId2" tooltip="https://phptravels./"/>
              </a:rPr>
              <a:t>https://phptravels.</a:t>
            </a:r>
            <a:r>
              <a:rPr lang="en-US" dirty="0">
                <a:effectLst/>
              </a:rPr>
              <a:t>net)</a:t>
            </a:r>
          </a:p>
          <a:p>
            <a:pPr rtl="0"/>
            <a:r>
              <a:rPr lang="en-US" dirty="0">
                <a:effectLst/>
              </a:rPr>
              <a:t>The "View More" button allows users to see additional blog posts.</a:t>
            </a:r>
          </a:p>
          <a:p>
            <a:pPr rtl="0"/>
            <a:r>
              <a:rPr lang="en-US" dirty="0">
                <a:effectLst/>
              </a:rPr>
              <a:t>When users select a specific blog from the list, the individual blog should open successfully.</a:t>
            </a:r>
          </a:p>
          <a:p>
            <a:pPr rtl="0"/>
            <a:r>
              <a:rPr lang="en-US" dirty="0">
                <a:effectLst/>
              </a:rPr>
              <a:t>Users are on the blog page and can see the blog content, title, image, and publication date.</a:t>
            </a:r>
          </a:p>
          <a:p>
            <a:endParaRPr lang="en-US" dirty="0"/>
          </a:p>
        </p:txBody>
      </p:sp>
    </p:spTree>
    <p:extLst>
      <p:ext uri="{BB962C8B-B14F-4D97-AF65-F5344CB8AC3E}">
        <p14:creationId xmlns:p14="http://schemas.microsoft.com/office/powerpoint/2010/main" val="21309196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607</TotalTime>
  <Words>852</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Aptos</vt:lpstr>
      <vt:lpstr>Arial</vt:lpstr>
      <vt:lpstr>Gill Sans MT</vt:lpstr>
      <vt:lpstr>Google Sans</vt:lpstr>
      <vt:lpstr>Wingdings</vt:lpstr>
      <vt:lpstr>Gallery</vt:lpstr>
      <vt:lpstr>Test Automation framework for PHP Travels</vt:lpstr>
      <vt:lpstr>Agenda</vt:lpstr>
      <vt:lpstr>PowerPoint Presentation</vt:lpstr>
      <vt:lpstr>PowerPoint Presentation</vt:lpstr>
      <vt:lpstr>PowerPoint Presentation</vt:lpstr>
      <vt:lpstr>PowerPoint Presentation</vt:lpstr>
      <vt:lpstr>PowerPoint Presentation</vt:lpstr>
      <vt:lpstr>PowerPoint Presentation</vt:lpstr>
      <vt:lpstr>       Blogs</vt:lpstr>
      <vt:lpstr>Cucumber scripts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Mayaluri Reddy</dc:creator>
  <cp:lastModifiedBy>Kakunuri Kumar</cp:lastModifiedBy>
  <cp:revision>3</cp:revision>
  <dcterms:created xsi:type="dcterms:W3CDTF">2024-10-03T09:30:56Z</dcterms:created>
  <dcterms:modified xsi:type="dcterms:W3CDTF">2024-10-04T03:26:13Z</dcterms:modified>
</cp:coreProperties>
</file>