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ahnschrift SemiBold" panose="020B0502040204020203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atrick Hand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Segoe UI Black" panose="020B0A02040204020203" pitchFamily="34" charset="0"/>
      <p:bold r:id="rId23"/>
      <p:boldItalic r:id="rId24"/>
    </p:embeddedFont>
  </p:embeddedFontLst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C5114-F219-F8AA-137B-E2011DFF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C433E-49DE-5241-DC9F-FB5E763E3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A9761-CA01-ADCB-E864-5A81B8A77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C8017-9C83-B41B-D8F0-A85EDFA63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F86E5-023A-92A8-1500-9665FF99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B4612-FDC7-FF94-A6DF-876C4F9D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614" y="7622653"/>
            <a:ext cx="1829319" cy="609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C564F-91EB-1207-AC88-CA23595D572C}"/>
              </a:ext>
            </a:extLst>
          </p:cNvPr>
          <p:cNvSpPr txBox="1"/>
          <p:nvPr/>
        </p:nvSpPr>
        <p:spPr>
          <a:xfrm>
            <a:off x="7411720" y="4914742"/>
            <a:ext cx="6758609" cy="12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Выполнил: </a:t>
            </a:r>
            <a:r>
              <a:rPr lang="ru-RU" sz="200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студент 4 </a:t>
            </a: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курса группы </a:t>
            </a:r>
            <a:r>
              <a:rPr lang="ru-RU" sz="2000" dirty="0" err="1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ИСиП</a:t>
            </a: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(п)4/3</a:t>
            </a:r>
          </a:p>
          <a:p>
            <a:pPr algn="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Петров Н. В.</a:t>
            </a:r>
          </a:p>
          <a:p>
            <a:pPr algn="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Проверила: </a:t>
            </a:r>
            <a:r>
              <a:rPr lang="ru-RU" sz="2000" dirty="0" err="1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Копьёва</a:t>
            </a: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 Марина Николаевна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1D84A-C181-A38E-4FAE-2E5C6595D535}"/>
              </a:ext>
            </a:extLst>
          </p:cNvPr>
          <p:cNvSpPr txBox="1"/>
          <p:nvPr/>
        </p:nvSpPr>
        <p:spPr>
          <a:xfrm>
            <a:off x="2103120" y="3042711"/>
            <a:ext cx="10424159" cy="98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956"/>
              </a:lnSpc>
            </a:pP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Работа в системе контроля версий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6DAE5-A213-11E9-D59B-A8206B20F49B}"/>
              </a:ext>
            </a:extLst>
          </p:cNvPr>
          <p:cNvSpPr txBox="1"/>
          <p:nvPr/>
        </p:nvSpPr>
        <p:spPr>
          <a:xfrm>
            <a:off x="5867620" y="7614959"/>
            <a:ext cx="2067340" cy="44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Калуга</a:t>
            </a: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,</a:t>
            </a: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4D0A0-8454-C474-1629-4300EBA65B4F}"/>
              </a:ext>
            </a:extLst>
          </p:cNvPr>
          <p:cNvSpPr txBox="1"/>
          <p:nvPr/>
        </p:nvSpPr>
        <p:spPr>
          <a:xfrm>
            <a:off x="4244450" y="174575"/>
            <a:ext cx="5313680" cy="198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Государственное бюджетное профессиональное образовательное учреждение Калужской области </a:t>
            </a:r>
          </a:p>
          <a:p>
            <a:pPr algn="ctr">
              <a:lnSpc>
                <a:spcPts val="2952"/>
              </a:lnSpc>
            </a:pP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Roboto" pitchFamily="34" charset="-122"/>
              </a:rPr>
              <a:t>«Калужский техникум электронных приборов» </a:t>
            </a:r>
          </a:p>
        </p:txBody>
      </p:sp>
    </p:spTree>
    <p:extLst>
      <p:ext uri="{BB962C8B-B14F-4D97-AF65-F5344CB8AC3E}">
        <p14:creationId xmlns:p14="http://schemas.microsoft.com/office/powerpoint/2010/main" val="9346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920" y="2676049"/>
            <a:ext cx="4856440" cy="28775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07982" y="325221"/>
            <a:ext cx="7028975" cy="806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Возможности </a:t>
            </a: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GitHub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1001791" y="1131751"/>
            <a:ext cx="566976" cy="566976"/>
          </a:xfrm>
          <a:prstGeom prst="roundRect">
            <a:avLst>
              <a:gd name="adj" fmla="val 1866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230391" y="1264029"/>
            <a:ext cx="109776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50" dirty="0"/>
          </a:p>
        </p:txBody>
      </p:sp>
      <p:sp>
        <p:nvSpPr>
          <p:cNvPr id="7" name="Text 3"/>
          <p:cNvSpPr/>
          <p:nvPr/>
        </p:nvSpPr>
        <p:spPr>
          <a:xfrm>
            <a:off x="1820703" y="1131751"/>
            <a:ext cx="25200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Пулл-реквесты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820703" y="1597881"/>
            <a:ext cx="2745105" cy="1613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Отправить запрос на слияние изменений из ветки в основную ветку.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4691777" y="1163422"/>
            <a:ext cx="566976" cy="566976"/>
          </a:xfrm>
          <a:prstGeom prst="roundRect">
            <a:avLst>
              <a:gd name="adj" fmla="val 1866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904482" y="1295580"/>
            <a:ext cx="14156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5636656" y="1131751"/>
            <a:ext cx="25200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Комментарии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5636656" y="1597881"/>
            <a:ext cx="2745105" cy="1613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Добавлять комментарии к коду, обсуждать изменения и решать проблемы.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1007982" y="3362031"/>
            <a:ext cx="566976" cy="566976"/>
          </a:xfrm>
          <a:prstGeom prst="roundRect">
            <a:avLst>
              <a:gd name="adj" fmla="val 1866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223723" y="3494309"/>
            <a:ext cx="135493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1"/>
          <p:cNvSpPr/>
          <p:nvPr/>
        </p:nvSpPr>
        <p:spPr>
          <a:xfrm>
            <a:off x="1826894" y="3362031"/>
            <a:ext cx="257079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Другие возможности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826894" y="3828160"/>
            <a:ext cx="6561058" cy="806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50"/>
              </a:lnSpc>
            </a:pP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GitHub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поддерживает автоматизацию процессов с помощью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GitHub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Actions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, что позволяет настраивать CI/CD (непрерывная интеграция и доставка). Стоит отметить возможности управления проектами, такие как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GitHub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Projects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, которые помогают организовать задачи и отслеживать прогресс.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GitHub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предоставляет инструменты для ведения документации, такие как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GitHub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Pages</a:t>
            </a:r>
            <a:r>
              <a:rPr lang="ru-RU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, что позволяет создавать статические сайты прямо из репозиториев.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413" y="2722721"/>
            <a:ext cx="4971455" cy="278403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043" y="352902"/>
            <a:ext cx="8038190" cy="1238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Что такое </a:t>
            </a:r>
            <a:r>
              <a:rPr lang="en-US" sz="48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систем</a:t>
            </a: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а</a:t>
            </a:r>
          </a:p>
          <a:p>
            <a:pPr marL="0" indent="0">
              <a:lnSpc>
                <a:spcPts val="4050"/>
              </a:lnSpc>
              <a:buNone/>
            </a:pP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к</a:t>
            </a:r>
            <a:r>
              <a:rPr lang="en-US" sz="48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онтроля</a:t>
            </a: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48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версий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72086" y="3810953"/>
            <a:ext cx="115729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endParaRPr lang="en-US" sz="1900" dirty="0"/>
          </a:p>
        </p:txBody>
      </p:sp>
      <p:sp>
        <p:nvSpPr>
          <p:cNvPr id="18" name="Text 14"/>
          <p:cNvSpPr/>
          <p:nvPr/>
        </p:nvSpPr>
        <p:spPr>
          <a:xfrm>
            <a:off x="974586" y="5798582"/>
            <a:ext cx="110847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endParaRPr lang="en-US" sz="19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1B6BF6B-44A7-4597-9FC9-84F9CEB26B07}"/>
              </a:ext>
            </a:extLst>
          </p:cNvPr>
          <p:cNvSpPr/>
          <p:nvPr/>
        </p:nvSpPr>
        <p:spPr>
          <a:xfrm>
            <a:off x="721043" y="2722721"/>
            <a:ext cx="6594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Система контроля версий</a:t>
            </a:r>
            <a:r>
              <a:rPr lang="en-US" dirty="0">
                <a:latin typeface="Bahnschrift SemiBold" panose="020B0502040204020203" pitchFamily="34" charset="0"/>
              </a:rPr>
              <a:t> (</a:t>
            </a:r>
            <a:r>
              <a:rPr lang="ru-RU" dirty="0">
                <a:latin typeface="Bahnschrift SemiBold" panose="020B0502040204020203" pitchFamily="34" charset="0"/>
              </a:rPr>
              <a:t>СКВ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  <a:r>
              <a:rPr lang="ru-RU" dirty="0">
                <a:latin typeface="Bahnschrift SemiBold" panose="020B0502040204020203" pitchFamily="34" charset="0"/>
              </a:rPr>
              <a:t> — это программное обеспечение, которое помогает разработчикам управлять изменениями в коде и других файлах проекта. Она позволяет сохранять различные версии файлов, что упрощает процесс возврата к предыдущим состояниям в случае необходимости.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767471E-9A9D-4872-BC21-95251ED8162E}"/>
              </a:ext>
            </a:extLst>
          </p:cNvPr>
          <p:cNvSpPr/>
          <p:nvPr/>
        </p:nvSpPr>
        <p:spPr>
          <a:xfrm>
            <a:off x="721043" y="5565279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Примеры популярных систем контроля версий включают </a:t>
            </a:r>
            <a:r>
              <a:rPr lang="ru-RU" dirty="0" err="1">
                <a:latin typeface="Bahnschrift SemiBold" panose="020B0502040204020203" pitchFamily="34" charset="0"/>
              </a:rPr>
              <a:t>Git</a:t>
            </a:r>
            <a:r>
              <a:rPr lang="ru-RU" dirty="0">
                <a:latin typeface="Bahnschrift SemiBold" panose="020B0502040204020203" pitchFamily="34" charset="0"/>
              </a:rPr>
              <a:t>, </a:t>
            </a:r>
            <a:r>
              <a:rPr lang="ru-RU" dirty="0" err="1">
                <a:latin typeface="Bahnschrift SemiBold" panose="020B0502040204020203" pitchFamily="34" charset="0"/>
              </a:rPr>
              <a:t>Subversion</a:t>
            </a:r>
            <a:r>
              <a:rPr lang="ru-RU" dirty="0">
                <a:latin typeface="Bahnschrift SemiBold" panose="020B0502040204020203" pitchFamily="34" charset="0"/>
              </a:rPr>
              <a:t> и </a:t>
            </a:r>
            <a:r>
              <a:rPr lang="ru-RU" dirty="0" err="1">
                <a:latin typeface="Bahnschrift SemiBold" panose="020B0502040204020203" pitchFamily="34" charset="0"/>
              </a:rPr>
              <a:t>Mercurial</a:t>
            </a:r>
            <a:r>
              <a:rPr lang="ru-RU" dirty="0">
                <a:latin typeface="Bahnschrift SemiBold" panose="020B0502040204020203" pitchFamily="34" charset="0"/>
              </a:rPr>
              <a:t>. Использование СКВ не только повышает продуктивность команды, но и минимизирует риск потери данных, обеспечивая надежное хранение всех версий файлов.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094" y="2579489"/>
            <a:ext cx="4912995" cy="307062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2719" y="339805"/>
            <a:ext cx="7538561" cy="1720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Основные функции и возможности систем контроля версий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02719" y="3324225"/>
            <a:ext cx="516017" cy="5160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10722" y="3444597"/>
            <a:ext cx="99893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1548051" y="3324225"/>
            <a:ext cx="2909292" cy="57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Сохранение истории изменений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48051" y="4034909"/>
            <a:ext cx="2909292" cy="1467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Отслеживание каждого изменения кода, позволяя вернуться к предыдущим версиям.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4686657" y="3324225"/>
            <a:ext cx="516017" cy="5160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880253" y="3444597"/>
            <a:ext cx="128826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5431988" y="3324225"/>
            <a:ext cx="2381012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Ветвление и слияние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5431988" y="3748326"/>
            <a:ext cx="2909292" cy="1834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Создают "ветки" для параллельной работы и затем объединяют изменения в основной код.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802719" y="6069806"/>
            <a:ext cx="516017" cy="5160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99053" y="6190178"/>
            <a:ext cx="12334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1548051" y="6069806"/>
            <a:ext cx="2466380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Управление доступом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548051" y="6493907"/>
            <a:ext cx="6793230" cy="733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Определение прав доступа для разных пользователей, позволяя контролировать изменения в коде.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83A77F-7D55-3A4B-FFC4-990E3CBB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827" y="7274227"/>
            <a:ext cx="2078873" cy="866896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392" y="383015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9032" y="287631"/>
            <a:ext cx="12698254" cy="1380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Распределенные и централизованные системы контроля версий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9032" y="2528428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Централизованные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9032" y="3149339"/>
            <a:ext cx="6012418" cy="1324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Используют центральный сервер для хранения кода, к которому подключаются пользователи.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492488" y="2528428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Распределенные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492488" y="3149339"/>
            <a:ext cx="6012418" cy="1324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Каждый разработчик имеет полную копию кода, позволяя работать автономно и затем синхронизировать изменения.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737700-1730-6569-BF01-40D32787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852" y="7309247"/>
            <a:ext cx="1727984" cy="866896"/>
          </a:xfrm>
          <a:prstGeom prst="rect">
            <a:avLst/>
          </a:prstGeom>
        </p:spPr>
      </p:pic>
      <p:pic>
        <p:nvPicPr>
          <p:cNvPr id="1028" name="Picture 4" descr="Что такое система контроля версий">
            <a:extLst>
              <a:ext uri="{FF2B5EF4-FFF2-40B4-BE49-F238E27FC236}">
                <a16:creationId xmlns:a16="http://schemas.microsoft.com/office/drawing/2014/main" id="{CDC8F405-B5B2-450D-ACD1-12E290AE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64" y="4749777"/>
            <a:ext cx="5790372" cy="28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11172" y="397252"/>
            <a:ext cx="12776359" cy="1026438"/>
          </a:xfrm>
          <a:prstGeom prst="rect">
            <a:avLst/>
          </a:prstGeom>
          <a:noFill/>
          <a:ln/>
        </p:spPr>
        <p:txBody>
          <a:bodyPr wrap="none" lIns="0" tIns="0" rIns="0" bIns="0" numCol="1" rtlCol="0" anchor="t"/>
          <a:lstStyle/>
          <a:p>
            <a:pPr marL="0" indent="0" algn="just">
              <a:lnSpc>
                <a:spcPts val="4550"/>
              </a:lnSpc>
              <a:buNone/>
            </a:pP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Установка и настройка</a:t>
            </a:r>
          </a:p>
          <a:p>
            <a:pPr marL="0" indent="0" algn="just">
              <a:lnSpc>
                <a:spcPts val="4550"/>
              </a:lnSpc>
              <a:buNone/>
            </a:pPr>
            <a:r>
              <a:rPr lang="ru-RU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системы контроля версий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73" y="3302645"/>
            <a:ext cx="4336018" cy="92702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42868" y="4577328"/>
            <a:ext cx="2317790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Выбор системы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1042868" y="5006072"/>
            <a:ext cx="3872627" cy="741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Git, Mercurial, SVN - популярные системы контроля версий.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191" y="3302645"/>
            <a:ext cx="4336018" cy="9270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378887" y="4577328"/>
            <a:ext cx="2368272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Загрузка и установка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378887" y="5006072"/>
            <a:ext cx="3872627" cy="1112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Скачать и установить программное обеспечение для выбранной системы.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209" y="3302645"/>
            <a:ext cx="4336018" cy="92702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14905" y="4577328"/>
            <a:ext cx="289464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Настройка конфигурации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9714905" y="5006072"/>
            <a:ext cx="3872627" cy="1112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Указать имя пользователя, адрес электронной почты и другие параметры.</a:t>
            </a:r>
            <a:endParaRPr lang="en-US" sz="1800" dirty="0">
              <a:latin typeface="Bahnschrift SemiBold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B14F98-02C7-9C03-22FE-661C1C6C5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5651" y="7715892"/>
            <a:ext cx="1721733" cy="485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42" y="5223153"/>
            <a:ext cx="14630400" cy="302859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79" y="5583718"/>
            <a:ext cx="2702243" cy="242304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1361" y="465311"/>
            <a:ext cx="12534769" cy="1127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Создание репозитория и </a:t>
            </a:r>
            <a:r>
              <a:rPr lang="en-US" sz="48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основные</a:t>
            </a: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48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команды</a:t>
            </a:r>
            <a:endParaRPr lang="en-US" sz="4800" dirty="0">
              <a:solidFill>
                <a:srgbClr val="383838"/>
              </a:solidFill>
              <a:latin typeface="Bahnschrift SemiBold" panose="020B0502040204020203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 algn="ctr">
              <a:lnSpc>
                <a:spcPts val="475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Git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11361" y="1967445"/>
            <a:ext cx="4150043" cy="2885956"/>
          </a:xfrm>
          <a:prstGeom prst="roundRect">
            <a:avLst>
              <a:gd name="adj" fmla="val 35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61154" y="2217238"/>
            <a:ext cx="2734866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Создание репозитория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61154" y="2665270"/>
            <a:ext cx="3650456" cy="15506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Создать каталог для проекта и инициализировать репозиторий с помощью команды git init.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5203577" y="1967445"/>
            <a:ext cx="4150043" cy="2885956"/>
          </a:xfrm>
          <a:prstGeom prst="roundRect">
            <a:avLst>
              <a:gd name="adj" fmla="val 35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453370" y="2217238"/>
            <a:ext cx="2682478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Отслеживание файлов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453370" y="2665270"/>
            <a:ext cx="3650456" cy="1938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Добавить файлы в репозиторий с помощью команды git add, а затем зафиксировать изменения с помощью команды git commit.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9595792" y="1967445"/>
            <a:ext cx="4150043" cy="2885956"/>
          </a:xfrm>
          <a:prstGeom prst="roundRect">
            <a:avLst>
              <a:gd name="adj" fmla="val 35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45586" y="2217238"/>
            <a:ext cx="3603784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Просмотр истории изменений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845586" y="2665270"/>
            <a:ext cx="3650456" cy="1163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Использовать команду git log для просмотра всех изменений в репозитории.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E1F644-4A3D-F3E9-E5BB-1660BC8C8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359" y="7701796"/>
            <a:ext cx="1742299" cy="458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88" y="5158144"/>
            <a:ext cx="4582954" cy="25206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97374" y="308715"/>
            <a:ext cx="9268733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Ветвление и слияние изменений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97374" y="1844698"/>
            <a:ext cx="12866132" cy="2682121"/>
          </a:xfrm>
          <a:prstGeom prst="roundRect">
            <a:avLst>
              <a:gd name="adj" fmla="val 3947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97374" y="1878665"/>
            <a:ext cx="12835652" cy="15274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149429" y="2037494"/>
            <a:ext cx="5909905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Ветвление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71065" y="2037494"/>
            <a:ext cx="5909905" cy="1209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Создать новую ветку с помощью команды git branch, чтобы работать над отдельными функциями или исправлениями.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897374" y="3406117"/>
            <a:ext cx="12835652" cy="11241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149429" y="3564947"/>
            <a:ext cx="5909905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Слияние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571065" y="3564947"/>
            <a:ext cx="5909905" cy="806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Объединить изменения из ветки в основную ветку с помощью команды git merge.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C95BCCB-AC5B-F2E3-E13B-01FFA7A5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735" y="7678816"/>
            <a:ext cx="1916649" cy="549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574" y="2059804"/>
            <a:ext cx="4109511" cy="41095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85433" y="319879"/>
            <a:ext cx="10755306" cy="639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Работа с удаленными репозиториями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33" y="1631596"/>
            <a:ext cx="639723" cy="63972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85433" y="2527184"/>
            <a:ext cx="2667476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Отправка изменений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885433" y="3000457"/>
            <a:ext cx="6227683" cy="12280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Использовать команду git push для отправки изменений из локального репозитория в удаленный.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14" y="4768893"/>
            <a:ext cx="639723" cy="63972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85314" y="5664481"/>
            <a:ext cx="2851428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Получение изменений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885314" y="6137754"/>
            <a:ext cx="6227802" cy="12280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Использовать команду git pull для получения изменений из удаленного репозитория в локальный.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7FFDA-1291-A616-3B8C-4493BEF1F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8523" y="7362704"/>
            <a:ext cx="1988861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78991" y="245048"/>
            <a:ext cx="12293322" cy="1316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Работа в GitHub:</a:t>
            </a:r>
            <a:endParaRPr lang="ru-RU" sz="4800" dirty="0">
              <a:solidFill>
                <a:srgbClr val="383838"/>
              </a:solidFill>
              <a:latin typeface="Bahnschrift SemiBold" panose="020B0502040204020203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>
              <a:lnSpc>
                <a:spcPts val="4950"/>
              </a:lnSpc>
              <a:buNone/>
            </a:pPr>
            <a:r>
              <a:rPr lang="en-US" sz="48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создание</a:t>
            </a:r>
            <a:r>
              <a:rPr lang="en-US" sz="48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аккаунта и репозиториев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84396" y="6131957"/>
            <a:ext cx="2526863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Создание аккаунта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84396" y="6599277"/>
            <a:ext cx="6241256" cy="808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Зарегистрироваться на GitHub, указав имя пользователя, адрес электронной почты и пароль.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rcRect l="5361" r="5583" b="7749"/>
          <a:stretch/>
        </p:blipFill>
        <p:spPr>
          <a:xfrm>
            <a:off x="7504628" y="1899618"/>
            <a:ext cx="5650787" cy="36176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4627" y="6131957"/>
            <a:ext cx="296127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Создание</a:t>
            </a:r>
            <a:r>
              <a:rPr lang="en-US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000" dirty="0" err="1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репозитори</a:t>
            </a:r>
            <a:r>
              <a:rPr lang="ru-RU" sz="2000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я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04628" y="6599277"/>
            <a:ext cx="6241375" cy="808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Bahnschrift SemiBold" panose="020B0502040204020203" pitchFamily="34" charset="0"/>
                <a:ea typeface="Patrick Hand" pitchFamily="34" charset="-122"/>
                <a:cs typeface="Patrick Hand" pitchFamily="34" charset="-120"/>
              </a:rPr>
              <a:t>Создать новый репозиторий на GitHub, указав название, описание и тип репозитория.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5335D2-2435-FBD4-3B5B-D4AB2DEBF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716" y="7407711"/>
            <a:ext cx="2019684" cy="7830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D54C30-D61C-CFA5-CF54-C2A5EEA1BB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40" t="-985" r="26521" b="52512"/>
          <a:stretch/>
        </p:blipFill>
        <p:spPr>
          <a:xfrm>
            <a:off x="238539" y="2281931"/>
            <a:ext cx="6738731" cy="3235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530</Words>
  <Application>Microsoft Office PowerPoint</Application>
  <PresentationFormat>Произвольный</PresentationFormat>
  <Paragraphs>78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Bahnschrift SemiBold</vt:lpstr>
      <vt:lpstr>Calibri</vt:lpstr>
      <vt:lpstr>Roboto</vt:lpstr>
      <vt:lpstr>Arial</vt:lpstr>
      <vt:lpstr>Segoe UI Black</vt:lpstr>
      <vt:lpstr>Patrick Hand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Studentik</cp:lastModifiedBy>
  <cp:revision>15</cp:revision>
  <dcterms:created xsi:type="dcterms:W3CDTF">2024-11-12T15:10:49Z</dcterms:created>
  <dcterms:modified xsi:type="dcterms:W3CDTF">2024-11-14T07:52:22Z</dcterms:modified>
</cp:coreProperties>
</file>