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8"/>
  </p:notesMasterIdLst>
  <p:handoutMasterIdLst>
    <p:handoutMasterId r:id="rId29"/>
  </p:handoutMasterIdLst>
  <p:sldIdLst>
    <p:sldId id="500" r:id="rId3"/>
    <p:sldId id="906" r:id="rId4"/>
    <p:sldId id="912" r:id="rId5"/>
    <p:sldId id="913" r:id="rId6"/>
    <p:sldId id="919" r:id="rId7"/>
    <p:sldId id="929" r:id="rId8"/>
    <p:sldId id="920" r:id="rId9"/>
    <p:sldId id="921" r:id="rId10"/>
    <p:sldId id="922" r:id="rId11"/>
    <p:sldId id="914" r:id="rId12"/>
    <p:sldId id="923" r:id="rId13"/>
    <p:sldId id="925" r:id="rId14"/>
    <p:sldId id="915" r:id="rId15"/>
    <p:sldId id="917" r:id="rId16"/>
    <p:sldId id="926" r:id="rId17"/>
    <p:sldId id="927" r:id="rId18"/>
    <p:sldId id="928" r:id="rId19"/>
    <p:sldId id="882" r:id="rId20"/>
    <p:sldId id="883" r:id="rId21"/>
    <p:sldId id="884" r:id="rId22"/>
    <p:sldId id="885" r:id="rId23"/>
    <p:sldId id="930" r:id="rId24"/>
    <p:sldId id="931" r:id="rId25"/>
    <p:sldId id="932" r:id="rId26"/>
    <p:sldId id="933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9277" autoAdjust="0"/>
  </p:normalViewPr>
  <p:slideViewPr>
    <p:cSldViewPr snapToGrid="0">
      <p:cViewPr varScale="1">
        <p:scale>
          <a:sx n="66" d="100"/>
          <a:sy n="66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1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4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5" Type="http://schemas.openxmlformats.org/officeDocument/2006/relationships/slide" Target="slides/slide7.xml"/><Relationship Id="rId15" Type="http://schemas.openxmlformats.org/officeDocument/2006/relationships/slide" Target="slides/slide22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</a:t>
            </a:r>
            <a:r>
              <a:rPr lang="en-US" baseline="0" dirty="0" smtClean="0">
                <a:latin typeface="Arial" charset="0"/>
              </a:rPr>
              <a:t> – Converged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18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1.3.2</a:t>
            </a:r>
            <a:r>
              <a:rPr lang="en-US" baseline="0" dirty="0" smtClean="0">
                <a:latin typeface="Arial" charset="0"/>
              </a:rPr>
              <a:t> – Reliable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32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287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1.4.1 – Network</a:t>
            </a:r>
            <a:r>
              <a:rPr lang="en-US" baseline="0" dirty="0" smtClean="0">
                <a:latin typeface="Arial" charset="0"/>
              </a:rPr>
              <a:t> Trends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1.4.2</a:t>
            </a:r>
            <a:r>
              <a:rPr lang="en-US" baseline="0" dirty="0" smtClean="0">
                <a:latin typeface="Arial" charset="0"/>
              </a:rPr>
              <a:t> - </a:t>
            </a:r>
            <a:r>
              <a:rPr lang="en-US" dirty="0" smtClean="0">
                <a:latin typeface="Arial" charset="0"/>
              </a:rPr>
              <a:t>Networking Technologies for the Home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73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1.4.3 – Network</a:t>
            </a:r>
            <a:r>
              <a:rPr lang="en-US" baseline="0" dirty="0" smtClean="0">
                <a:latin typeface="Arial" charset="0"/>
              </a:rPr>
              <a:t> Security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1.4.4 – Network</a:t>
            </a:r>
            <a:r>
              <a:rPr lang="en-US" baseline="0" dirty="0" smtClean="0">
                <a:latin typeface="Arial" charset="0"/>
              </a:rPr>
              <a:t> Architecture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1.5.1.3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Globally Connected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</a:t>
            </a:r>
            <a:r>
              <a:rPr lang="en-US" baseline="0" dirty="0" smtClean="0">
                <a:latin typeface="Arial" charset="0"/>
              </a:rPr>
              <a:t> – Network Today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3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Globally Connected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 Providing</a:t>
            </a:r>
            <a:r>
              <a:rPr lang="en-US" baseline="0" dirty="0" smtClean="0">
                <a:latin typeface="Arial" charset="0"/>
              </a:rPr>
              <a:t> Resources in a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1.2.2</a:t>
            </a:r>
            <a:r>
              <a:rPr lang="en-US" baseline="0" dirty="0" smtClean="0">
                <a:latin typeface="Arial" charset="0"/>
              </a:rPr>
              <a:t> – LANs and WANs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40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1.2.3</a:t>
            </a:r>
            <a:r>
              <a:rPr lang="en-US" baseline="0" dirty="0" smtClean="0">
                <a:latin typeface="Arial" charset="0"/>
              </a:rPr>
              <a:t> – The Internet, Intranets, and Extranets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84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1.2.4</a:t>
            </a:r>
            <a:r>
              <a:rPr lang="en-US" baseline="0" dirty="0" smtClean="0">
                <a:latin typeface="Arial" charset="0"/>
              </a:rPr>
              <a:t> – Internet Connections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6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1: Explore the Network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1.3  The Network as a Platform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Converged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16307"/>
            <a:ext cx="8752915" cy="2616657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Separate Networks</a:t>
            </a:r>
          </a:p>
          <a:p>
            <a:pPr lvl="1"/>
            <a:r>
              <a:rPr lang="en-US" dirty="0" smtClean="0"/>
              <a:t>Each network with its own rules and </a:t>
            </a:r>
          </a:p>
          <a:p>
            <a:r>
              <a:rPr lang="en-US" dirty="0" smtClean="0"/>
              <a:t>The Converging Network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delivering data, voice, and video </a:t>
            </a:r>
            <a:r>
              <a:rPr lang="en-US" dirty="0" smtClean="0"/>
              <a:t>over </a:t>
            </a:r>
            <a:r>
              <a:rPr lang="en-US" dirty="0"/>
              <a:t>the same network infrastructure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56" y="3832964"/>
            <a:ext cx="3702069" cy="28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9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Reliable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2"/>
            <a:ext cx="8733677" cy="2080520"/>
          </a:xfrm>
        </p:spPr>
        <p:txBody>
          <a:bodyPr/>
          <a:lstStyle/>
          <a:p>
            <a:r>
              <a:rPr lang="en-US" dirty="0" smtClean="0"/>
              <a:t>Four Basic Characteristics of Network Architecture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35" y="3432132"/>
            <a:ext cx="4280250" cy="30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4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1.4 The Changing Network Environment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67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Trends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30" cy="5233315"/>
          </a:xfrm>
        </p:spPr>
        <p:txBody>
          <a:bodyPr>
            <a:normAutofit/>
          </a:bodyPr>
          <a:lstStyle/>
          <a:p>
            <a:r>
              <a:rPr lang="en-US" dirty="0" smtClean="0"/>
              <a:t>Top trends include:</a:t>
            </a:r>
          </a:p>
          <a:p>
            <a:pPr lvl="1"/>
            <a:r>
              <a:rPr lang="en-US" dirty="0" smtClean="0"/>
              <a:t>Bring Your Own Device (BYOB)</a:t>
            </a:r>
          </a:p>
          <a:p>
            <a:pPr lvl="1"/>
            <a:r>
              <a:rPr lang="en-US" dirty="0" smtClean="0"/>
              <a:t>Online Collaboration</a:t>
            </a:r>
          </a:p>
          <a:p>
            <a:pPr lvl="1"/>
            <a:r>
              <a:rPr lang="en-US" dirty="0" smtClean="0"/>
              <a:t>Video Communications</a:t>
            </a:r>
          </a:p>
          <a:p>
            <a:pPr lvl="1"/>
            <a:r>
              <a:rPr lang="en-US" dirty="0" smtClean="0"/>
              <a:t>Cloud Computing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0" y="2755919"/>
            <a:ext cx="513633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69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Networking Technologies for the Home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27759"/>
            <a:ext cx="6388107" cy="3156559"/>
          </a:xfrm>
        </p:spPr>
        <p:txBody>
          <a:bodyPr/>
          <a:lstStyle/>
          <a:p>
            <a:r>
              <a:rPr lang="en-US" dirty="0" smtClean="0"/>
              <a:t>Technology Trends in the Home</a:t>
            </a:r>
          </a:p>
          <a:p>
            <a:pPr lvl="1"/>
            <a:r>
              <a:rPr lang="en-US" dirty="0" smtClean="0"/>
              <a:t>Smart home</a:t>
            </a:r>
          </a:p>
          <a:p>
            <a:r>
              <a:rPr lang="en-US" dirty="0" smtClean="0"/>
              <a:t>Powerline Networking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existing electrical wiring to connect devices</a:t>
            </a:r>
            <a:endParaRPr lang="en-US" dirty="0" smtClean="0"/>
          </a:p>
          <a:p>
            <a:r>
              <a:rPr lang="en-US" dirty="0" smtClean="0"/>
              <a:t>Wireless Broadband</a:t>
            </a:r>
          </a:p>
          <a:p>
            <a:pPr lvl="1"/>
            <a:r>
              <a:rPr lang="en-US" dirty="0"/>
              <a:t>Wireless Internet Service Provider (WISP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Wireless </a:t>
            </a:r>
            <a:r>
              <a:rPr lang="en-US" dirty="0" smtClean="0"/>
              <a:t>Broadband Service using cellular technology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6" y="2205950"/>
            <a:ext cx="771525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318" y="4248001"/>
            <a:ext cx="2343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06" y="1251404"/>
            <a:ext cx="3235896" cy="19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01508"/>
            <a:ext cx="5704949" cy="52621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Security Threats</a:t>
            </a:r>
          </a:p>
          <a:p>
            <a:pPr lvl="1"/>
            <a:r>
              <a:rPr lang="en-US" dirty="0" smtClean="0"/>
              <a:t>Viruses, worms, and Trojan horses </a:t>
            </a:r>
          </a:p>
          <a:p>
            <a:pPr lvl="1"/>
            <a:r>
              <a:rPr lang="en-US" dirty="0" smtClean="0"/>
              <a:t>Spyware and adware</a:t>
            </a:r>
          </a:p>
          <a:p>
            <a:pPr lvl="1"/>
            <a:r>
              <a:rPr lang="en-US" dirty="0" smtClean="0"/>
              <a:t>Zero-day attacks, also called zero-hour attacks</a:t>
            </a:r>
          </a:p>
          <a:p>
            <a:pPr lvl="1"/>
            <a:r>
              <a:rPr lang="en-US" dirty="0" smtClean="0"/>
              <a:t>Hacker attacks </a:t>
            </a:r>
          </a:p>
          <a:p>
            <a:pPr lvl="1"/>
            <a:r>
              <a:rPr lang="en-US" dirty="0" smtClean="0"/>
              <a:t>Denial of service attacks</a:t>
            </a:r>
          </a:p>
          <a:p>
            <a:pPr lvl="1"/>
            <a:r>
              <a:rPr lang="en-US" dirty="0" smtClean="0"/>
              <a:t>Data interception and theft</a:t>
            </a:r>
          </a:p>
          <a:p>
            <a:pPr lvl="1"/>
            <a:r>
              <a:rPr lang="en-US" dirty="0" smtClean="0"/>
              <a:t>Identity theft</a:t>
            </a:r>
          </a:p>
          <a:p>
            <a:r>
              <a:rPr lang="en-US" dirty="0" smtClean="0"/>
              <a:t>Security Solutions</a:t>
            </a:r>
          </a:p>
          <a:p>
            <a:pPr lvl="1"/>
            <a:r>
              <a:rPr lang="en-US" dirty="0" smtClean="0"/>
              <a:t>Antivirus and antispyware </a:t>
            </a:r>
          </a:p>
          <a:p>
            <a:pPr lvl="1"/>
            <a:r>
              <a:rPr lang="en-US" dirty="0" smtClean="0"/>
              <a:t>Firewall filtering</a:t>
            </a:r>
          </a:p>
          <a:p>
            <a:pPr lvl="1"/>
            <a:r>
              <a:rPr lang="en-US" dirty="0" smtClean="0"/>
              <a:t>Dedicated firewall systems</a:t>
            </a:r>
          </a:p>
          <a:p>
            <a:pPr lvl="1"/>
            <a:r>
              <a:rPr lang="en-US" dirty="0" smtClean="0"/>
              <a:t>Access control lists (ACL) </a:t>
            </a:r>
          </a:p>
          <a:p>
            <a:pPr lvl="1"/>
            <a:r>
              <a:rPr lang="en-US" dirty="0" smtClean="0"/>
              <a:t>Intrusion prevention systems (IPS) </a:t>
            </a:r>
          </a:p>
          <a:p>
            <a:pPr lvl="1"/>
            <a:r>
              <a:rPr lang="en-US" dirty="0" smtClean="0"/>
              <a:t>Virtual Private Networks (VPNs)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48" y="3689225"/>
            <a:ext cx="3004654" cy="239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28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8752915" cy="4926405"/>
          </a:xfrm>
        </p:spPr>
        <p:txBody>
          <a:bodyPr/>
          <a:lstStyle/>
          <a:p>
            <a:r>
              <a:rPr lang="en-US" dirty="0" smtClean="0"/>
              <a:t>Cisco Network Architecture</a:t>
            </a:r>
          </a:p>
          <a:p>
            <a:pPr lvl="1"/>
            <a:r>
              <a:rPr lang="en-US" dirty="0" smtClean="0"/>
              <a:t>Support technologies </a:t>
            </a:r>
            <a:r>
              <a:rPr lang="en-US" dirty="0"/>
              <a:t>and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Ensure connectivity across any combination of networks</a:t>
            </a:r>
          </a:p>
          <a:p>
            <a:r>
              <a:rPr lang="en-US" dirty="0" smtClean="0"/>
              <a:t>CCNA</a:t>
            </a:r>
          </a:p>
          <a:p>
            <a:pPr lvl="1"/>
            <a:r>
              <a:rPr lang="en-US" dirty="0" smtClean="0"/>
              <a:t>A first step to a networking career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18" y="4164116"/>
            <a:ext cx="3283029" cy="22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88" y="4164116"/>
            <a:ext cx="2907818" cy="2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77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1.5</a:t>
            </a:r>
            <a:r>
              <a:rPr lang="en-US" sz="2400" dirty="0" smtClean="0"/>
              <a:t>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multiple networks are used in everyday life.</a:t>
            </a:r>
          </a:p>
          <a:p>
            <a:r>
              <a:rPr lang="en-US" sz="1600" dirty="0"/>
              <a:t>Describe the topologies and devices used in a small to medium-sized business network.</a:t>
            </a:r>
          </a:p>
          <a:p>
            <a:r>
              <a:rPr lang="en-US" sz="1600" dirty="0"/>
              <a:t>Explain the basic characteristics of a network that supports communication in a small to medium-sized business.</a:t>
            </a:r>
          </a:p>
          <a:p>
            <a:r>
              <a:rPr lang="en-US" sz="1600" dirty="0"/>
              <a:t>Explain trends in networking that will affect the use of networks in small to medium-sized businesses.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Networking Today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455143" cy="2290254"/>
          </a:xfrm>
        </p:spPr>
        <p:txBody>
          <a:bodyPr/>
          <a:lstStyle/>
          <a:p>
            <a:r>
              <a:rPr lang="en-US" sz="2000" dirty="0" smtClean="0"/>
              <a:t>Network has no boundary and supports the way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2" y="3735321"/>
            <a:ext cx="3483824" cy="23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3735321"/>
            <a:ext cx="3504424" cy="23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1012686"/>
            <a:ext cx="3504424" cy="25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fontAlgn="b"/>
            <a:r>
              <a:rPr lang="en-US" sz="1600" dirty="0"/>
              <a:t>c</a:t>
            </a:r>
            <a:r>
              <a:rPr lang="en-US" sz="1600" dirty="0" smtClean="0"/>
              <a:t>lient</a:t>
            </a:r>
          </a:p>
          <a:p>
            <a:pPr fontAlgn="b"/>
            <a:r>
              <a:rPr lang="en-US" sz="1600" dirty="0"/>
              <a:t>collaborative learning spaces</a:t>
            </a:r>
          </a:p>
          <a:p>
            <a:pPr fontAlgn="b"/>
            <a:r>
              <a:rPr lang="en-US" sz="1600" dirty="0"/>
              <a:t>global communities</a:t>
            </a:r>
          </a:p>
          <a:p>
            <a:pPr fontAlgn="b"/>
            <a:r>
              <a:rPr lang="en-US" sz="1600" dirty="0"/>
              <a:t>human network</a:t>
            </a:r>
          </a:p>
          <a:p>
            <a:pPr fontAlgn="b"/>
            <a:r>
              <a:rPr lang="en-US" sz="1600" dirty="0"/>
              <a:t>network collaboration services</a:t>
            </a:r>
          </a:p>
          <a:p>
            <a:pPr fontAlgn="b"/>
            <a:r>
              <a:rPr lang="en-US" sz="1600" dirty="0"/>
              <a:t>network of networks</a:t>
            </a:r>
          </a:p>
          <a:p>
            <a:pPr fontAlgn="b"/>
            <a:r>
              <a:rPr lang="en-US" sz="1600" dirty="0"/>
              <a:t>peer-to-peer network</a:t>
            </a:r>
          </a:p>
          <a:p>
            <a:pPr fontAlgn="b"/>
            <a:r>
              <a:rPr lang="en-US" sz="1600" dirty="0" smtClean="0"/>
              <a:t>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381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broadband cable</a:t>
            </a:r>
          </a:p>
          <a:p>
            <a:pPr fontAlgn="b"/>
            <a:r>
              <a:rPr lang="en-US" sz="1600" dirty="0"/>
              <a:t>broadband DSL</a:t>
            </a:r>
          </a:p>
          <a:p>
            <a:pPr fontAlgn="b"/>
            <a:r>
              <a:rPr lang="en-US" sz="1600" dirty="0"/>
              <a:t>business DSL</a:t>
            </a:r>
          </a:p>
          <a:p>
            <a:pPr fontAlgn="b"/>
            <a:r>
              <a:rPr lang="en-US" sz="1600" dirty="0"/>
              <a:t>cable</a:t>
            </a:r>
          </a:p>
          <a:p>
            <a:pPr fontAlgn="b"/>
            <a:r>
              <a:rPr lang="en-US" sz="1600" dirty="0"/>
              <a:t>cellular</a:t>
            </a:r>
          </a:p>
          <a:p>
            <a:pPr fontAlgn="b"/>
            <a:r>
              <a:rPr lang="en-US" sz="1600" dirty="0"/>
              <a:t>dedicated leased line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dial-up </a:t>
            </a:r>
            <a:r>
              <a:rPr lang="en-US" sz="1600" dirty="0"/>
              <a:t>telephone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DSL</a:t>
            </a:r>
            <a:endParaRPr lang="en-US" sz="1600" dirty="0"/>
          </a:p>
          <a:p>
            <a:pPr fontAlgn="b"/>
            <a:r>
              <a:rPr lang="en-US" sz="1600" dirty="0" smtClean="0"/>
              <a:t>end </a:t>
            </a:r>
            <a:r>
              <a:rPr lang="en-US" sz="1600" dirty="0"/>
              <a:t>devices</a:t>
            </a:r>
          </a:p>
          <a:p>
            <a:pPr fontAlgn="b"/>
            <a:r>
              <a:rPr lang="en-US" sz="1600" dirty="0"/>
              <a:t>extranet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hardware</a:t>
            </a:r>
          </a:p>
          <a:p>
            <a:pPr fontAlgn="b"/>
            <a:r>
              <a:rPr lang="en-US" sz="1600" dirty="0"/>
              <a:t>intermediary devices</a:t>
            </a:r>
          </a:p>
          <a:p>
            <a:pPr fontAlgn="b"/>
            <a:r>
              <a:rPr lang="en-US" sz="1600" dirty="0"/>
              <a:t>internetworking </a:t>
            </a:r>
            <a:r>
              <a:rPr lang="en-US" sz="1600" dirty="0" smtClean="0"/>
              <a:t>devices</a:t>
            </a:r>
          </a:p>
          <a:p>
            <a:pPr fontAlgn="b"/>
            <a:r>
              <a:rPr lang="en-US" sz="1600" dirty="0"/>
              <a:t>Internet Service Provider (ISP)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 smtClean="0"/>
              <a:t>Intranet</a:t>
            </a:r>
            <a:endParaRPr lang="en-US" sz="1600" dirty="0"/>
          </a:p>
          <a:p>
            <a:pPr fontAlgn="b"/>
            <a:r>
              <a:rPr lang="en-US" sz="1600" dirty="0" smtClean="0"/>
              <a:t>leased </a:t>
            </a:r>
            <a:r>
              <a:rPr lang="en-US" sz="1600" dirty="0"/>
              <a:t>lines</a:t>
            </a:r>
          </a:p>
          <a:p>
            <a:pPr fontAlgn="b"/>
            <a:r>
              <a:rPr lang="en-US" sz="1600" dirty="0" smtClean="0"/>
              <a:t>Local </a:t>
            </a:r>
            <a:r>
              <a:rPr lang="en-US" sz="1600" dirty="0"/>
              <a:t>Area Network (LAN)</a:t>
            </a:r>
          </a:p>
          <a:p>
            <a:pPr fontAlgn="b"/>
            <a:r>
              <a:rPr lang="en-US" sz="1600" dirty="0"/>
              <a:t>logical topology diagrams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medium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Metropolitan </a:t>
            </a:r>
            <a:r>
              <a:rPr lang="en-US" sz="1600" dirty="0"/>
              <a:t>Area Network (MAN)</a:t>
            </a:r>
          </a:p>
          <a:p>
            <a:pPr fontAlgn="b"/>
            <a:r>
              <a:rPr lang="en-US" sz="1600" dirty="0"/>
              <a:t>metro Ethernet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access devices</a:t>
            </a: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interface card (NIC)</a:t>
            </a:r>
          </a:p>
          <a:p>
            <a:pPr fontAlgn="b"/>
            <a:r>
              <a:rPr lang="en-US" sz="1600" dirty="0"/>
              <a:t>network media</a:t>
            </a:r>
          </a:p>
          <a:p>
            <a:pPr fontAlgn="b"/>
            <a:r>
              <a:rPr lang="en-US" sz="1600" dirty="0" smtClean="0"/>
              <a:t>physical </a:t>
            </a:r>
            <a:r>
              <a:rPr lang="en-US" sz="1600" dirty="0"/>
              <a:t>port, interface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physical topology diagrams</a:t>
            </a:r>
          </a:p>
          <a:p>
            <a:pPr fontAlgn="b"/>
            <a:r>
              <a:rPr lang="en-US" sz="1600" dirty="0" smtClean="0"/>
              <a:t>satellite</a:t>
            </a:r>
            <a:endParaRPr lang="en-US" sz="1600" dirty="0"/>
          </a:p>
          <a:p>
            <a:pPr fontAlgn="b"/>
            <a:r>
              <a:rPr lang="en-US" sz="1600" dirty="0" smtClean="0"/>
              <a:t>security </a:t>
            </a:r>
            <a:r>
              <a:rPr lang="en-US" sz="1600" dirty="0"/>
              <a:t>devices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service provider (SP)</a:t>
            </a:r>
          </a:p>
          <a:p>
            <a:pPr fontAlgn="b"/>
            <a:r>
              <a:rPr lang="en-US" sz="1600" dirty="0" smtClean="0"/>
              <a:t>software</a:t>
            </a:r>
          </a:p>
          <a:p>
            <a:pPr fontAlgn="b"/>
            <a:r>
              <a:rPr lang="en-US" sz="1600" dirty="0"/>
              <a:t>Storage Area Network (SAN</a:t>
            </a:r>
            <a:r>
              <a:rPr lang="en-US" sz="1600" dirty="0" smtClean="0"/>
              <a:t>)</a:t>
            </a:r>
            <a:endParaRPr lang="en-US" sz="1600" dirty="0"/>
          </a:p>
          <a:p>
            <a:pPr fontAlgn="b"/>
            <a:r>
              <a:rPr lang="en-US" sz="1600" dirty="0" err="1"/>
              <a:t>TelePresence</a:t>
            </a:r>
            <a:r>
              <a:rPr lang="en-US" sz="1600" dirty="0"/>
              <a:t> endpoint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teleworkers</a:t>
            </a:r>
            <a:endParaRPr lang="en-US" sz="1600" dirty="0"/>
          </a:p>
          <a:p>
            <a:pPr fontAlgn="b"/>
            <a:r>
              <a:rPr lang="en-US" sz="1600" dirty="0" smtClean="0"/>
              <a:t>topology diagram</a:t>
            </a:r>
          </a:p>
          <a:p>
            <a:pPr fontAlgn="b"/>
            <a:r>
              <a:rPr lang="en-US" sz="1600" dirty="0"/>
              <a:t>VoIP </a:t>
            </a:r>
            <a:r>
              <a:rPr lang="en-US" sz="1600" dirty="0" smtClean="0"/>
              <a:t>phones</a:t>
            </a:r>
          </a:p>
          <a:p>
            <a:pPr fontAlgn="b"/>
            <a:r>
              <a:rPr lang="en-US" sz="1600" dirty="0"/>
              <a:t>Wide Area Network (WAN</a:t>
            </a:r>
            <a:r>
              <a:rPr lang="en-US" sz="1600" dirty="0" smtClean="0"/>
              <a:t>)</a:t>
            </a:r>
          </a:p>
          <a:p>
            <a:pPr fontAlgn="b"/>
            <a:r>
              <a:rPr lang="en-US" sz="1600" dirty="0"/>
              <a:t>Wireless LAN (WLAN)</a:t>
            </a: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4118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availability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circuit switched networks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content </a:t>
            </a:r>
            <a:r>
              <a:rPr lang="en-US" sz="1600" dirty="0"/>
              <a:t>security</a:t>
            </a:r>
          </a:p>
          <a:p>
            <a:pPr fontAlgn="b"/>
            <a:r>
              <a:rPr lang="en-US" sz="1600" dirty="0" smtClean="0"/>
              <a:t>converged </a:t>
            </a:r>
            <a:r>
              <a:rPr lang="en-US" sz="1600" dirty="0"/>
              <a:t>network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data confidentiality</a:t>
            </a:r>
          </a:p>
          <a:p>
            <a:pPr fontAlgn="b"/>
            <a:r>
              <a:rPr lang="en-US" sz="1600" dirty="0" smtClean="0"/>
              <a:t>data </a:t>
            </a:r>
            <a:r>
              <a:rPr lang="en-US" sz="1600" dirty="0"/>
              <a:t>integrity</a:t>
            </a:r>
          </a:p>
          <a:p>
            <a:pPr fontAlgn="b"/>
            <a:r>
              <a:rPr lang="en-US" sz="1600" dirty="0" smtClean="0"/>
              <a:t>delay</a:t>
            </a:r>
            <a:endParaRPr lang="en-US" sz="1600" dirty="0"/>
          </a:p>
          <a:p>
            <a:pPr fontAlgn="b"/>
            <a:r>
              <a:rPr lang="en-US" sz="1600" dirty="0"/>
              <a:t>Denial of Service (</a:t>
            </a:r>
            <a:r>
              <a:rPr lang="en-US" sz="1600" dirty="0" err="1"/>
              <a:t>DoS</a:t>
            </a:r>
            <a:r>
              <a:rPr lang="en-US" sz="1600" dirty="0"/>
              <a:t>)</a:t>
            </a:r>
          </a:p>
          <a:p>
            <a:pPr fontAlgn="b"/>
            <a:r>
              <a:rPr lang="en-US" sz="1600" dirty="0"/>
              <a:t>encrypting data</a:t>
            </a: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fault tolerance</a:t>
            </a:r>
          </a:p>
          <a:p>
            <a:pPr fontAlgn="b"/>
            <a:r>
              <a:rPr lang="en-US" sz="1600" dirty="0" smtClean="0"/>
              <a:t>hierarchical </a:t>
            </a:r>
            <a:r>
              <a:rPr lang="en-US" sz="1600" dirty="0"/>
              <a:t>layered structure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intelligent information network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architecture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network bandwidth</a:t>
            </a: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congestion</a:t>
            </a:r>
          </a:p>
          <a:p>
            <a:pPr fontAlgn="b"/>
            <a:r>
              <a:rPr lang="en-US" sz="1600" dirty="0"/>
              <a:t>network infrastructure security</a:t>
            </a: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packet loss</a:t>
            </a:r>
          </a:p>
          <a:p>
            <a:pPr fontAlgn="b"/>
            <a:r>
              <a:rPr lang="en-US" sz="1600" dirty="0" smtClean="0"/>
              <a:t>packet </a:t>
            </a:r>
            <a:r>
              <a:rPr lang="en-US" sz="1600" dirty="0"/>
              <a:t>switched networks</a:t>
            </a:r>
          </a:p>
          <a:p>
            <a:pPr fontAlgn="b"/>
            <a:r>
              <a:rPr lang="en-US" sz="1600" dirty="0"/>
              <a:t>packets</a:t>
            </a:r>
          </a:p>
          <a:p>
            <a:pPr fontAlgn="b"/>
            <a:r>
              <a:rPr lang="en-US" sz="1600" dirty="0"/>
              <a:t>Quality of Service (</a:t>
            </a:r>
            <a:r>
              <a:rPr lang="en-US" sz="1600" dirty="0" err="1"/>
              <a:t>QoS</a:t>
            </a:r>
            <a:r>
              <a:rPr lang="en-US" sz="1600" dirty="0"/>
              <a:t>)</a:t>
            </a:r>
          </a:p>
          <a:p>
            <a:pPr fontAlgn="b"/>
            <a:r>
              <a:rPr lang="en-US" sz="1600" dirty="0"/>
              <a:t>queue</a:t>
            </a:r>
          </a:p>
          <a:p>
            <a:pPr fontAlgn="b"/>
            <a:r>
              <a:rPr lang="en-US" sz="1600" dirty="0" smtClean="0"/>
              <a:t>redundancy</a:t>
            </a:r>
            <a:endParaRPr lang="en-US" sz="1600" dirty="0"/>
          </a:p>
          <a:p>
            <a:pPr fontAlgn="b"/>
            <a:r>
              <a:rPr lang="en-US" sz="1600" dirty="0" smtClean="0"/>
              <a:t>routing function</a:t>
            </a:r>
          </a:p>
          <a:p>
            <a:pPr fontAlgn="b"/>
            <a:r>
              <a:rPr lang="en-US" sz="1600" dirty="0" smtClean="0"/>
              <a:t>scalability</a:t>
            </a:r>
          </a:p>
          <a:p>
            <a:pPr fontAlgn="b"/>
            <a:r>
              <a:rPr lang="en-US" sz="1600" dirty="0"/>
              <a:t>user authentication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6614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1.4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access control lists (ACL)</a:t>
            </a:r>
          </a:p>
          <a:p>
            <a:pPr fontAlgn="b"/>
            <a:r>
              <a:rPr lang="en-US" sz="1600" dirty="0"/>
              <a:t>adware</a:t>
            </a:r>
          </a:p>
          <a:p>
            <a:pPr fontAlgn="b"/>
            <a:r>
              <a:rPr lang="en-US" sz="1600" dirty="0" smtClean="0"/>
              <a:t>Bring </a:t>
            </a:r>
            <a:r>
              <a:rPr lang="en-US" sz="1600" dirty="0"/>
              <a:t>Your Own Deice (BYOD)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cloud computing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data centers</a:t>
            </a:r>
          </a:p>
          <a:p>
            <a:pPr fontAlgn="b"/>
            <a:r>
              <a:rPr lang="en-US" sz="1600" dirty="0"/>
              <a:t>data interception and theft</a:t>
            </a:r>
          </a:p>
          <a:p>
            <a:pPr fontAlgn="b"/>
            <a:r>
              <a:rPr lang="en-US" sz="1600" dirty="0"/>
              <a:t>hacker attacks</a:t>
            </a:r>
          </a:p>
          <a:p>
            <a:pPr fontAlgn="b"/>
            <a:r>
              <a:rPr lang="en-US" sz="1600" dirty="0"/>
              <a:t>identity theft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intrusion prevention systems (IPS)</a:t>
            </a: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multiple layers of security</a:t>
            </a:r>
          </a:p>
          <a:p>
            <a:pPr fontAlgn="b"/>
            <a:r>
              <a:rPr lang="en-US" sz="1600" dirty="0"/>
              <a:t>multitasking</a:t>
            </a:r>
          </a:p>
          <a:p>
            <a:pPr fontAlgn="b"/>
            <a:r>
              <a:rPr lang="en-US" sz="1600" dirty="0" smtClean="0"/>
              <a:t>online collaboration</a:t>
            </a:r>
          </a:p>
          <a:p>
            <a:pPr fontAlgn="b"/>
            <a:r>
              <a:rPr lang="en-US" sz="1600" dirty="0" smtClean="0"/>
              <a:t>person-to-person </a:t>
            </a:r>
            <a:r>
              <a:rPr lang="en-US" sz="1600" dirty="0"/>
              <a:t>video </a:t>
            </a:r>
            <a:r>
              <a:rPr lang="en-US" sz="1600" dirty="0" smtClean="0"/>
              <a:t>calling</a:t>
            </a:r>
          </a:p>
          <a:p>
            <a:pPr fontAlgn="b"/>
            <a:r>
              <a:rPr lang="en-US" sz="1600" dirty="0"/>
              <a:t>powerline networking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server </a:t>
            </a:r>
            <a:r>
              <a:rPr lang="en-US" sz="1600" dirty="0"/>
              <a:t>clusters</a:t>
            </a:r>
          </a:p>
          <a:p>
            <a:pPr fontAlgn="b"/>
            <a:r>
              <a:rPr lang="en-US" sz="1600" dirty="0" smtClean="0"/>
              <a:t>server </a:t>
            </a:r>
            <a:r>
              <a:rPr lang="en-US" sz="1600" dirty="0"/>
              <a:t>farms</a:t>
            </a:r>
          </a:p>
          <a:p>
            <a:pPr fontAlgn="b"/>
            <a:r>
              <a:rPr lang="en-US" sz="1600" dirty="0" smtClean="0"/>
              <a:t>smart </a:t>
            </a:r>
            <a:r>
              <a:rPr lang="en-US" sz="1600" dirty="0"/>
              <a:t>home technology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spyware</a:t>
            </a:r>
          </a:p>
          <a:p>
            <a:pPr fontAlgn="b"/>
            <a:r>
              <a:rPr lang="en-US" sz="1600" dirty="0" smtClean="0"/>
              <a:t>Trojan </a:t>
            </a:r>
            <a:r>
              <a:rPr lang="en-US" sz="1600" dirty="0"/>
              <a:t>horses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video conferencing</a:t>
            </a:r>
          </a:p>
          <a:p>
            <a:pPr fontAlgn="b"/>
            <a:r>
              <a:rPr lang="en-US" sz="1600" dirty="0" smtClean="0"/>
              <a:t>virtual </a:t>
            </a:r>
            <a:r>
              <a:rPr lang="en-US" sz="1600" dirty="0"/>
              <a:t>private networks (VPNs)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virtualization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viruses</a:t>
            </a:r>
          </a:p>
          <a:p>
            <a:pPr fontAlgn="b"/>
            <a:r>
              <a:rPr lang="en-US" sz="1600" dirty="0"/>
              <a:t>wireless broadband service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wireless </a:t>
            </a:r>
            <a:r>
              <a:rPr lang="en-US" sz="1600" dirty="0"/>
              <a:t>internet service provider (WISP)</a:t>
            </a:r>
          </a:p>
          <a:p>
            <a:pPr fontAlgn="b"/>
            <a:r>
              <a:rPr lang="en-US" sz="1600" dirty="0"/>
              <a:t>wireless local area networks (WLAN)</a:t>
            </a:r>
          </a:p>
          <a:p>
            <a:pPr fontAlgn="b"/>
            <a:r>
              <a:rPr lang="en-US" sz="1600" dirty="0" smtClean="0"/>
              <a:t>worms</a:t>
            </a:r>
            <a:endParaRPr lang="en-US" sz="1600" dirty="0"/>
          </a:p>
          <a:p>
            <a:pPr fontAlgn="b"/>
            <a:r>
              <a:rPr lang="en-US" sz="1600" dirty="0" smtClean="0"/>
              <a:t>zero-day </a:t>
            </a:r>
            <a:r>
              <a:rPr lang="en-US" sz="1600" dirty="0"/>
              <a:t>attacks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6859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Providing Resources in a Network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29" cy="5093780"/>
          </a:xfrm>
        </p:spPr>
        <p:txBody>
          <a:bodyPr/>
          <a:lstStyle/>
          <a:p>
            <a:r>
              <a:rPr lang="en-US" sz="2000" dirty="0" smtClean="0"/>
              <a:t>Networks of Many Sizes</a:t>
            </a:r>
          </a:p>
          <a:p>
            <a:pPr marL="742950" lvl="1" indent="-285750"/>
            <a:r>
              <a:rPr lang="en-US" sz="1600" dirty="0"/>
              <a:t>Small Home / Office Networks</a:t>
            </a:r>
          </a:p>
          <a:p>
            <a:pPr marL="742950" lvl="1" indent="-285750"/>
            <a:r>
              <a:rPr lang="en-US" sz="1600" dirty="0"/>
              <a:t>Medium to Large Networks</a:t>
            </a:r>
          </a:p>
          <a:p>
            <a:pPr marL="742950" lvl="1" indent="-285750"/>
            <a:r>
              <a:rPr lang="en-US" sz="1600" dirty="0"/>
              <a:t>World Wide </a:t>
            </a:r>
            <a:r>
              <a:rPr lang="en-US" sz="1600" dirty="0" smtClean="0"/>
              <a:t>Network</a:t>
            </a:r>
          </a:p>
          <a:p>
            <a:r>
              <a:rPr lang="en-US" sz="2000" dirty="0" smtClean="0"/>
              <a:t>Clients and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Clients request and display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Servers provide information to other devices on the network</a:t>
            </a:r>
            <a:endParaRPr lang="en-US" sz="1600" dirty="0"/>
          </a:p>
          <a:p>
            <a:r>
              <a:rPr lang="en-US" sz="2000" dirty="0" smtClean="0"/>
              <a:t>Peer-to-Peer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Computers can be both server and client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advantages?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disadvantages?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9" y="1939906"/>
            <a:ext cx="3883886" cy="25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62" y="4802766"/>
            <a:ext cx="4877755" cy="16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1.2  LANs, WANs, and the Internet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End Devices</a:t>
            </a:r>
          </a:p>
          <a:p>
            <a:pPr marL="461963" lvl="1" indent="-230188"/>
            <a:r>
              <a:rPr lang="en-US" sz="1600" dirty="0" smtClean="0"/>
              <a:t>Either the source or destination of a message</a:t>
            </a:r>
          </a:p>
          <a:p>
            <a:pPr marL="461963" lvl="1" indent="-230188"/>
            <a:r>
              <a:rPr lang="en-US" sz="1600" dirty="0" smtClean="0"/>
              <a:t>Name some end devices</a:t>
            </a:r>
          </a:p>
          <a:p>
            <a:r>
              <a:rPr lang="en-US" sz="2000" dirty="0" smtClean="0"/>
              <a:t>Intermediary Network Devices</a:t>
            </a:r>
          </a:p>
          <a:p>
            <a:pPr marL="461963" lvl="1" indent="-230188"/>
            <a:r>
              <a:rPr lang="en-US" sz="1600" dirty="0" smtClean="0"/>
              <a:t>Connect </a:t>
            </a:r>
            <a:r>
              <a:rPr lang="en-US" sz="1600" dirty="0"/>
              <a:t>multiple individual networks to form an </a:t>
            </a:r>
            <a:r>
              <a:rPr lang="en-US" sz="1600" dirty="0" smtClean="0"/>
              <a:t>internetwork</a:t>
            </a:r>
          </a:p>
          <a:p>
            <a:pPr marL="461963" lvl="1" indent="-230188"/>
            <a:r>
              <a:rPr lang="en-US" sz="1600" dirty="0"/>
              <a:t>Connect the individual end devices to the network</a:t>
            </a:r>
          </a:p>
          <a:p>
            <a:pPr marL="461963" lvl="1" indent="-230188"/>
            <a:r>
              <a:rPr lang="en-US" sz="1600" dirty="0"/>
              <a:t>Ensure data flows across the </a:t>
            </a:r>
            <a:r>
              <a:rPr lang="en-US" sz="1600" dirty="0" smtClean="0"/>
              <a:t>network</a:t>
            </a:r>
          </a:p>
          <a:p>
            <a:pPr marL="461963" lvl="1" indent="-230188"/>
            <a:r>
              <a:rPr lang="en-US" sz="1600" dirty="0" smtClean="0"/>
              <a:t>Provide connectivity</a:t>
            </a:r>
          </a:p>
          <a:p>
            <a:pPr marL="241301" indent="-230188"/>
            <a:r>
              <a:rPr lang="en-US" sz="2400" dirty="0" smtClean="0"/>
              <a:t>Network Media</a:t>
            </a:r>
          </a:p>
          <a:p>
            <a:pPr lvl="1"/>
            <a:r>
              <a:rPr lang="en-US" sz="1600" dirty="0" smtClean="0"/>
              <a:t>Provide the pathway for data transmission</a:t>
            </a:r>
          </a:p>
          <a:p>
            <a:pPr lvl="1"/>
            <a:r>
              <a:rPr lang="en-US" sz="1600" dirty="0" smtClean="0"/>
              <a:t>Interconnect devices</a:t>
            </a:r>
          </a:p>
          <a:p>
            <a:pPr lvl="1"/>
            <a:r>
              <a:rPr lang="en-US" sz="1600" dirty="0" smtClean="0"/>
              <a:t>Name the three types of media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73" y="3141374"/>
            <a:ext cx="4182261" cy="353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094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Representations</a:t>
            </a:r>
          </a:p>
          <a:p>
            <a:pPr lvl="1"/>
            <a:r>
              <a:rPr lang="en-US" sz="1600" dirty="0"/>
              <a:t>W</a:t>
            </a:r>
            <a:r>
              <a:rPr lang="en-US" sz="1600" dirty="0" smtClean="0"/>
              <a:t>hat do the symbols represent?</a:t>
            </a:r>
          </a:p>
          <a:p>
            <a:r>
              <a:rPr lang="en-US" sz="2000" dirty="0" smtClean="0"/>
              <a:t>Topology Diagrams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Physical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Logical</a:t>
            </a:r>
          </a:p>
          <a:p>
            <a:pPr marL="522288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24" y="1232592"/>
            <a:ext cx="1434921" cy="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7" y="2890593"/>
            <a:ext cx="1219048" cy="8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37" y="4142245"/>
            <a:ext cx="2336508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1" y="5132721"/>
            <a:ext cx="1396825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1" y="4834308"/>
            <a:ext cx="1333333" cy="1041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1" y="3126372"/>
            <a:ext cx="1219048" cy="1015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2" y="4925663"/>
            <a:ext cx="170158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LANs, WANs, and the Internet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LANs and WANs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40286"/>
            <a:ext cx="5598968" cy="5125622"/>
          </a:xfrm>
        </p:spPr>
        <p:txBody>
          <a:bodyPr>
            <a:normAutofit/>
          </a:bodyPr>
          <a:lstStyle/>
          <a:p>
            <a:r>
              <a:rPr lang="en-US" dirty="0" smtClean="0"/>
              <a:t>Local Area Networks</a:t>
            </a:r>
          </a:p>
          <a:p>
            <a:pPr lvl="1"/>
            <a:r>
              <a:rPr lang="en-US" dirty="0" smtClean="0"/>
              <a:t>Spans across small geographical area</a:t>
            </a:r>
          </a:p>
          <a:p>
            <a:pPr lvl="1"/>
            <a:r>
              <a:rPr lang="en-US" dirty="0" smtClean="0"/>
              <a:t>Interconnects end devices</a:t>
            </a:r>
          </a:p>
          <a:p>
            <a:pPr lvl="1"/>
            <a:r>
              <a:rPr lang="en-US" dirty="0" smtClean="0"/>
              <a:t>Administrated by a single organization</a:t>
            </a:r>
          </a:p>
          <a:p>
            <a:pPr lvl="1"/>
            <a:r>
              <a:rPr lang="en-US" dirty="0" smtClean="0"/>
              <a:t>Provide high speed bandwidth to internal devices</a:t>
            </a:r>
          </a:p>
          <a:p>
            <a:r>
              <a:rPr lang="en-US" dirty="0" smtClean="0"/>
              <a:t>WAN Area Networks</a:t>
            </a:r>
          </a:p>
          <a:p>
            <a:pPr lvl="1"/>
            <a:r>
              <a:rPr lang="en-US" dirty="0" smtClean="0"/>
              <a:t>Interconnects LAN</a:t>
            </a:r>
          </a:p>
          <a:p>
            <a:pPr lvl="1"/>
            <a:r>
              <a:rPr lang="en-US" dirty="0" smtClean="0"/>
              <a:t>Administrated by multiple service providers</a:t>
            </a:r>
          </a:p>
          <a:p>
            <a:pPr lvl="1"/>
            <a:r>
              <a:rPr lang="en-US" dirty="0" smtClean="0"/>
              <a:t>Provide slower speed links between LANS</a:t>
            </a:r>
          </a:p>
          <a:p>
            <a:r>
              <a:rPr lang="en-US" dirty="0" smtClean="0"/>
              <a:t>Can </a:t>
            </a:r>
            <a:r>
              <a:rPr lang="en-US" dirty="0"/>
              <a:t>you name more network types?</a:t>
            </a:r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36" y="4167204"/>
            <a:ext cx="3002989" cy="229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4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Internet, Intranets, and Extranets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2001496"/>
          </a:xfrm>
        </p:spPr>
        <p:txBody>
          <a:bodyPr/>
          <a:lstStyle/>
          <a:p>
            <a:r>
              <a:rPr lang="en-US" sz="2000" dirty="0" smtClean="0"/>
              <a:t>The Internet</a:t>
            </a:r>
          </a:p>
          <a:p>
            <a:pPr lvl="1"/>
            <a:r>
              <a:rPr lang="en-US" sz="1600" dirty="0" smtClean="0"/>
              <a:t>Worldwide collection of interconnected networks</a:t>
            </a:r>
          </a:p>
          <a:p>
            <a:pPr lvl="1"/>
            <a:r>
              <a:rPr lang="en-US" sz="1600" dirty="0" smtClean="0"/>
              <a:t>Not owned by any individual or group</a:t>
            </a:r>
          </a:p>
          <a:p>
            <a:r>
              <a:rPr lang="en-US" sz="2000" dirty="0" smtClean="0"/>
              <a:t>Intranets and Extranets</a:t>
            </a:r>
          </a:p>
          <a:p>
            <a:pPr lvl="1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4" y="3057394"/>
            <a:ext cx="4533900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78" y="3162579"/>
            <a:ext cx="3349924" cy="33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Internet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Connections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/>
          <a:lstStyle/>
          <a:p>
            <a:r>
              <a:rPr lang="en-US" sz="2000" dirty="0" smtClean="0"/>
              <a:t>Internet Access Technologies</a:t>
            </a:r>
          </a:p>
          <a:p>
            <a:pPr lvl="1"/>
            <a:r>
              <a:rPr lang="en-US" sz="1600" dirty="0" smtClean="0"/>
              <a:t>Internet </a:t>
            </a:r>
            <a:r>
              <a:rPr lang="en-US" sz="1600" dirty="0"/>
              <a:t>Service Provider (ISP)</a:t>
            </a:r>
          </a:p>
          <a:p>
            <a:pPr lvl="1"/>
            <a:r>
              <a:rPr lang="en-US" sz="1600" dirty="0"/>
              <a:t>Broadband cable</a:t>
            </a:r>
          </a:p>
          <a:p>
            <a:pPr lvl="1"/>
            <a:r>
              <a:rPr lang="en-US" sz="1600" dirty="0"/>
              <a:t>Broadband Digital Subscriber Line (DSL)</a:t>
            </a:r>
          </a:p>
          <a:p>
            <a:pPr lvl="1"/>
            <a:r>
              <a:rPr lang="en-US" sz="1600" dirty="0"/>
              <a:t>Wireless WANs</a:t>
            </a:r>
          </a:p>
          <a:p>
            <a:pPr lvl="1"/>
            <a:r>
              <a:rPr lang="en-US" sz="1600" dirty="0"/>
              <a:t>Mobile Services</a:t>
            </a:r>
          </a:p>
          <a:p>
            <a:pPr lvl="1"/>
            <a:r>
              <a:rPr lang="en-US" sz="1600" dirty="0"/>
              <a:t>Business DSL</a:t>
            </a:r>
          </a:p>
          <a:p>
            <a:pPr lvl="1"/>
            <a:r>
              <a:rPr lang="en-US" sz="1600" dirty="0"/>
              <a:t>Leased Lines</a:t>
            </a:r>
          </a:p>
          <a:p>
            <a:pPr lvl="1"/>
            <a:r>
              <a:rPr lang="en-US" sz="1600" dirty="0"/>
              <a:t>Metro </a:t>
            </a:r>
            <a:r>
              <a:rPr lang="en-US" sz="1600" dirty="0" smtClean="0"/>
              <a:t>Ethernet</a:t>
            </a:r>
          </a:p>
          <a:p>
            <a:r>
              <a:rPr lang="en-US" dirty="0" smtClean="0"/>
              <a:t>Types of Internet Connections</a:t>
            </a:r>
          </a:p>
          <a:p>
            <a:pPr lvl="1"/>
            <a:r>
              <a:rPr lang="en-US" dirty="0" smtClean="0"/>
              <a:t>Home and Small Office</a:t>
            </a:r>
          </a:p>
          <a:p>
            <a:pPr lvl="1"/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3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25834</TotalTime>
  <Pages>28</Pages>
  <Words>1102</Words>
  <Application>Microsoft Office PowerPoint</Application>
  <PresentationFormat>On-screen Show (4:3)</PresentationFormat>
  <Paragraphs>303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Chapter 1: Explore the Network</vt:lpstr>
      <vt:lpstr>Globally Connected Networking Today</vt:lpstr>
      <vt:lpstr>Globally Connected Providing Resources in a Network</vt:lpstr>
      <vt:lpstr>1.2  LANs, WANs, and the Internet</vt:lpstr>
      <vt:lpstr>LANs, WANs, and the Internet Network Components</vt:lpstr>
      <vt:lpstr>LANs, WANs, and the Internet Network Components</vt:lpstr>
      <vt:lpstr>LANs, WANs, and the Internet LANs and WANs</vt:lpstr>
      <vt:lpstr>LANs, WANs, and the Internet The Internet, Intranets, and Extranets</vt:lpstr>
      <vt:lpstr>LANs, WANs, and the Internet Internet Connections</vt:lpstr>
      <vt:lpstr>1.3  The Network as a Platform</vt:lpstr>
      <vt:lpstr>The Network as a Platform Converged Networks</vt:lpstr>
      <vt:lpstr>The Network as a Platform Reliable Network</vt:lpstr>
      <vt:lpstr>1.4 The Changing Network Environment</vt:lpstr>
      <vt:lpstr>The Changing Network Environment Network Trends</vt:lpstr>
      <vt:lpstr>The Changing Network Environment Networking Technologies for the Home</vt:lpstr>
      <vt:lpstr>The Changing Network Environment Network Security</vt:lpstr>
      <vt:lpstr>The Changing Network Environment Network Architecture</vt:lpstr>
      <vt:lpstr>1.5  Chapter Summary</vt:lpstr>
      <vt:lpstr>Chapter Summary Summary</vt:lpstr>
      <vt:lpstr>PowerPoint Presentation</vt:lpstr>
      <vt:lpstr>PowerPoint Presentation</vt:lpstr>
      <vt:lpstr>Section 1.1 New Terms and Commands</vt:lpstr>
      <vt:lpstr>Section 1.2 New Terms and Commands</vt:lpstr>
      <vt:lpstr>Section 1.3 New Terms and Commands</vt:lpstr>
      <vt:lpstr>Section 1.4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PETER</cp:lastModifiedBy>
  <cp:revision>922</cp:revision>
  <cp:lastPrinted>1999-01-27T00:54:54Z</cp:lastPrinted>
  <dcterms:created xsi:type="dcterms:W3CDTF">2006-10-23T15:07:30Z</dcterms:created>
  <dcterms:modified xsi:type="dcterms:W3CDTF">2020-08-26T15:43:07Z</dcterms:modified>
</cp:coreProperties>
</file>