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96" r:id="rId4"/>
    <p:sldId id="330" r:id="rId5"/>
    <p:sldId id="332" r:id="rId6"/>
    <p:sldId id="397" r:id="rId7"/>
    <p:sldId id="398" r:id="rId8"/>
    <p:sldId id="399" r:id="rId9"/>
    <p:sldId id="400" r:id="rId10"/>
    <p:sldId id="261" r:id="rId11"/>
    <p:sldId id="260" r:id="rId12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616"/>
        <p:guide pos="2831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三维点云处理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作业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讲解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135" y="3408680"/>
            <a:ext cx="1012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瓦片儿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作业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1698625"/>
            <a:ext cx="599186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第一部分：地面检测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第二部分：点云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第一部分：地面检测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方法框架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-RANSAC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参数确定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平面的确定</a:t>
            </a:r>
            <a:r>
              <a:rPr lang="en-US" altLang="zh-CN" sz="171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最小二乘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287270"/>
            <a:ext cx="1565275" cy="472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35" y="2023745"/>
            <a:ext cx="4064000" cy="999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" y="3687445"/>
            <a:ext cx="5765800" cy="956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03365" y="3645535"/>
            <a:ext cx="1105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x1 y1 z1 1</a:t>
            </a:r>
            <a:endParaRPr lang="en-US" altLang="zh-CN"/>
          </a:p>
          <a:p>
            <a:r>
              <a:rPr lang="en-US" altLang="zh-CN"/>
              <a:t>x2 y2 z2 1</a:t>
            </a:r>
            <a:endParaRPr lang="en-US" altLang="zh-CN"/>
          </a:p>
          <a:p>
            <a:r>
              <a:rPr lang="en-US" altLang="zh-CN"/>
              <a:t>       ....</a:t>
            </a:r>
            <a:endParaRPr lang="en-US" altLang="zh-CN"/>
          </a:p>
          <a:p>
            <a:r>
              <a:rPr lang="en-US" altLang="zh-CN"/>
              <a:t>xn yn zn 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824470" y="3645535"/>
            <a:ext cx="3028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c</a:t>
            </a:r>
            <a:endParaRPr lang="en-US" altLang="zh-CN"/>
          </a:p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76260" y="406082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71865" y="3692525"/>
            <a:ext cx="304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第一部分：地面检测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方法框架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-RANSAC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整体流程</a:t>
            </a: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5201"/>
          <a:stretch>
            <a:fillRect/>
          </a:stretch>
        </p:blipFill>
        <p:spPr>
          <a:xfrm>
            <a:off x="211455" y="1682750"/>
            <a:ext cx="5092700" cy="3119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65" y="2566035"/>
            <a:ext cx="3642360" cy="553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70" y="1406525"/>
            <a:ext cx="6177915" cy="771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075" y="3389630"/>
            <a:ext cx="4161790" cy="690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buClr>
                <a:srgbClr val="6F1B1B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第一部分：地面检测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第二部分：点云聚类</a:t>
            </a:r>
            <a:endParaRPr lang="zh-CN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第二部分：点云聚类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方法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-DBScan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参数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425" dirty="0">
                <a:latin typeface="+mn-ea"/>
                <a:cs typeface="Times New Roman" panose="02020603050405020304" pitchFamily="18" charset="0"/>
              </a:rPr>
              <a:t>min_distance = 1.0  	//</a:t>
            </a:r>
            <a:r>
              <a:rPr lang="zh-CN" altLang="en-US" sz="1425" dirty="0">
                <a:latin typeface="+mn-ea"/>
                <a:cs typeface="Times New Roman" panose="02020603050405020304" pitchFamily="18" charset="0"/>
              </a:rPr>
              <a:t>一米内的点会被视为本类点</a:t>
            </a:r>
            <a:endParaRPr lang="en-US" altLang="zh-CN" sz="1425" dirty="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425" dirty="0">
                <a:latin typeface="+mn-ea"/>
                <a:cs typeface="Times New Roman" panose="02020603050405020304" pitchFamily="18" charset="0"/>
              </a:rPr>
              <a:t>min_samples = 10	//</a:t>
            </a:r>
            <a:r>
              <a:rPr lang="zh-CN" altLang="en-US" sz="1425" dirty="0">
                <a:latin typeface="+mn-ea"/>
                <a:cs typeface="Times New Roman" panose="02020603050405020304" pitchFamily="18" charset="0"/>
              </a:rPr>
              <a:t>每个类别至少</a:t>
            </a:r>
            <a:r>
              <a:rPr lang="en-US" altLang="zh-CN" sz="1425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1425" dirty="0">
                <a:latin typeface="+mn-ea"/>
                <a:cs typeface="Times New Roman" panose="02020603050405020304" pitchFamily="18" charset="0"/>
              </a:rPr>
              <a:t>个点</a:t>
            </a: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10" dirty="0">
                <a:latin typeface="+mn-ea"/>
                <a:cs typeface="Times New Roman" panose="02020603050405020304" pitchFamily="18" charset="0"/>
              </a:rPr>
              <a:t>具体方法</a:t>
            </a:r>
            <a:endParaRPr lang="zh-CN" altLang="en-US" sz="1710" dirty="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425" dirty="0">
                <a:latin typeface="+mn-ea"/>
                <a:cs typeface="Times New Roman" panose="02020603050405020304" pitchFamily="18" charset="0"/>
              </a:rPr>
              <a:t>Radius search + </a:t>
            </a:r>
            <a:r>
              <a:rPr lang="zh-CN" altLang="en-US" sz="1425" dirty="0">
                <a:latin typeface="+mn-ea"/>
                <a:cs typeface="Times New Roman" panose="02020603050405020304" pitchFamily="18" charset="0"/>
              </a:rPr>
              <a:t>广度优先遍历</a:t>
            </a: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  <a:p>
            <a:pPr lvl="3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280" dirty="0">
                <a:latin typeface="+mn-ea"/>
                <a:cs typeface="Times New Roman" panose="02020603050405020304" pitchFamily="18" charset="0"/>
              </a:rPr>
              <a:t>规避栈空间大小限制</a:t>
            </a:r>
            <a:endParaRPr lang="en-US" altLang="zh-CN" sz="128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2804795"/>
            <a:ext cx="3310255" cy="2058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第二部分：点云聚类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效果展示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altLang="en-US" sz="1425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657985"/>
            <a:ext cx="3058795" cy="32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95" y="1624330"/>
            <a:ext cx="4291330" cy="32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20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8000" b="1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全屏显示(16:9)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隶书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标题</vt:lpstr>
      <vt:lpstr>纲要</vt:lpstr>
      <vt:lpstr>标题</vt:lpstr>
      <vt:lpstr>第一部分：地面检测</vt:lpstr>
      <vt:lpstr>纲要</vt:lpstr>
      <vt:lpstr>第一部分：地面检测</vt:lpstr>
      <vt:lpstr>第二部分：点云聚类</vt:lpstr>
      <vt:lpstr>在线问答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libaoyu</cp:lastModifiedBy>
  <cp:revision>952</cp:revision>
  <dcterms:created xsi:type="dcterms:W3CDTF">2017-03-07T07:29:00Z</dcterms:created>
  <dcterms:modified xsi:type="dcterms:W3CDTF">2020-11-29T10:17:35Z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