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73" r:id="rId7"/>
    <p:sldId id="274" r:id="rId8"/>
    <p:sldId id="269" r:id="rId9"/>
    <p:sldId id="260" r:id="rId10"/>
    <p:sldId id="261" r:id="rId11"/>
    <p:sldId id="262" r:id="rId12"/>
    <p:sldId id="263" r:id="rId13"/>
    <p:sldId id="265" r:id="rId14"/>
    <p:sldId id="271" r:id="rId15"/>
    <p:sldId id="266" r:id="rId16"/>
    <p:sldId id="267" r:id="rId17"/>
    <p:sldId id="272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3438" autoAdjust="0"/>
  </p:normalViewPr>
  <p:slideViewPr>
    <p:cSldViewPr snapToGrid="0">
      <p:cViewPr varScale="1">
        <p:scale>
          <a:sx n="120" d="100"/>
          <a:sy n="120" d="100"/>
        </p:scale>
        <p:origin x="-468" y="-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CD29-CEFE-4126-A786-BB4AA222C40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D038-CB93-4549-BA6D-534F5B707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 smtClean="0">
                <a:solidFill>
                  <a:schemeClr val="bg1"/>
                </a:solidFill>
              </a:rPr>
              <a:t>What features do you Need?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and role sharing by page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>
                <a:solidFill>
                  <a:schemeClr val="bg1"/>
                </a:solidFill>
              </a:rPr>
              <a:t>Requirements Analysis (1)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>
                <a:solidFill>
                  <a:schemeClr val="bg1"/>
                </a:solidFill>
              </a:rPr>
              <a:t>Requirements Analysis (1)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>
                <a:solidFill>
                  <a:schemeClr val="bg1"/>
                </a:solidFill>
              </a:rPr>
              <a:t>Requirements Analysis (1)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6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en-US" altLang="ko-KR" dirty="0" err="1"/>
              <a:t>BootStrap</a:t>
            </a:r>
            <a:r>
              <a:rPr lang="en-US" altLang="ko-KR" dirty="0"/>
              <a:t> Git Ajax </a:t>
            </a:r>
          </a:p>
          <a:p>
            <a:r>
              <a:rPr lang="en-US" altLang="ko-KR" dirty="0"/>
              <a:t>MySQL </a:t>
            </a:r>
            <a:r>
              <a:rPr lang="ko-KR" altLang="en-US" dirty="0"/>
              <a:t>이클립스 </a:t>
            </a:r>
            <a:r>
              <a:rPr lang="en-US" altLang="ko-KR" dirty="0"/>
              <a:t>Apache Tomcat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8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and role sharing by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6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D038-CB93-4549-BA6D-534F5B7079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7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180927_&#49464;&#48512;%20&#48624;/review.jpg" TargetMode="External"/><Relationship Id="rId7" Type="http://schemas.openxmlformats.org/officeDocument/2006/relationships/hyperlink" Target="180927_&#49464;&#48512;%20&#48624;/v1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180927_&#49464;&#48512;%20&#48624;/search.jpg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&#44208;&#44284;&#47932;&#52897;&#52376;/course.png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&#44208;&#44284;&#47932;&#52897;&#52376;/city.PNG" TargetMode="External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12" Type="http://schemas.openxmlformats.org/officeDocument/2006/relationships/hyperlink" Target="&#44208;&#44284;&#47932;&#52897;&#52376;/searchresult.png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hyperlink" Target="&#44208;&#44284;&#47932;&#52897;&#52376;/locatio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44208;&#44284;&#47932;&#52897;&#52376;/checkreview.pn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&#44208;&#44284;&#47932;&#52897;&#52376;/noresult.png" TargetMode="External"/><Relationship Id="rId19" Type="http://schemas.openxmlformats.org/officeDocument/2006/relationships/image" Target="../media/image23.png"/><Relationship Id="rId4" Type="http://schemas.openxmlformats.org/officeDocument/2006/relationships/hyperlink" Target="&#44208;&#44284;&#47932;&#52897;&#52376;/index.png" TargetMode="External"/><Relationship Id="rId9" Type="http://schemas.openxmlformats.org/officeDocument/2006/relationships/image" Target="../media/image18.png"/><Relationship Id="rId14" Type="http://schemas.openxmlformats.org/officeDocument/2006/relationships/hyperlink" Target="&#44208;&#44284;&#47932;&#52897;&#52376;/map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tripadvisor.c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expedia.co.kr/?langid=1042&amp;semcid=KR.B.GOOGLE.BT-c-KO.GENERIC&amp;semdtl=a1933971420.b154117612473.r1.g1kwd-309008849920.i1.d1254642114360.e1c.j11009871.k1.f11t1.n1.l1g.h1e.m1&amp;gclid=CjwKCAjwx7DeBRBJEiwA9MeX_BRG6T_DvaczSRrIyJT87LlB-4zPz8wF1PGDyvyEzAa6i9B621_epxoCmUMQAvD_Bw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1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98872" y="1436921"/>
            <a:ext cx="539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 i="1" dirty="0">
                <a:solidFill>
                  <a:srgbClr val="80BCE1"/>
                </a:solidFill>
              </a:rPr>
              <a:t>여행사이트</a:t>
            </a:r>
            <a:r>
              <a:rPr lang="en-US" altLang="ko-KR" sz="2000" b="1" i="1" dirty="0">
                <a:solidFill>
                  <a:srgbClr val="80BCE1"/>
                </a:solidFill>
              </a:rPr>
              <a:t> </a:t>
            </a:r>
            <a:r>
              <a:rPr lang="ko-KR" altLang="en-US" sz="4000" b="1" i="1" dirty="0">
                <a:solidFill>
                  <a:srgbClr val="80B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방방곡곡</a:t>
            </a:r>
          </a:p>
        </p:txBody>
      </p:sp>
      <p:sp>
        <p:nvSpPr>
          <p:cNvPr id="78" name="직사각형 76"/>
          <p:cNvSpPr/>
          <p:nvPr/>
        </p:nvSpPr>
        <p:spPr>
          <a:xfrm>
            <a:off x="9919576" y="165562"/>
            <a:ext cx="20515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1300" b="1" dirty="0">
                <a:solidFill>
                  <a:srgbClr val="80BCE1"/>
                </a:solidFill>
              </a:rPr>
              <a:t>MiniProject3</a:t>
            </a: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1300" b="1" dirty="0" err="1" smtClean="0">
                <a:solidFill>
                  <a:srgbClr val="80BCE1"/>
                </a:solidFill>
              </a:rPr>
              <a:t>FactoryMethodPattern</a:t>
            </a:r>
            <a:endParaRPr lang="en-US" altLang="ko-KR" sz="1300" b="1" dirty="0" smtClean="0">
              <a:solidFill>
                <a:srgbClr val="80BCE1"/>
              </a:solidFill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1300" b="1" dirty="0" smtClean="0">
                <a:solidFill>
                  <a:srgbClr val="80BCE1"/>
                </a:solidFill>
              </a:rPr>
              <a:t> </a:t>
            </a:r>
            <a:endParaRPr lang="en-US" altLang="ko-KR" sz="1300" b="1" dirty="0">
              <a:solidFill>
                <a:srgbClr val="80BCE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357312" y="4610098"/>
            <a:ext cx="981075" cy="981075"/>
            <a:chOff x="1357312" y="4543423"/>
            <a:chExt cx="981075" cy="981075"/>
          </a:xfrm>
        </p:grpSpPr>
        <p:sp>
          <p:nvSpPr>
            <p:cNvPr id="46" name="타원 45"/>
            <p:cNvSpPr/>
            <p:nvPr/>
          </p:nvSpPr>
          <p:spPr>
            <a:xfrm>
              <a:off x="1357312" y="4543423"/>
              <a:ext cx="981075" cy="981075"/>
            </a:xfrm>
            <a:prstGeom prst="ellipse">
              <a:avLst/>
            </a:prstGeom>
            <a:solidFill>
              <a:srgbClr val="84B8DD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567733" y="4983554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양준규</a:t>
              </a:r>
            </a:p>
          </p:txBody>
        </p:sp>
        <p:sp>
          <p:nvSpPr>
            <p:cNvPr id="79" name="직사각형 46"/>
            <p:cNvSpPr/>
            <p:nvPr/>
          </p:nvSpPr>
          <p:spPr>
            <a:xfrm>
              <a:off x="1581596" y="4659704"/>
              <a:ext cx="5672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조장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033712" y="4585444"/>
            <a:ext cx="981075" cy="981075"/>
            <a:chOff x="2846013" y="4543422"/>
            <a:chExt cx="981075" cy="981075"/>
          </a:xfrm>
        </p:grpSpPr>
        <p:sp>
          <p:nvSpPr>
            <p:cNvPr id="33" name="타원 32"/>
            <p:cNvSpPr/>
            <p:nvPr/>
          </p:nvSpPr>
          <p:spPr>
            <a:xfrm>
              <a:off x="2846013" y="4543422"/>
              <a:ext cx="981075" cy="9810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80" name="직사각형 76"/>
            <p:cNvSpPr/>
            <p:nvPr/>
          </p:nvSpPr>
          <p:spPr>
            <a:xfrm>
              <a:off x="3017312" y="4660241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조원</a:t>
              </a:r>
            </a:p>
          </p:txBody>
        </p:sp>
        <p:sp>
          <p:nvSpPr>
            <p:cNvPr id="81" name="직사각형 76"/>
            <p:cNvSpPr/>
            <p:nvPr/>
          </p:nvSpPr>
          <p:spPr>
            <a:xfrm>
              <a:off x="3021234" y="4967282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김연성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733085" y="4607295"/>
            <a:ext cx="981075" cy="981075"/>
            <a:chOff x="4339198" y="4625785"/>
            <a:chExt cx="981075" cy="981075"/>
          </a:xfrm>
        </p:grpSpPr>
        <p:sp>
          <p:nvSpPr>
            <p:cNvPr id="82" name="타원 45"/>
            <p:cNvSpPr/>
            <p:nvPr/>
          </p:nvSpPr>
          <p:spPr>
            <a:xfrm>
              <a:off x="4339198" y="4625785"/>
              <a:ext cx="981075" cy="981075"/>
            </a:xfrm>
            <a:prstGeom prst="ellipse">
              <a:avLst/>
            </a:prstGeom>
            <a:solidFill>
              <a:srgbClr val="84B8DD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83" name="직사각형 46"/>
            <p:cNvSpPr/>
            <p:nvPr/>
          </p:nvSpPr>
          <p:spPr>
            <a:xfrm>
              <a:off x="4549058" y="5065916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이철진</a:t>
              </a:r>
            </a:p>
          </p:txBody>
        </p:sp>
        <p:sp>
          <p:nvSpPr>
            <p:cNvPr id="84" name="직사각형 46"/>
            <p:cNvSpPr/>
            <p:nvPr/>
          </p:nvSpPr>
          <p:spPr>
            <a:xfrm>
              <a:off x="4573007" y="4742066"/>
              <a:ext cx="567244" cy="367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조원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448145" y="4589367"/>
            <a:ext cx="981075" cy="981075"/>
            <a:chOff x="2846013" y="4543422"/>
            <a:chExt cx="981075" cy="981075"/>
          </a:xfrm>
        </p:grpSpPr>
        <p:sp>
          <p:nvSpPr>
            <p:cNvPr id="89" name="타원 32"/>
            <p:cNvSpPr/>
            <p:nvPr/>
          </p:nvSpPr>
          <p:spPr>
            <a:xfrm>
              <a:off x="2846013" y="4543422"/>
              <a:ext cx="981075" cy="9810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90" name="직사각형 76"/>
            <p:cNvSpPr/>
            <p:nvPr/>
          </p:nvSpPr>
          <p:spPr>
            <a:xfrm>
              <a:off x="3017312" y="4660241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조원</a:t>
              </a:r>
            </a:p>
          </p:txBody>
        </p:sp>
        <p:sp>
          <p:nvSpPr>
            <p:cNvPr id="91" name="직사각형 76"/>
            <p:cNvSpPr/>
            <p:nvPr/>
          </p:nvSpPr>
          <p:spPr>
            <a:xfrm>
              <a:off x="3021234" y="4967282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김용진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095970" y="4582083"/>
            <a:ext cx="981075" cy="981075"/>
            <a:chOff x="4339198" y="4625785"/>
            <a:chExt cx="981075" cy="981075"/>
          </a:xfrm>
        </p:grpSpPr>
        <p:sp>
          <p:nvSpPr>
            <p:cNvPr id="93" name="타원 45"/>
            <p:cNvSpPr/>
            <p:nvPr/>
          </p:nvSpPr>
          <p:spPr>
            <a:xfrm>
              <a:off x="4339198" y="4625785"/>
              <a:ext cx="981075" cy="981075"/>
            </a:xfrm>
            <a:prstGeom prst="ellipse">
              <a:avLst/>
            </a:prstGeom>
            <a:solidFill>
              <a:srgbClr val="84B8DD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94" name="직사각형 46"/>
            <p:cNvSpPr/>
            <p:nvPr/>
          </p:nvSpPr>
          <p:spPr>
            <a:xfrm>
              <a:off x="4528184" y="5065916"/>
              <a:ext cx="649606" cy="367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김희정</a:t>
              </a:r>
            </a:p>
          </p:txBody>
        </p:sp>
        <p:sp>
          <p:nvSpPr>
            <p:cNvPr id="95" name="직사각형 46"/>
            <p:cNvSpPr/>
            <p:nvPr/>
          </p:nvSpPr>
          <p:spPr>
            <a:xfrm>
              <a:off x="4573007" y="4742066"/>
              <a:ext cx="567244" cy="367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chemeClr val="bg1"/>
                  </a:solidFill>
                  <a:latin typeface="1훈고딕굴림 R" pitchFamily="18" charset="-127"/>
                  <a:ea typeface="1훈고딕굴림 R" pitchFamily="18" charset="-127"/>
                </a:rPr>
                <a:t>조원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748276" y="4577041"/>
            <a:ext cx="981075" cy="981075"/>
            <a:chOff x="2846013" y="4543422"/>
            <a:chExt cx="981075" cy="981075"/>
          </a:xfrm>
        </p:grpSpPr>
        <p:sp>
          <p:nvSpPr>
            <p:cNvPr id="101" name="타원 32"/>
            <p:cNvSpPr/>
            <p:nvPr/>
          </p:nvSpPr>
          <p:spPr>
            <a:xfrm>
              <a:off x="2846013" y="4543422"/>
              <a:ext cx="981075" cy="98107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0BC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02" name="직사각형 76"/>
            <p:cNvSpPr/>
            <p:nvPr/>
          </p:nvSpPr>
          <p:spPr>
            <a:xfrm>
              <a:off x="3017312" y="4660241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조원</a:t>
              </a:r>
            </a:p>
          </p:txBody>
        </p:sp>
        <p:sp>
          <p:nvSpPr>
            <p:cNvPr id="103" name="직사각형 76"/>
            <p:cNvSpPr/>
            <p:nvPr/>
          </p:nvSpPr>
          <p:spPr>
            <a:xfrm>
              <a:off x="3021234" y="4967282"/>
              <a:ext cx="673777" cy="36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200">
                  <a:solidFill>
                    <a:srgbClr val="80BCE1"/>
                  </a:solidFill>
                  <a:latin typeface="1훈고딕굴림 R" pitchFamily="18" charset="-127"/>
                  <a:ea typeface="1훈고딕굴림 R" pitchFamily="18" charset="-127"/>
                </a:rPr>
                <a:t>이윤주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238813" y="6488668"/>
            <a:ext cx="1891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baseline="-25000" dirty="0">
                <a:solidFill>
                  <a:srgbClr val="80BCE1"/>
                </a:solidFill>
              </a:rPr>
              <a:t>2018.09.27~2018.10.22</a:t>
            </a:r>
            <a:endParaRPr lang="ko-KR" alt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rgbClr val="80BCE1"/>
                </a:solidFill>
              </a:rPr>
              <a:t>04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58041" y="280468"/>
            <a:ext cx="5394256" cy="61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rgbClr val="80BCE1"/>
                </a:solidFill>
              </a:rPr>
              <a:t>Development Environment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365150E-6DF5-44B8-8551-5A7184E30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88883"/>
              </p:ext>
            </p:extLst>
          </p:nvPr>
        </p:nvGraphicFramePr>
        <p:xfrm>
          <a:off x="2032000" y="1571127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645153791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132763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Language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837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Backend Language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Java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06863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Frontend Language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1훈고딕굴림 R" pitchFamily="18" charset="-127"/>
                          <a:ea typeface="1훈고딕굴림 R" pitchFamily="18" charset="-127"/>
                        </a:rPr>
                        <a:t>Jquery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701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1훈고딕굴림 R" pitchFamily="18" charset="-127"/>
                          <a:ea typeface="1훈고딕굴림 R" pitchFamily="18" charset="-127"/>
                        </a:rPr>
                        <a:t>BootStrap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333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Ajax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4387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6B329E8C-DB48-4FEE-8BE1-F05B1E37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32195"/>
              </p:ext>
            </p:extLst>
          </p:nvPr>
        </p:nvGraphicFramePr>
        <p:xfrm>
          <a:off x="2032000" y="3936521"/>
          <a:ext cx="8128000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984147173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3796162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Environment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034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Development Tool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Eclipse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84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Server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Apache Tomcat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642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1훈고딕굴림 R" pitchFamily="18" charset="-127"/>
                          <a:ea typeface="1훈고딕굴림 R" pitchFamily="18" charset="-127"/>
                        </a:rPr>
                        <a:t>DataBase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Oracle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5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Version Control Management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고딕굴림 R" pitchFamily="18" charset="-127"/>
                          <a:ea typeface="1훈고딕굴림 R" pitchFamily="18" charset="-127"/>
                        </a:rPr>
                        <a:t>Git &amp; GitHub</a:t>
                      </a:r>
                      <a:endParaRPr lang="ko-KR" altLang="en-US" dirty="0">
                        <a:latin typeface="1훈고딕굴림 R" pitchFamily="18" charset="-127"/>
                        <a:ea typeface="1훈고딕굴림 R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50529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05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58041" y="251893"/>
            <a:ext cx="5394256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chemeClr val="bg1"/>
                </a:solidFill>
              </a:rPr>
              <a:t>Front View Draft</a:t>
            </a:r>
          </a:p>
        </p:txBody>
      </p:sp>
      <p:pic>
        <p:nvPicPr>
          <p:cNvPr id="3" name="그림 2">
            <a:hlinkClick r:id="rId3" action="ppaction://hlinkfile"/>
            <a:extLst>
              <a:ext uri="{FF2B5EF4-FFF2-40B4-BE49-F238E27FC236}">
                <a16:creationId xmlns="" xmlns:a16="http://schemas.microsoft.com/office/drawing/2014/main" id="{FC33195B-D19B-4B8E-876C-A74BF12A2D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89" y="2439309"/>
            <a:ext cx="3117937" cy="2221863"/>
          </a:xfrm>
          <a:prstGeom prst="rect">
            <a:avLst/>
          </a:prstGeom>
        </p:spPr>
      </p:pic>
      <p:pic>
        <p:nvPicPr>
          <p:cNvPr id="5" name="그림 4">
            <a:hlinkClick r:id="rId5" action="ppaction://hlinkfile"/>
            <a:extLst>
              <a:ext uri="{FF2B5EF4-FFF2-40B4-BE49-F238E27FC236}">
                <a16:creationId xmlns="" xmlns:a16="http://schemas.microsoft.com/office/drawing/2014/main" id="{85F4F6AA-94C2-4108-BBF1-A2AF563B7B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60" y="2439309"/>
            <a:ext cx="3117937" cy="2205371"/>
          </a:xfrm>
          <a:prstGeom prst="rect">
            <a:avLst/>
          </a:prstGeom>
        </p:spPr>
      </p:pic>
      <p:pic>
        <p:nvPicPr>
          <p:cNvPr id="7" name="그림 6">
            <a:hlinkClick r:id="rId7" action="ppaction://hlinkfile"/>
            <a:extLst>
              <a:ext uri="{FF2B5EF4-FFF2-40B4-BE49-F238E27FC236}">
                <a16:creationId xmlns="" xmlns:a16="http://schemas.microsoft.com/office/drawing/2014/main" id="{3D05FB12-4648-4998-9A92-B9A8B9AA2E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2" y="2455802"/>
            <a:ext cx="3117937" cy="2219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173E68-6F10-47BD-B0BA-CA0214B68CB3}"/>
              </a:ext>
            </a:extLst>
          </p:cNvPr>
          <p:cNvSpPr txBox="1"/>
          <p:nvPr/>
        </p:nvSpPr>
        <p:spPr>
          <a:xfrm>
            <a:off x="1195397" y="513891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location.jsp</a:t>
            </a:r>
            <a:endParaRPr lang="ko-KR" altLang="en-US" sz="2400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FD12496-40F1-45C6-8D04-798FAFE070A0}"/>
              </a:ext>
            </a:extLst>
          </p:cNvPr>
          <p:cNvSpPr txBox="1"/>
          <p:nvPr/>
        </p:nvSpPr>
        <p:spPr>
          <a:xfrm>
            <a:off x="4915266" y="512889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searchResult.jsp</a:t>
            </a:r>
            <a:endParaRPr lang="ko-KR" altLang="en-US" sz="2400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A4D7CC5-5F6E-44B7-8523-D15ECE3C4433}"/>
              </a:ext>
            </a:extLst>
          </p:cNvPr>
          <p:cNvSpPr txBox="1"/>
          <p:nvPr/>
        </p:nvSpPr>
        <p:spPr>
          <a:xfrm>
            <a:off x="8941695" y="5128889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checkReview.jsp</a:t>
            </a:r>
            <a:endParaRPr lang="ko-KR" altLang="en-US" sz="2400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01100" y="2090858"/>
            <a:ext cx="2401333" cy="38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void addScrap(String id, int 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review_num)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- 리뷰 스크랩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endParaRPr lang="ko-KR" altLang="en-US" sz="5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void addComment(int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reviewNum, String id, String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content)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- 리뷰에 댓글 작성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endParaRPr lang="ko-KR" altLang="en-US" sz="5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ArrayList&lt;ReviewVO&gt;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getRelateReview(ArrayList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&lt;String&gt; list)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- 리뷰에 등록된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태그들과 관련된 리뷰를 추출</a:t>
            </a:r>
          </a:p>
        </p:txBody>
      </p:sp>
      <p:sp>
        <p:nvSpPr>
          <p:cNvPr id="28" name="자유형 27"/>
          <p:cNvSpPr/>
          <p:nvPr/>
        </p:nvSpPr>
        <p:spPr>
          <a:xfrm>
            <a:off x="583040" y="1505883"/>
            <a:ext cx="2424633" cy="716638"/>
          </a:xfrm>
          <a:custGeom>
            <a:avLst/>
            <a:gdLst>
              <a:gd name="connsiteX0" fmla="*/ 0 w 3007470"/>
              <a:gd name="connsiteY0" fmla="*/ 0 h 716638"/>
              <a:gd name="connsiteX1" fmla="*/ 3007470 w 3007470"/>
              <a:gd name="connsiteY1" fmla="*/ 0 h 716638"/>
              <a:gd name="connsiteX2" fmla="*/ 3007470 w 3007470"/>
              <a:gd name="connsiteY2" fmla="*/ 567161 h 716638"/>
              <a:gd name="connsiteX3" fmla="*/ 1644715 w 3007470"/>
              <a:gd name="connsiteY3" fmla="*/ 567161 h 716638"/>
              <a:gd name="connsiteX4" fmla="*/ 1503735 w 3007470"/>
              <a:gd name="connsiteY4" fmla="*/ 716638 h 716638"/>
              <a:gd name="connsiteX5" fmla="*/ 1362755 w 3007470"/>
              <a:gd name="connsiteY5" fmla="*/ 567161 h 716638"/>
              <a:gd name="connsiteX6" fmla="*/ 0 w 3007470"/>
              <a:gd name="connsiteY6" fmla="*/ 567161 h 71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470" h="716638">
                <a:moveTo>
                  <a:pt x="0" y="0"/>
                </a:moveTo>
                <a:lnTo>
                  <a:pt x="3007470" y="0"/>
                </a:lnTo>
                <a:lnTo>
                  <a:pt x="3007470" y="567161"/>
                </a:lnTo>
                <a:lnTo>
                  <a:pt x="1644715" y="567161"/>
                </a:lnTo>
                <a:lnTo>
                  <a:pt x="1503735" y="716638"/>
                </a:lnTo>
                <a:lnTo>
                  <a:pt x="1362755" y="567161"/>
                </a:lnTo>
                <a:lnTo>
                  <a:pt x="0" y="56716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anchor="t" anchorCtr="0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84543" y="6387068"/>
            <a:ext cx="113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15"/>
          <p:cNvSpPr/>
          <p:nvPr/>
        </p:nvSpPr>
        <p:spPr>
          <a:xfrm>
            <a:off x="3401450" y="2109908"/>
            <a:ext cx="2401333" cy="3871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ArrayList&lt;AttractionVO&gt; 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getData(String tag)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-  해당 관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광지의 정보를 추출</a:t>
            </a: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ArrayList&lt;ReviewVO&gt;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getReviewBySearch(String tag,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int pageNo)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- 태그가 관광지일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때, 그와 관련된 리뷰를 추출</a:t>
            </a: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ArrayList&lt;ReviewVO&gt;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relatedReviews(String tag, int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pageNo)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- 태그가 관광지가 아  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닐때, 그와 관련된 리뷰를 추출</a:t>
            </a:r>
          </a:p>
        </p:txBody>
      </p:sp>
      <p:sp>
        <p:nvSpPr>
          <p:cNvPr id="31" name="자유형 17"/>
          <p:cNvSpPr/>
          <p:nvPr/>
        </p:nvSpPr>
        <p:spPr>
          <a:xfrm>
            <a:off x="3383390" y="1515408"/>
            <a:ext cx="2424633" cy="716638"/>
          </a:xfrm>
          <a:custGeom>
            <a:avLst/>
            <a:gdLst>
              <a:gd name="connsiteX0" fmla="*/ 0 w 3007470"/>
              <a:gd name="connsiteY0" fmla="*/ 0 h 716638"/>
              <a:gd name="connsiteX1" fmla="*/ 3007470 w 3007470"/>
              <a:gd name="connsiteY1" fmla="*/ 0 h 716638"/>
              <a:gd name="connsiteX2" fmla="*/ 3007470 w 3007470"/>
              <a:gd name="connsiteY2" fmla="*/ 567161 h 716638"/>
              <a:gd name="connsiteX3" fmla="*/ 1644715 w 3007470"/>
              <a:gd name="connsiteY3" fmla="*/ 567161 h 716638"/>
              <a:gd name="connsiteX4" fmla="*/ 1503735 w 3007470"/>
              <a:gd name="connsiteY4" fmla="*/ 716638 h 716638"/>
              <a:gd name="connsiteX5" fmla="*/ 1362755 w 3007470"/>
              <a:gd name="connsiteY5" fmla="*/ 567161 h 716638"/>
              <a:gd name="connsiteX6" fmla="*/ 0 w 3007470"/>
              <a:gd name="connsiteY6" fmla="*/ 567161 h 71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470" h="716638">
                <a:moveTo>
                  <a:pt x="0" y="0"/>
                </a:moveTo>
                <a:lnTo>
                  <a:pt x="3007470" y="0"/>
                </a:lnTo>
                <a:lnTo>
                  <a:pt x="3007470" y="567161"/>
                </a:lnTo>
                <a:lnTo>
                  <a:pt x="1644715" y="567161"/>
                </a:lnTo>
                <a:lnTo>
                  <a:pt x="1503735" y="716638"/>
                </a:lnTo>
                <a:lnTo>
                  <a:pt x="1362755" y="567161"/>
                </a:lnTo>
                <a:lnTo>
                  <a:pt x="0" y="56716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anchor="t" anchorCtr="0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32" name="직사각형 15"/>
          <p:cNvSpPr/>
          <p:nvPr/>
        </p:nvSpPr>
        <p:spPr>
          <a:xfrm>
            <a:off x="6201799" y="2109908"/>
            <a:ext cx="2401333" cy="3871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ArrayList&lt;FestivalVO&gt;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getFestivalInfo(String location)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- 해당 시/도에서 개최하는 축제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  의 정보 추출하는 로직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endParaRPr lang="ko-KR" altLang="en-US" sz="5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ArrayList&lt;AttractionVO&gt;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getAttraction(String city,String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location)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- 해당 시/도의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시/군/구에 해당하는 관광지정보    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추출</a:t>
            </a:r>
          </a:p>
        </p:txBody>
      </p:sp>
      <p:sp>
        <p:nvSpPr>
          <p:cNvPr id="33" name="자유형 17"/>
          <p:cNvSpPr/>
          <p:nvPr/>
        </p:nvSpPr>
        <p:spPr>
          <a:xfrm>
            <a:off x="6183739" y="1515408"/>
            <a:ext cx="2424633" cy="716638"/>
          </a:xfrm>
          <a:custGeom>
            <a:avLst/>
            <a:gdLst>
              <a:gd name="connsiteX0" fmla="*/ 0 w 3007470"/>
              <a:gd name="connsiteY0" fmla="*/ 0 h 716638"/>
              <a:gd name="connsiteX1" fmla="*/ 3007470 w 3007470"/>
              <a:gd name="connsiteY1" fmla="*/ 0 h 716638"/>
              <a:gd name="connsiteX2" fmla="*/ 3007470 w 3007470"/>
              <a:gd name="connsiteY2" fmla="*/ 567161 h 716638"/>
              <a:gd name="connsiteX3" fmla="*/ 1644715 w 3007470"/>
              <a:gd name="connsiteY3" fmla="*/ 567161 h 716638"/>
              <a:gd name="connsiteX4" fmla="*/ 1503735 w 3007470"/>
              <a:gd name="connsiteY4" fmla="*/ 716638 h 716638"/>
              <a:gd name="connsiteX5" fmla="*/ 1362755 w 3007470"/>
              <a:gd name="connsiteY5" fmla="*/ 567161 h 716638"/>
              <a:gd name="connsiteX6" fmla="*/ 0 w 3007470"/>
              <a:gd name="connsiteY6" fmla="*/ 567161 h 71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470" h="716638">
                <a:moveTo>
                  <a:pt x="0" y="0"/>
                </a:moveTo>
                <a:lnTo>
                  <a:pt x="3007470" y="0"/>
                </a:lnTo>
                <a:lnTo>
                  <a:pt x="3007470" y="567161"/>
                </a:lnTo>
                <a:lnTo>
                  <a:pt x="1644715" y="567161"/>
                </a:lnTo>
                <a:lnTo>
                  <a:pt x="1503735" y="716638"/>
                </a:lnTo>
                <a:lnTo>
                  <a:pt x="1362755" y="567161"/>
                </a:lnTo>
                <a:lnTo>
                  <a:pt x="0" y="56716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anchor="t" anchorCtr="0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Attraction</a:t>
            </a:r>
          </a:p>
        </p:txBody>
      </p:sp>
      <p:sp>
        <p:nvSpPr>
          <p:cNvPr id="34" name="직사각형 15"/>
          <p:cNvSpPr/>
          <p:nvPr/>
        </p:nvSpPr>
        <p:spPr>
          <a:xfrm>
            <a:off x="9011675" y="2109908"/>
            <a:ext cx="2401333" cy="3871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void insertCourse(CourseVO </a:t>
            </a: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cvo)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- 코스에 관광지정보 추가</a:t>
            </a:r>
          </a:p>
          <a:p>
            <a:pPr lvl="0">
              <a:lnSpc>
                <a:spcPct val="200000"/>
              </a:lnSpc>
              <a:defRPr lang="ko-KR" altLang="en-US"/>
            </a:pPr>
            <a:endParaRPr lang="ko-KR" altLang="en-US" sz="5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CourseVO makeCourse(String </a:t>
            </a: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id, String course_name)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- 코스 등록</a:t>
            </a:r>
          </a:p>
          <a:p>
            <a:pPr lvl="0">
              <a:lnSpc>
                <a:spcPct val="200000"/>
              </a:lnSpc>
              <a:defRPr lang="ko-KR" altLang="en-US"/>
            </a:pPr>
            <a:endParaRPr lang="ko-KR" altLang="en-US" sz="5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Wingdings"/>
              <a:buChar char="v"/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b="1">
                <a:solidFill>
                  <a:schemeClr val="accent1">
                    <a:lumMod val="75000"/>
                  </a:schemeClr>
                </a:solidFill>
              </a:rPr>
              <a:t>CourseVO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b="1">
                <a:solidFill>
                  <a:schemeClr val="accent1">
                    <a:lumMod val="75000"/>
                  </a:schemeClr>
                </a:solidFill>
              </a:rPr>
              <a:t>getCoursesByNum</a:t>
            </a:r>
          </a:p>
          <a:p>
            <a:pPr lvl="0">
              <a:lnSpc>
                <a:spcPct val="200000"/>
              </a:lnSpc>
              <a:buFont typeface="Wingdings"/>
              <a:buNone/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100" b="1">
                <a:solidFill>
                  <a:schemeClr val="accent1">
                    <a:lumMod val="75000"/>
                  </a:schemeClr>
                </a:solidFill>
              </a:rPr>
              <a:t>(int courseNum,String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100" b="1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100" b="1">
                <a:solidFill>
                  <a:schemeClr val="accent1">
                    <a:lumMod val="75000"/>
                  </a:schemeClr>
                </a:solidFill>
              </a:rPr>
              <a:t>courseName</a:t>
            </a:r>
            <a:r>
              <a:rPr lang="ko-KR" altLang="en-US" sz="1100" b="1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</a:rPr>
              <a:t>사용자가 저장한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en-US" altLang="ko-KR" sz="110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</a:rPr>
              <a:t>해당 코스의 자세한 정보를 추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출</a:t>
            </a:r>
          </a:p>
        </p:txBody>
      </p:sp>
      <p:sp>
        <p:nvSpPr>
          <p:cNvPr id="35" name="자유형 17"/>
          <p:cNvSpPr/>
          <p:nvPr/>
        </p:nvSpPr>
        <p:spPr>
          <a:xfrm>
            <a:off x="8993615" y="1515408"/>
            <a:ext cx="2424633" cy="716638"/>
          </a:xfrm>
          <a:custGeom>
            <a:avLst/>
            <a:gdLst>
              <a:gd name="connsiteX0" fmla="*/ 0 w 3007470"/>
              <a:gd name="connsiteY0" fmla="*/ 0 h 716638"/>
              <a:gd name="connsiteX1" fmla="*/ 3007470 w 3007470"/>
              <a:gd name="connsiteY1" fmla="*/ 0 h 716638"/>
              <a:gd name="connsiteX2" fmla="*/ 3007470 w 3007470"/>
              <a:gd name="connsiteY2" fmla="*/ 567161 h 716638"/>
              <a:gd name="connsiteX3" fmla="*/ 1644715 w 3007470"/>
              <a:gd name="connsiteY3" fmla="*/ 567161 h 716638"/>
              <a:gd name="connsiteX4" fmla="*/ 1503735 w 3007470"/>
              <a:gd name="connsiteY4" fmla="*/ 716638 h 716638"/>
              <a:gd name="connsiteX5" fmla="*/ 1362755 w 3007470"/>
              <a:gd name="connsiteY5" fmla="*/ 567161 h 716638"/>
              <a:gd name="connsiteX6" fmla="*/ 0 w 3007470"/>
              <a:gd name="connsiteY6" fmla="*/ 567161 h 71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470" h="716638">
                <a:moveTo>
                  <a:pt x="0" y="0"/>
                </a:moveTo>
                <a:lnTo>
                  <a:pt x="3007470" y="0"/>
                </a:lnTo>
                <a:lnTo>
                  <a:pt x="3007470" y="567161"/>
                </a:lnTo>
                <a:lnTo>
                  <a:pt x="1644715" y="567161"/>
                </a:lnTo>
                <a:lnTo>
                  <a:pt x="1503735" y="716638"/>
                </a:lnTo>
                <a:lnTo>
                  <a:pt x="1362755" y="567161"/>
                </a:lnTo>
                <a:lnTo>
                  <a:pt x="0" y="56716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anchor="t" anchorCtr="0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58041" y="280468"/>
            <a:ext cx="5394256" cy="61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chemeClr val="bg1"/>
                </a:solidFill>
              </a:rPr>
              <a:t>Used Method </a:t>
            </a:r>
            <a:endParaRPr lang="ko-KR" altLang="en-US" sz="23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07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58041" y="251893"/>
            <a:ext cx="5394256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 smtClean="0">
                <a:solidFill>
                  <a:schemeClr val="bg1"/>
                </a:solidFill>
              </a:rPr>
              <a:t>Method and Role sharing by page(1) </a:t>
            </a:r>
            <a:endParaRPr lang="en-US" altLang="ko-KR" sz="2300" b="1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C72060B-E578-40D1-BB8F-3E09E0CD6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4" y="1386955"/>
            <a:ext cx="3414700" cy="2561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A4A824-F05C-4502-AD28-8F61E0ED17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3" y="4048442"/>
            <a:ext cx="3326355" cy="2561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58B199-4D28-4B04-9FEF-08BE6B28E7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7" y="4044122"/>
            <a:ext cx="3414699" cy="2561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3B4F4A1-6AC2-4360-9355-FA89044C44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7" y="1386955"/>
            <a:ext cx="3414700" cy="2561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9A1CB46-9641-413F-AAEC-3A25614066FD}"/>
              </a:ext>
            </a:extLst>
          </p:cNvPr>
          <p:cNvSpPr txBox="1"/>
          <p:nvPr/>
        </p:nvSpPr>
        <p:spPr>
          <a:xfrm>
            <a:off x="4615519" y="26670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Index.jsp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E523E4-9CBE-421F-9428-4AB209A42D46}"/>
              </a:ext>
            </a:extLst>
          </p:cNvPr>
          <p:cNvSpPr txBox="1"/>
          <p:nvPr/>
        </p:nvSpPr>
        <p:spPr>
          <a:xfrm>
            <a:off x="4156828" y="518815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searchResult.jsp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D9ED174-8157-4237-8E64-BC6484CE06C1}"/>
              </a:ext>
            </a:extLst>
          </p:cNvPr>
          <p:cNvSpPr txBox="1"/>
          <p:nvPr/>
        </p:nvSpPr>
        <p:spPr>
          <a:xfrm>
            <a:off x="10218775" y="2667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Register.jsp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BB47C85-9227-4D08-89BB-32476F7DB195}"/>
              </a:ext>
            </a:extLst>
          </p:cNvPr>
          <p:cNvSpPr txBox="1"/>
          <p:nvPr/>
        </p:nvSpPr>
        <p:spPr>
          <a:xfrm>
            <a:off x="10352240" y="532511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scrap.jsp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07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58041" y="251893"/>
            <a:ext cx="5394256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chemeClr val="bg1"/>
                </a:solidFill>
              </a:rPr>
              <a:t>Method and Role sharing by </a:t>
            </a:r>
            <a:r>
              <a:rPr lang="en-US" altLang="ko-KR" sz="2300" b="1" i="1" dirty="0" smtClean="0">
                <a:solidFill>
                  <a:schemeClr val="bg1"/>
                </a:solidFill>
              </a:rPr>
              <a:t>page(2) </a:t>
            </a:r>
            <a:endParaRPr lang="en-US" altLang="ko-KR" sz="2300" b="1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C72060B-E578-40D1-BB8F-3E09E0CD6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4" y="1386955"/>
            <a:ext cx="3414699" cy="2561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A4A824-F05C-4502-AD28-8F61E0ED1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1" y="4048442"/>
            <a:ext cx="3414699" cy="2561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58B199-4D28-4B04-9FEF-08BE6B28E7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7" y="4044122"/>
            <a:ext cx="3414699" cy="2561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3B4F4A1-6AC2-4360-9355-FA89044C44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7" y="1386955"/>
            <a:ext cx="3414699" cy="2561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9A1CB46-9641-413F-AAEC-3A25614066FD}"/>
              </a:ext>
            </a:extLst>
          </p:cNvPr>
          <p:cNvSpPr txBox="1"/>
          <p:nvPr/>
        </p:nvSpPr>
        <p:spPr>
          <a:xfrm>
            <a:off x="4483271" y="256377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location.jsp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E523E4-9CBE-421F-9428-4AB209A42D46}"/>
              </a:ext>
            </a:extLst>
          </p:cNvPr>
          <p:cNvSpPr txBox="1"/>
          <p:nvPr/>
        </p:nvSpPr>
        <p:spPr>
          <a:xfrm>
            <a:off x="4506686" y="51404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write.jsp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D9ED174-8157-4237-8E64-BC6484CE06C1}"/>
              </a:ext>
            </a:extLst>
          </p:cNvPr>
          <p:cNvSpPr txBox="1"/>
          <p:nvPr/>
        </p:nvSpPr>
        <p:spPr>
          <a:xfrm>
            <a:off x="10447375" y="25637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city.jsp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BB47C85-9227-4D08-89BB-32476F7DB195}"/>
              </a:ext>
            </a:extLst>
          </p:cNvPr>
          <p:cNvSpPr txBox="1"/>
          <p:nvPr/>
        </p:nvSpPr>
        <p:spPr>
          <a:xfrm>
            <a:off x="9931171" y="5325114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checkReview.jsp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19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08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58041" y="270943"/>
            <a:ext cx="5394256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chemeClr val="bg1"/>
                </a:solidFill>
              </a:rPr>
              <a:t>Event </a:t>
            </a:r>
            <a:r>
              <a:rPr lang="en-US" altLang="ko-KR" sz="2300" b="1" i="1" dirty="0" smtClean="0">
                <a:solidFill>
                  <a:schemeClr val="bg1"/>
                </a:solidFill>
              </a:rPr>
              <a:t>Flow</a:t>
            </a:r>
            <a:endParaRPr lang="en-US" altLang="ko-KR" sz="2300" b="1" i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6B49823-3B98-47D3-B081-A158647FE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8" b="6451"/>
          <a:stretch/>
        </p:blipFill>
        <p:spPr>
          <a:xfrm>
            <a:off x="1710264" y="1125681"/>
            <a:ext cx="8937173" cy="5678351"/>
          </a:xfrm>
          <a:prstGeom prst="rect">
            <a:avLst/>
          </a:prstGeom>
        </p:spPr>
      </p:pic>
      <p:pic>
        <p:nvPicPr>
          <p:cNvPr id="102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703207"/>
            <a:ext cx="1228725" cy="63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63" y="5422882"/>
            <a:ext cx="1825759" cy="70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805" y="3547196"/>
            <a:ext cx="1042546" cy="52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10" action="ppaction://hlinkfil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173" y="1219200"/>
            <a:ext cx="1075881" cy="7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12" action="ppaction://hlinkfil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1547" y="3613190"/>
            <a:ext cx="1134565" cy="45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14" action="ppaction://hlinkfil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74" y="3541633"/>
            <a:ext cx="1042546" cy="50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10376351" y="3793952"/>
            <a:ext cx="580023" cy="15588"/>
          </a:xfrm>
          <a:prstGeom prst="straightConnector1">
            <a:avLst/>
          </a:prstGeom>
          <a:ln w="66675">
            <a:solidFill>
              <a:schemeClr val="tx1">
                <a:lumMod val="95000"/>
                <a:lumOff val="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hlinkClick r:id="rId1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6609" r="5017" b="8453"/>
          <a:stretch/>
        </p:blipFill>
        <p:spPr bwMode="auto">
          <a:xfrm>
            <a:off x="5192201" y="3684260"/>
            <a:ext cx="1138161" cy="56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hlinkClick r:id="rId18" action="ppaction://hlinkfil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99" y="3676798"/>
            <a:ext cx="817343" cy="5021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rgbClr val="80BCE1"/>
                </a:solidFill>
              </a:rPr>
              <a:t>09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58041" y="270943"/>
            <a:ext cx="5394256" cy="61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>
                <a:solidFill>
                  <a:srgbClr val="80BCE1"/>
                </a:solidFill>
              </a:rPr>
              <a:t>Used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3535C9A-6489-4F12-A620-889E96BC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6056" r="1815" b="8188"/>
          <a:stretch/>
        </p:blipFill>
        <p:spPr>
          <a:xfrm>
            <a:off x="1948537" y="1259194"/>
            <a:ext cx="8392887" cy="53988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58041" y="251893"/>
            <a:ext cx="5394256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 dirty="0">
                <a:solidFill>
                  <a:schemeClr val="bg1"/>
                </a:solidFill>
              </a:rPr>
              <a:t>Best Practice &amp; Lesson Learned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783013D-A799-42D4-B473-F6FEF9E925DD}"/>
              </a:ext>
            </a:extLst>
          </p:cNvPr>
          <p:cNvSpPr txBox="1"/>
          <p:nvPr/>
        </p:nvSpPr>
        <p:spPr>
          <a:xfrm>
            <a:off x="1045524" y="1556512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Best Practice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B4815494-E8E0-4DA8-B54B-31F81395354D}"/>
              </a:ext>
            </a:extLst>
          </p:cNvPr>
          <p:cNvCxnSpPr/>
          <p:nvPr/>
        </p:nvCxnSpPr>
        <p:spPr>
          <a:xfrm>
            <a:off x="1045523" y="4044162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66F964-C4C9-477B-BAD5-3799BECA97E4}"/>
              </a:ext>
            </a:extLst>
          </p:cNvPr>
          <p:cNvSpPr txBox="1"/>
          <p:nvPr/>
        </p:nvSpPr>
        <p:spPr>
          <a:xfrm>
            <a:off x="1045523" y="4179969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Lesson Learned</a:t>
            </a:r>
            <a:endParaRPr lang="ko-KR" altLang="en-US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6EF304-B271-44C2-96B9-D3AC97D738BB}"/>
              </a:ext>
            </a:extLst>
          </p:cNvPr>
          <p:cNvSpPr txBox="1"/>
          <p:nvPr/>
        </p:nvSpPr>
        <p:spPr>
          <a:xfrm>
            <a:off x="1749927" y="2069704"/>
            <a:ext cx="5165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Tmap</a:t>
            </a: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한국관광공사 등의 </a:t>
            </a:r>
            <a:r>
              <a:rPr lang="en-US" altLang="ko-KR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 사용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Json 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입출력 등에 연결되는 상황에</a:t>
            </a: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 Ajax 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적용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서비스 요청에 대한 다양한 예외 상황에 대해 고려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Paging 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기술을 </a:t>
            </a: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더보기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＇ 등으로 처리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A85326-9203-4259-B58E-8E50F39A9AF0}"/>
              </a:ext>
            </a:extLst>
          </p:cNvPr>
          <p:cNvSpPr txBox="1"/>
          <p:nvPr/>
        </p:nvSpPr>
        <p:spPr>
          <a:xfrm>
            <a:off x="1717276" y="4755275"/>
            <a:ext cx="8113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기존에 추출한 메서드와 프로젝트 </a:t>
            </a:r>
            <a:r>
              <a:rPr lang="ko-KR" altLang="en-US" dirty="0" err="1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종료시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 구현된 메서드의 형태나 수가 많이 다름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테이블 및 </a:t>
            </a:r>
            <a:r>
              <a:rPr lang="en-US" altLang="ko-KR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VO </a:t>
            </a: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설계의 중요성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개발자 간 의사소통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계획 수립과 실행의 중요성</a:t>
            </a:r>
            <a:endParaRPr lang="en-US" altLang="ko-KR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72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6"/>
          <p:cNvSpPr/>
          <p:nvPr/>
        </p:nvSpPr>
        <p:spPr>
          <a:xfrm>
            <a:off x="4475073" y="3010008"/>
            <a:ext cx="3241854" cy="83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300" b="1" i="1">
                <a:solidFill>
                  <a:schemeClr val="bg1"/>
                </a:solidFill>
              </a:rPr>
              <a:t>Thank You :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4961595" y="4482826"/>
            <a:ext cx="2467905" cy="2467905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82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04800" dist="177800" algn="l" rotWithShape="0">
              <a:prstClr val="black">
                <a:alpha val="40000"/>
              </a:prstClr>
            </a:outerShdw>
          </a:effectLst>
          <a:scene3d>
            <a:camera prst="perspectiveRelaxedModerately">
              <a:rot lat="18290628" lon="0" rev="0"/>
            </a:camera>
            <a:lightRig rig="threePt" dir="t"/>
          </a:scene3d>
          <a:sp3d>
            <a:bevelB w="0" h="889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5940840" y="5006276"/>
            <a:ext cx="489437" cy="937323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도넛 35"/>
          <p:cNvSpPr/>
          <p:nvPr/>
        </p:nvSpPr>
        <p:spPr>
          <a:xfrm>
            <a:off x="5275922" y="3463227"/>
            <a:ext cx="1857375" cy="1857375"/>
          </a:xfrm>
          <a:prstGeom prst="donut">
            <a:avLst>
              <a:gd name="adj" fmla="val 16266"/>
            </a:avLst>
          </a:prstGeom>
          <a:solidFill>
            <a:schemeClr val="tx1"/>
          </a:solidFill>
          <a:ln>
            <a:noFill/>
          </a:ln>
          <a:scene3d>
            <a:camera prst="perspectiveRelaxedModerately">
              <a:rot lat="18290628" lon="0" rev="0"/>
            </a:camera>
            <a:lightRig rig="threePt" dir="t"/>
          </a:scene3d>
          <a:sp3d>
            <a:bevelB w="0" h="438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5940839" y="3864272"/>
            <a:ext cx="489437" cy="889818"/>
          </a:xfrm>
          <a:prstGeom prst="can">
            <a:avLst>
              <a:gd name="adj" fmla="val 10105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도넛 1"/>
          <p:cNvSpPr/>
          <p:nvPr/>
        </p:nvSpPr>
        <p:spPr>
          <a:xfrm>
            <a:off x="5275921" y="2278161"/>
            <a:ext cx="1857375" cy="1857375"/>
          </a:xfrm>
          <a:prstGeom prst="donut">
            <a:avLst>
              <a:gd name="adj" fmla="val 16266"/>
            </a:avLst>
          </a:prstGeom>
          <a:solidFill>
            <a:schemeClr val="bg1"/>
          </a:solidFill>
          <a:ln>
            <a:noFill/>
          </a:ln>
          <a:scene3d>
            <a:camera prst="perspectiveRelaxedModerately">
              <a:rot lat="18290628" lon="0" rev="0"/>
            </a:camera>
            <a:lightRig rig="threePt" dir="t"/>
          </a:scene3d>
          <a:sp3d>
            <a:bevelB w="0" h="438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449076" y="1072358"/>
            <a:ext cx="11167112" cy="17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29808" y="280587"/>
            <a:ext cx="5394256" cy="66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500" b="1" i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도넛 34"/>
          <p:cNvSpPr/>
          <p:nvPr/>
        </p:nvSpPr>
        <p:spPr>
          <a:xfrm>
            <a:off x="5256872" y="1753488"/>
            <a:ext cx="1857375" cy="1857375"/>
          </a:xfrm>
          <a:prstGeom prst="donut">
            <a:avLst>
              <a:gd name="adj" fmla="val 16266"/>
            </a:avLst>
          </a:prstGeom>
          <a:solidFill>
            <a:schemeClr val="tx1"/>
          </a:solidFill>
          <a:ln>
            <a:noFill/>
          </a:ln>
          <a:scene3d>
            <a:camera prst="perspectiveRelaxedModerately">
              <a:rot lat="18290628" lon="0" rev="0"/>
            </a:camera>
            <a:lightRig rig="threePt" dir="t"/>
          </a:scene3d>
          <a:sp3d>
            <a:bevelB w="0" h="438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원통 31"/>
          <p:cNvSpPr/>
          <p:nvPr/>
        </p:nvSpPr>
        <p:spPr>
          <a:xfrm>
            <a:off x="5959889" y="1483032"/>
            <a:ext cx="489437" cy="1574494"/>
          </a:xfrm>
          <a:prstGeom prst="can">
            <a:avLst>
              <a:gd name="adj" fmla="val 15943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원통 53"/>
          <p:cNvSpPr/>
          <p:nvPr/>
        </p:nvSpPr>
        <p:spPr>
          <a:xfrm>
            <a:off x="5959889" y="1418272"/>
            <a:ext cx="489437" cy="938304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040186" y="2938569"/>
            <a:ext cx="2123658" cy="36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solidFill>
                  <a:schemeClr val="bg1"/>
                </a:solidFill>
              </a:rPr>
              <a:t>02. Requirements Analysis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383076" y="1848793"/>
            <a:ext cx="2643204" cy="36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06. Used Method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605651" y="2055498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4232066" y="2099111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64"/>
          <p:cNvCxnSpPr/>
          <p:nvPr/>
        </p:nvCxnSpPr>
        <p:spPr>
          <a:xfrm flipV="1">
            <a:off x="4205593" y="2689706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55"/>
          <p:cNvSpPr/>
          <p:nvPr/>
        </p:nvSpPr>
        <p:spPr>
          <a:xfrm>
            <a:off x="2054266" y="2337042"/>
            <a:ext cx="2136031" cy="3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01. Background &amp; Subject</a:t>
            </a:r>
          </a:p>
        </p:txBody>
      </p:sp>
      <p:cxnSp>
        <p:nvCxnSpPr>
          <p:cNvPr id="80" name="직선 연결선 64"/>
          <p:cNvCxnSpPr/>
          <p:nvPr/>
        </p:nvCxnSpPr>
        <p:spPr>
          <a:xfrm flipV="1">
            <a:off x="4197182" y="3787733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64"/>
          <p:cNvCxnSpPr/>
          <p:nvPr/>
        </p:nvCxnSpPr>
        <p:spPr>
          <a:xfrm flipV="1">
            <a:off x="4197182" y="4624691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64"/>
          <p:cNvCxnSpPr/>
          <p:nvPr/>
        </p:nvCxnSpPr>
        <p:spPr>
          <a:xfrm flipV="1">
            <a:off x="4197182" y="5502970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55"/>
          <p:cNvSpPr/>
          <p:nvPr/>
        </p:nvSpPr>
        <p:spPr>
          <a:xfrm>
            <a:off x="2478066" y="3990928"/>
            <a:ext cx="1703076" cy="360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03. Milestone Chart</a:t>
            </a:r>
          </a:p>
        </p:txBody>
      </p:sp>
      <p:sp>
        <p:nvSpPr>
          <p:cNvPr id="84" name="직사각형 55"/>
          <p:cNvSpPr/>
          <p:nvPr/>
        </p:nvSpPr>
        <p:spPr>
          <a:xfrm>
            <a:off x="1686130" y="4823561"/>
            <a:ext cx="2420544" cy="36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04. Development Environment</a:t>
            </a:r>
          </a:p>
        </p:txBody>
      </p:sp>
      <p:sp>
        <p:nvSpPr>
          <p:cNvPr id="85" name="직사각형 55"/>
          <p:cNvSpPr/>
          <p:nvPr/>
        </p:nvSpPr>
        <p:spPr>
          <a:xfrm>
            <a:off x="2791029" y="5703696"/>
            <a:ext cx="1270123" cy="36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05. Front View</a:t>
            </a:r>
          </a:p>
        </p:txBody>
      </p:sp>
      <p:sp>
        <p:nvSpPr>
          <p:cNvPr id="88" name="직사각형 55"/>
          <p:cNvSpPr/>
          <p:nvPr/>
        </p:nvSpPr>
        <p:spPr>
          <a:xfrm>
            <a:off x="8399403" y="2635204"/>
            <a:ext cx="315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solidFill>
                  <a:schemeClr val="bg1"/>
                </a:solidFill>
              </a:rPr>
              <a:t>07.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Method and Role sharing by page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3"/>
          <p:cNvCxnSpPr/>
          <p:nvPr/>
        </p:nvCxnSpPr>
        <p:spPr>
          <a:xfrm flipV="1">
            <a:off x="7621979" y="2841909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55"/>
          <p:cNvSpPr/>
          <p:nvPr/>
        </p:nvSpPr>
        <p:spPr>
          <a:xfrm>
            <a:off x="8402250" y="3449406"/>
            <a:ext cx="2643204" cy="36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08. Event Flow</a:t>
            </a:r>
          </a:p>
        </p:txBody>
      </p:sp>
      <p:cxnSp>
        <p:nvCxnSpPr>
          <p:cNvPr id="91" name="직선 연결선 3"/>
          <p:cNvCxnSpPr/>
          <p:nvPr/>
        </p:nvCxnSpPr>
        <p:spPr>
          <a:xfrm flipV="1">
            <a:off x="7624825" y="3656111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55"/>
          <p:cNvSpPr/>
          <p:nvPr/>
        </p:nvSpPr>
        <p:spPr>
          <a:xfrm>
            <a:off x="8399404" y="4281718"/>
            <a:ext cx="2643204" cy="36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09. Used Pattern</a:t>
            </a:r>
          </a:p>
        </p:txBody>
      </p:sp>
      <p:cxnSp>
        <p:nvCxnSpPr>
          <p:cNvPr id="93" name="직선 연결선 3"/>
          <p:cNvCxnSpPr/>
          <p:nvPr/>
        </p:nvCxnSpPr>
        <p:spPr>
          <a:xfrm flipV="1">
            <a:off x="7621979" y="4488423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55"/>
          <p:cNvSpPr/>
          <p:nvPr/>
        </p:nvSpPr>
        <p:spPr>
          <a:xfrm>
            <a:off x="8402250" y="5128657"/>
            <a:ext cx="3213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10. Best Practice &amp; Lesson Learned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"/>
          <p:cNvCxnSpPr/>
          <p:nvPr/>
        </p:nvCxnSpPr>
        <p:spPr>
          <a:xfrm flipV="1">
            <a:off x="7624825" y="5335362"/>
            <a:ext cx="600075" cy="404014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49950" y="3245923"/>
            <a:ext cx="2595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800" b="1" dirty="0" smtClean="0">
                <a:solidFill>
                  <a:schemeClr val="bg1"/>
                </a:solidFill>
              </a:rPr>
              <a:t>2-1 what features do you Needs?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800" b="1" dirty="0" smtClean="0">
                <a:solidFill>
                  <a:schemeClr val="bg1"/>
                </a:solidFill>
              </a:rPr>
              <a:t>2-2 Table Extraction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800" b="1" dirty="0" smtClean="0">
                <a:solidFill>
                  <a:schemeClr val="bg1"/>
                </a:solidFill>
              </a:rPr>
              <a:t>2-3 VO Extraction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228968" y="126542"/>
            <a:ext cx="636713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58041" y="280468"/>
            <a:ext cx="5394256" cy="61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>
                <a:solidFill>
                  <a:srgbClr val="80BCE1"/>
                </a:solidFill>
              </a:rPr>
              <a:t>Background &amp; Subject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C559040E-CCCB-4FF5-B6BB-4E5F24236D6A}"/>
              </a:ext>
            </a:extLst>
          </p:cNvPr>
          <p:cNvCxnSpPr/>
          <p:nvPr/>
        </p:nvCxnSpPr>
        <p:spPr>
          <a:xfrm>
            <a:off x="940800" y="6229246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E1C396-EB1F-4DD2-BEBE-2AC885FFD2E8}"/>
              </a:ext>
            </a:extLst>
          </p:cNvPr>
          <p:cNvSpPr txBox="1"/>
          <p:nvPr/>
        </p:nvSpPr>
        <p:spPr>
          <a:xfrm>
            <a:off x="1972115" y="2564526"/>
            <a:ext cx="8247771" cy="3414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1훈고딕굴림 R" pitchFamily="18" charset="-127"/>
                <a:ea typeface="1훈고딕굴림 R" pitchFamily="18" charset="-127"/>
              </a:rPr>
              <a:t>사용자끼리 여행지의 리뷰를 공유하고</a:t>
            </a:r>
            <a:r>
              <a:rPr lang="en-US" altLang="ko-KR" sz="2400" b="1" dirty="0">
                <a:latin typeface="1훈고딕굴림 R" pitchFamily="18" charset="-127"/>
                <a:ea typeface="1훈고딕굴림 R" pitchFamily="18" charset="-127"/>
              </a:rPr>
              <a:t>, </a:t>
            </a:r>
          </a:p>
          <a:p>
            <a:pPr algn="ctr"/>
            <a:r>
              <a:rPr lang="ko-KR" altLang="en-US" sz="2400" b="1" dirty="0">
                <a:latin typeface="1훈고딕굴림 R" pitchFamily="18" charset="-127"/>
                <a:ea typeface="1훈고딕굴림 R" pitchFamily="18" charset="-127"/>
              </a:rPr>
              <a:t>여행지에 대한 정보를 얻을 수 있는 사이트</a:t>
            </a:r>
          </a:p>
          <a:p>
            <a:pPr algn="ctr"/>
            <a:endParaRPr lang="en-US" altLang="ko-KR" dirty="0">
              <a:latin typeface="1훈고딕굴림 R" pitchFamily="18" charset="-127"/>
              <a:ea typeface="1훈고딕굴림 R" pitchFamily="18" charset="-127"/>
            </a:endParaRPr>
          </a:p>
          <a:p>
            <a:pPr algn="ctr"/>
            <a:endParaRPr lang="en-US" altLang="ko-KR" dirty="0">
              <a:latin typeface="1훈고딕굴림 R" pitchFamily="18" charset="-127"/>
              <a:ea typeface="1훈고딕굴림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itchFamily="18" charset="-127"/>
                <a:ea typeface="1훈고딕굴림 R" pitchFamily="18" charset="-127"/>
              </a:rPr>
              <a:t>사용자적 입장에서 실제로 여행지가 정해지면 가장 많이 찾아보게 되는 게 리뷰인만큼</a:t>
            </a:r>
            <a:endParaRPr lang="en-US" altLang="ko-KR" dirty="0">
              <a:latin typeface="1훈고딕굴림 R" pitchFamily="18" charset="-127"/>
              <a:ea typeface="1훈고딕굴림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itchFamily="18" charset="-127"/>
                <a:ea typeface="1훈고딕굴림 R" pitchFamily="18" charset="-127"/>
              </a:rPr>
              <a:t>광고와 예약 중심의 기존 여행 관련 사이트들에 다소 아쉬움을 느꼈다</a:t>
            </a:r>
            <a:r>
              <a:rPr lang="en-US" altLang="ko-KR" dirty="0"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1훈고딕굴림 R" pitchFamily="18" charset="-127"/>
              <a:ea typeface="1훈고딕굴림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itchFamily="18" charset="-127"/>
                <a:ea typeface="1훈고딕굴림 R" pitchFamily="18" charset="-127"/>
              </a:rPr>
              <a:t>그래서 위와는 차별화 된 여행자들의 리뷰를 중심으로</a:t>
            </a:r>
            <a:r>
              <a:rPr lang="en-US" altLang="ko-KR" dirty="0">
                <a:latin typeface="1훈고딕굴림 R" pitchFamily="18" charset="-127"/>
                <a:ea typeface="1훈고딕굴림 R" pitchFamily="18" charset="-127"/>
              </a:rPr>
              <a:t>,</a:t>
            </a:r>
            <a:r>
              <a:rPr lang="ko-KR" altLang="en-US" dirty="0">
                <a:latin typeface="1훈고딕굴림 R" pitchFamily="18" charset="-127"/>
                <a:ea typeface="1훈고딕굴림 R" pitchFamily="18" charset="-127"/>
              </a:rPr>
              <a:t> </a:t>
            </a:r>
            <a:endParaRPr lang="en-US" altLang="ko-KR" dirty="0">
              <a:latin typeface="1훈고딕굴림 R" pitchFamily="18" charset="-127"/>
              <a:ea typeface="1훈고딕굴림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itchFamily="18" charset="-127"/>
                <a:ea typeface="1훈고딕굴림 R" pitchFamily="18" charset="-127"/>
              </a:rPr>
              <a:t>기본적인 여행지의 정보와 다른 사람들의 리뷰를 제공하는 사이트의 필요성을 느꼈다</a:t>
            </a:r>
            <a:r>
              <a:rPr lang="en-US" altLang="ko-KR" dirty="0">
                <a:latin typeface="1훈고딕굴림 R" pitchFamily="18" charset="-127"/>
                <a:ea typeface="1훈고딕굴림 R" pitchFamily="18" charset="-127"/>
              </a:rPr>
              <a:t>.</a:t>
            </a: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="" xmlns:a16="http://schemas.microsoft.com/office/drawing/2014/main" id="{1DD45194-470F-431C-98E1-CB417A6F9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8" b="6655"/>
          <a:stretch/>
        </p:blipFill>
        <p:spPr>
          <a:xfrm>
            <a:off x="6096000" y="1701977"/>
            <a:ext cx="2647950" cy="494014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="" xmlns:a16="http://schemas.microsoft.com/office/drawing/2014/main" id="{F459B807-6896-4024-8628-928FDF46E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06" y="1696037"/>
            <a:ext cx="1886047" cy="482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A2B605-E334-4213-B28C-1E341BCE8975}"/>
              </a:ext>
            </a:extLst>
          </p:cNvPr>
          <p:cNvSpPr txBox="1"/>
          <p:nvPr/>
        </p:nvSpPr>
        <p:spPr>
          <a:xfrm>
            <a:off x="1608413" y="1674223"/>
            <a:ext cx="785824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선택한 여행지에 대한 정보를 얻고 싶다</a:t>
            </a:r>
            <a:r>
              <a:rPr lang="en-US" altLang="ko-KR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여행지에 관한 키워드를 입력하면 그와 관련된 리뷰 목록이 보고 싶다</a:t>
            </a:r>
            <a:r>
              <a:rPr lang="en-US" altLang="ko-KR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내가 다녀온 여행지에 대한 정보를 쓰고 싶다</a:t>
            </a:r>
            <a:r>
              <a:rPr lang="en-US" altLang="ko-KR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다른 사람들의 리뷰를 담고 싶다</a:t>
            </a:r>
            <a:r>
              <a:rPr lang="en-US" altLang="ko-KR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여행지 간 이동방법이나 소요시간 등이 알고 싶다</a:t>
            </a:r>
            <a:r>
              <a:rPr lang="en-US" altLang="ko-KR" sz="2000" dirty="0">
                <a:solidFill>
                  <a:schemeClr val="bg1"/>
                </a:solidFill>
                <a:latin typeface="1훈고딕굴림 R" pitchFamily="18" charset="-127"/>
                <a:ea typeface="1훈고딕굴림 R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F9B1F12-6B00-41FC-A077-46D8A3988573}"/>
              </a:ext>
            </a:extLst>
          </p:cNvPr>
          <p:cNvSpPr/>
          <p:nvPr/>
        </p:nvSpPr>
        <p:spPr>
          <a:xfrm>
            <a:off x="1358041" y="166168"/>
            <a:ext cx="5394256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b="1" i="1" dirty="0">
                <a:solidFill>
                  <a:schemeClr val="bg1"/>
                </a:solidFill>
              </a:rPr>
              <a:t>Requirements Analysis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 b="1" i="1" dirty="0">
                <a:solidFill>
                  <a:schemeClr val="bg1"/>
                </a:solidFill>
              </a:rPr>
              <a:t>	2.1 </a:t>
            </a:r>
            <a:r>
              <a:rPr lang="en-US" altLang="ko-KR" sz="1200" b="1" i="1" dirty="0">
                <a:solidFill>
                  <a:schemeClr val="bg1"/>
                </a:solidFill>
              </a:rPr>
              <a:t>What features do you Need?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6D435C9-20A2-43F8-B611-6637812E0BF7}"/>
              </a:ext>
            </a:extLst>
          </p:cNvPr>
          <p:cNvSpPr/>
          <p:nvPr/>
        </p:nvSpPr>
        <p:spPr>
          <a:xfrm>
            <a:off x="1358041" y="166168"/>
            <a:ext cx="5394256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b="1" i="1" dirty="0">
                <a:solidFill>
                  <a:schemeClr val="bg1"/>
                </a:solidFill>
              </a:rPr>
              <a:t>Requirements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Analysis</a:t>
            </a:r>
            <a:endParaRPr lang="en-US" altLang="ko-KR" sz="2000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 b="1" i="1" dirty="0">
                <a:solidFill>
                  <a:schemeClr val="bg1"/>
                </a:solidFill>
              </a:rPr>
              <a:t>	2.2 Table 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Extraction(1)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29089"/>
              </p:ext>
            </p:extLst>
          </p:nvPr>
        </p:nvGraphicFramePr>
        <p:xfrm>
          <a:off x="424046" y="1573297"/>
          <a:ext cx="4877603" cy="21302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6165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326111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08166"/>
                <a:gridCol w="1157161"/>
              </a:tblGrid>
              <a:tr h="30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32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 Key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VARCHAR2(30)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nsn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NUMBER(7)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password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4493460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VARCHAR2(50)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5936105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mail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43342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6790"/>
              </p:ext>
            </p:extLst>
          </p:nvPr>
        </p:nvGraphicFramePr>
        <p:xfrm>
          <a:off x="5412156" y="1422321"/>
          <a:ext cx="6184982" cy="1211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4364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1732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65960"/>
                <a:gridCol w="1767338"/>
              </a:tblGrid>
              <a:tr h="30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00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0037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content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17277"/>
              </p:ext>
            </p:extLst>
          </p:nvPr>
        </p:nvGraphicFramePr>
        <p:xfrm>
          <a:off x="5412156" y="2752976"/>
          <a:ext cx="6184982" cy="911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4364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1732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65960"/>
                <a:gridCol w="1767338"/>
              </a:tblGrid>
              <a:tr h="30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00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city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VARCHAR2(30)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7481"/>
              </p:ext>
            </p:extLst>
          </p:nvPr>
        </p:nvGraphicFramePr>
        <p:xfrm>
          <a:off x="410192" y="3813038"/>
          <a:ext cx="4877603" cy="24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6165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32809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20041"/>
                <a:gridCol w="1143307"/>
              </a:tblGrid>
              <a:tr h="30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32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Festival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festival_name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 Key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festival_location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VARCHAR2(100)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4493460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5936105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4334278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VARCHAR2(50)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11427"/>
              </p:ext>
            </p:extLst>
          </p:nvPr>
        </p:nvGraphicFramePr>
        <p:xfrm>
          <a:off x="5419600" y="3792009"/>
          <a:ext cx="6177539" cy="2738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826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4879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47553"/>
                <a:gridCol w="1764370"/>
              </a:tblGrid>
              <a:tr h="30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32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 Key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VARCHAR2(30)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city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title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VARCHAR2(100)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4493460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5936105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date_writing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4334278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likes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Default 0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6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6D435C9-20A2-43F8-B611-6637812E0BF7}"/>
              </a:ext>
            </a:extLst>
          </p:cNvPr>
          <p:cNvSpPr/>
          <p:nvPr/>
        </p:nvSpPr>
        <p:spPr>
          <a:xfrm>
            <a:off x="1358041" y="166168"/>
            <a:ext cx="53942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b="1" i="1" dirty="0">
                <a:solidFill>
                  <a:schemeClr val="bg1"/>
                </a:solidFill>
              </a:rPr>
              <a:t>Requirements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Analysis</a:t>
            </a:r>
            <a:endParaRPr lang="en-US" altLang="ko-KR" sz="2000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 b="1" i="1" dirty="0">
                <a:solidFill>
                  <a:schemeClr val="bg1"/>
                </a:solidFill>
              </a:rPr>
              <a:t>	2.2 Table 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Extraction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(2)</a:t>
            </a:r>
            <a:endParaRPr lang="en-US" altLang="ko-KR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49700"/>
              </p:ext>
            </p:extLst>
          </p:nvPr>
        </p:nvGraphicFramePr>
        <p:xfrm>
          <a:off x="5878270" y="4591323"/>
          <a:ext cx="6193865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3153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4879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59428"/>
                <a:gridCol w="175249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Spot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_image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spot_name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202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spot_image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VARCHAR2(200)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02698"/>
              </p:ext>
            </p:extLst>
          </p:nvPr>
        </p:nvGraphicFramePr>
        <p:xfrm>
          <a:off x="5901469" y="3309630"/>
          <a:ext cx="6159159" cy="911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20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56858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39485"/>
                <a:gridCol w="1733796"/>
              </a:tblGrid>
              <a:tr h="30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Scrap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00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fk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9797"/>
              </p:ext>
            </p:extLst>
          </p:nvPr>
        </p:nvGraphicFramePr>
        <p:xfrm>
          <a:off x="5887155" y="2055425"/>
          <a:ext cx="6184982" cy="911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4364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1732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65960"/>
                <a:gridCol w="1767338"/>
              </a:tblGrid>
              <a:tr h="30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Review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_image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05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00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review_image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VARCHAR2(200)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98411"/>
              </p:ext>
            </p:extLst>
          </p:nvPr>
        </p:nvGraphicFramePr>
        <p:xfrm>
          <a:off x="104191" y="3130334"/>
          <a:ext cx="5738469" cy="2738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826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265923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603169"/>
                <a:gridCol w="1852551"/>
              </a:tblGrid>
              <a:tr h="30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32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 Key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VARCHAR2(30)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city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title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VARCHAR2(100)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4493460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5936105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date_writing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4334278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likes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Default 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fk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37829"/>
              </p:ext>
            </p:extLst>
          </p:nvPr>
        </p:nvGraphicFramePr>
        <p:xfrm>
          <a:off x="104191" y="1860279"/>
          <a:ext cx="5749161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3567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246909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91294"/>
                <a:gridCol w="185739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202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VARCHAR2(100)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63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6D435C9-20A2-43F8-B611-6637812E0BF7}"/>
              </a:ext>
            </a:extLst>
          </p:cNvPr>
          <p:cNvSpPr/>
          <p:nvPr/>
        </p:nvSpPr>
        <p:spPr>
          <a:xfrm>
            <a:off x="1358041" y="166168"/>
            <a:ext cx="5394256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b="1" i="1" dirty="0">
                <a:solidFill>
                  <a:schemeClr val="bg1"/>
                </a:solidFill>
              </a:rPr>
              <a:t>Requirements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Analysis</a:t>
            </a:r>
            <a:endParaRPr lang="en-US" altLang="ko-KR" sz="2000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 b="1" i="1" dirty="0">
                <a:solidFill>
                  <a:schemeClr val="bg1"/>
                </a:solidFill>
              </a:rPr>
              <a:t>	2.2 Table 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Extraction(3)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53888"/>
              </p:ext>
            </p:extLst>
          </p:nvPr>
        </p:nvGraphicFramePr>
        <p:xfrm>
          <a:off x="5875279" y="2049735"/>
          <a:ext cx="6184982" cy="911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4364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17320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65960"/>
                <a:gridCol w="1767338"/>
              </a:tblGrid>
              <a:tr h="30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cfk, </a:t>
                      </a:r>
                      <a:r>
                        <a:rPr lang="en-US" altLang="ko-KR" sz="105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05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00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NUMBER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91436"/>
              </p:ext>
            </p:extLst>
          </p:nvPr>
        </p:nvGraphicFramePr>
        <p:xfrm>
          <a:off x="104191" y="3006005"/>
          <a:ext cx="572659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410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254215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67542"/>
                <a:gridCol w="1864427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Course_info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course_num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spot_name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VARCHAR2(100)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course_order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Default 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94167"/>
              </p:ext>
            </p:extLst>
          </p:nvPr>
        </p:nvGraphicFramePr>
        <p:xfrm>
          <a:off x="88809" y="1688829"/>
          <a:ext cx="5749161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3567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246909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91294"/>
                <a:gridCol w="185739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review_num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202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word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VARCHAR2(100)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41191"/>
              </p:ext>
            </p:extLst>
          </p:nvPr>
        </p:nvGraphicFramePr>
        <p:xfrm>
          <a:off x="104191" y="4790642"/>
          <a:ext cx="572659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410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254215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567542"/>
                <a:gridCol w="1864427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컬럼명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fk,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delete cascade</a:t>
                      </a:r>
                      <a:endParaRPr lang="ko-KR" altLang="en-US" sz="12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course_num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NUMBER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</a:t>
                      </a:r>
                      <a:r>
                        <a:rPr lang="en-US" altLang="ko-KR" sz="1200" baseline="0" smtClean="0"/>
                        <a:t> Key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course_name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VARCHAR2(50)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D6B5F40C-4619-4AD9-9969-F9EE2DD0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1808"/>
              </p:ext>
            </p:extLst>
          </p:nvPr>
        </p:nvGraphicFramePr>
        <p:xfrm>
          <a:off x="5887931" y="3274436"/>
          <a:ext cx="6165524" cy="24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410">
                  <a:extLst>
                    <a:ext uri="{9D8B030D-6E8A-4147-A177-3AD203B41FA5}">
                      <a16:colId xmlns="" xmlns:a16="http://schemas.microsoft.com/office/drawing/2014/main" val="451948301"/>
                    </a:ext>
                  </a:extLst>
                </a:gridCol>
                <a:gridCol w="1408137">
                  <a:extLst>
                    <a:ext uri="{9D8B030D-6E8A-4147-A177-3AD203B41FA5}">
                      <a16:colId xmlns="" xmlns:a16="http://schemas.microsoft.com/office/drawing/2014/main" val="3541704902"/>
                    </a:ext>
                  </a:extLst>
                </a:gridCol>
                <a:gridCol w="1971304"/>
                <a:gridCol w="1745673"/>
              </a:tblGrid>
              <a:tr h="30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테이블 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타입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속성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02950572"/>
                  </a:ext>
                </a:extLst>
              </a:tr>
              <a:tr h="30432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tourSpot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spot_name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VARCHAR2(100)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Primary Key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617142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VARCHAR2(60)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4352404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10978501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VARCHAR2(30)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Not null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4493460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VARCHAR(100)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5936105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4334278"/>
                  </a:ext>
                </a:extLst>
              </a:tr>
              <a:tr h="3043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VARCHAR2(2000)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4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4D98155-9052-4A65-B5B4-CB1D5CF078F5}"/>
              </a:ext>
            </a:extLst>
          </p:cNvPr>
          <p:cNvSpPr/>
          <p:nvPr/>
        </p:nvSpPr>
        <p:spPr>
          <a:xfrm>
            <a:off x="1358041" y="166168"/>
            <a:ext cx="539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b="1" i="1" dirty="0">
                <a:solidFill>
                  <a:schemeClr val="bg1"/>
                </a:solidFill>
              </a:rPr>
              <a:t>Requirements Analysis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 </a:t>
            </a:r>
            <a:endParaRPr lang="en-US" altLang="ko-KR" sz="2000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	2.3 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VO Extraction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44371" y="1692889"/>
            <a:ext cx="3510798" cy="2921437"/>
            <a:chOff x="541793" y="1292840"/>
            <a:chExt cx="2480166" cy="2921437"/>
          </a:xfrm>
        </p:grpSpPr>
        <p:sp>
          <p:nvSpPr>
            <p:cNvPr id="2" name="TextBox 1"/>
            <p:cNvSpPr txBox="1"/>
            <p:nvPr/>
          </p:nvSpPr>
          <p:spPr>
            <a:xfrm>
              <a:off x="541793" y="1292840"/>
              <a:ext cx="2480165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AttractionVO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1793" y="1628954"/>
              <a:ext cx="2480166" cy="25853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private 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spotName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address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location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city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info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mainImage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lon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String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lat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private </a:t>
              </a:r>
              <a:r>
                <a:rPr lang="en-US" altLang="ko-KR" sz="1200">
                  <a:solidFill>
                    <a:schemeClr val="bg2">
                      <a:lumMod val="10000"/>
                    </a:schemeClr>
                  </a:solidFill>
                </a:rPr>
                <a:t>ArrayList&lt;String&gt; </a:t>
              </a:r>
              <a:r>
                <a:rPr lang="en-US" altLang="ko-KR" sz="1200" smtClean="0">
                  <a:solidFill>
                    <a:schemeClr val="bg2">
                      <a:lumMod val="10000"/>
                    </a:schemeClr>
                  </a:solidFill>
                </a:rPr>
                <a:t>images</a:t>
              </a:r>
              <a:endParaRPr lang="ko-KR" altLang="en-US" sz="12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4370" y="4858948"/>
            <a:ext cx="3510798" cy="1247569"/>
            <a:chOff x="5947105" y="7502655"/>
            <a:chExt cx="3510798" cy="124756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947106" y="7502655"/>
              <a:ext cx="3510797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CommentVO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7105" y="7826894"/>
              <a:ext cx="351079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b-NO" altLang="ko-KR" sz="1200"/>
                <a:t>private int </a:t>
              </a:r>
              <a:r>
                <a:rPr lang="nb-NO" altLang="ko-KR" sz="1200" smtClean="0"/>
                <a:t>reviewNum</a:t>
              </a:r>
            </a:p>
            <a:p>
              <a:pPr>
                <a:lnSpc>
                  <a:spcPct val="150000"/>
                </a:lnSpc>
              </a:pPr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id</a:t>
              </a:r>
            </a:p>
            <a:p>
              <a:pPr>
                <a:lnSpc>
                  <a:spcPct val="150000"/>
                </a:lnSpc>
              </a:pPr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comment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63966" y="4674524"/>
            <a:ext cx="3510799" cy="1259444"/>
            <a:chOff x="5947101" y="1291351"/>
            <a:chExt cx="3510799" cy="1259444"/>
          </a:xfrm>
        </p:grpSpPr>
        <p:sp>
          <p:nvSpPr>
            <p:cNvPr id="26" name="TextBox 25"/>
            <p:cNvSpPr txBox="1"/>
            <p:nvPr/>
          </p:nvSpPr>
          <p:spPr>
            <a:xfrm>
              <a:off x="5947102" y="1291351"/>
              <a:ext cx="3510798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CourseVO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7101" y="1627465"/>
              <a:ext cx="3510798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private int </a:t>
              </a:r>
              <a:r>
                <a:rPr lang="en-US" altLang="ko-KR" sz="1200" smtClean="0"/>
                <a:t>courseNum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courseName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/>
                <a:t>private HashMap&lt;Integer, AttractionVO</a:t>
              </a:r>
              <a:r>
                <a:rPr lang="en-US" altLang="ko-KR" sz="1200"/>
                <a:t>&gt; </a:t>
              </a:r>
              <a:r>
                <a:rPr lang="en-US" altLang="ko-KR" sz="1200" smtClean="0"/>
                <a:t>map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98981" y="1952201"/>
            <a:ext cx="3510796" cy="1905774"/>
            <a:chOff x="5947104" y="-618120"/>
            <a:chExt cx="3510796" cy="1905774"/>
          </a:xfrm>
        </p:grpSpPr>
        <p:sp>
          <p:nvSpPr>
            <p:cNvPr id="28" name="TextBox 27"/>
            <p:cNvSpPr txBox="1"/>
            <p:nvPr/>
          </p:nvSpPr>
          <p:spPr>
            <a:xfrm>
              <a:off x="5947105" y="-618120"/>
              <a:ext cx="3510795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FestivalVO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47104" y="-282006"/>
              <a:ext cx="3510795" cy="1569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private String </a:t>
              </a:r>
              <a:r>
                <a:rPr lang="en-US" altLang="ko-KR" sz="1200" smtClean="0"/>
                <a:t>festivalName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festivalLocation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location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city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startDate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endDate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agency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img</a:t>
              </a:r>
              <a:endParaRPr lang="ko-KR" altLang="en-US" sz="12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185335" y="4095934"/>
            <a:ext cx="3510799" cy="1721109"/>
            <a:chOff x="5947102" y="2767726"/>
            <a:chExt cx="3510799" cy="1721109"/>
          </a:xfrm>
        </p:grpSpPr>
        <p:sp>
          <p:nvSpPr>
            <p:cNvPr id="30" name="TextBox 29"/>
            <p:cNvSpPr txBox="1"/>
            <p:nvPr/>
          </p:nvSpPr>
          <p:spPr>
            <a:xfrm>
              <a:off x="5947103" y="2767726"/>
              <a:ext cx="3510798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MemberVO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7102" y="3103840"/>
              <a:ext cx="3510798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b-NO" altLang="ko-KR" sz="1200"/>
                <a:t>private String </a:t>
              </a:r>
              <a:r>
                <a:rPr lang="nb-NO" altLang="ko-KR" sz="1200" smtClean="0"/>
                <a:t>userName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int </a:t>
              </a:r>
              <a:r>
                <a:rPr lang="nb-NO" altLang="ko-KR" sz="1200" smtClean="0"/>
                <a:t>ssn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id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password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tel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String </a:t>
              </a:r>
              <a:r>
                <a:rPr lang="nb-NO" altLang="ko-KR" sz="1200" smtClean="0"/>
                <a:t>mail</a:t>
              </a:r>
            </a:p>
            <a:p>
              <a:r>
                <a:rPr lang="nb-NO" altLang="ko-KR" sz="1200" smtClean="0"/>
                <a:t>private </a:t>
              </a:r>
              <a:r>
                <a:rPr lang="nb-NO" altLang="ko-KR" sz="1200"/>
                <a:t>ArrayList&lt;CourseVO&gt; </a:t>
              </a:r>
              <a:r>
                <a:rPr lang="nb-NO" altLang="ko-KR" sz="1200" smtClean="0"/>
                <a:t>courses</a:t>
              </a:r>
              <a:endParaRPr lang="ko-KR" altLang="en-US" sz="12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63965" y="1812627"/>
            <a:ext cx="3510799" cy="2644438"/>
            <a:chOff x="5947103" y="4701100"/>
            <a:chExt cx="3510799" cy="2644438"/>
          </a:xfrm>
        </p:grpSpPr>
        <p:sp>
          <p:nvSpPr>
            <p:cNvPr id="32" name="TextBox 31"/>
            <p:cNvSpPr txBox="1"/>
            <p:nvPr/>
          </p:nvSpPr>
          <p:spPr>
            <a:xfrm>
              <a:off x="5947104" y="4701100"/>
              <a:ext cx="3510798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2">
                      <a:lumMod val="10000"/>
                    </a:schemeClr>
                  </a:solidFill>
                </a:rPr>
                <a:t>ReviewVO</a:t>
              </a:r>
              <a:endParaRPr lang="ko-KR" alt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47103" y="5037214"/>
              <a:ext cx="3510798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private int </a:t>
              </a:r>
              <a:r>
                <a:rPr lang="en-US" altLang="ko-KR" sz="1200" smtClean="0"/>
                <a:t>reviewNum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title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id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location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city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content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date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int </a:t>
              </a:r>
              <a:r>
                <a:rPr lang="en-US" altLang="ko-KR" sz="1200" smtClean="0"/>
                <a:t>like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String </a:t>
              </a:r>
              <a:r>
                <a:rPr lang="en-US" altLang="ko-KR" sz="1200" smtClean="0"/>
                <a:t>mainImage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ArrayList&lt;String&gt; </a:t>
              </a:r>
              <a:r>
                <a:rPr lang="en-US" altLang="ko-KR" sz="1200" smtClean="0"/>
                <a:t>tags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ArrayList&lt;CommentVO&gt; </a:t>
              </a:r>
              <a:r>
                <a:rPr lang="en-US" altLang="ko-KR" sz="1200" smtClean="0"/>
                <a:t>comments</a:t>
              </a:r>
            </a:p>
            <a:p>
              <a:r>
                <a:rPr lang="en-US" altLang="ko-KR" sz="1200" smtClean="0"/>
                <a:t>private </a:t>
              </a:r>
              <a:r>
                <a:rPr lang="en-US" altLang="ko-KR" sz="1200"/>
                <a:t>ArrayList&lt;String&gt; </a:t>
              </a:r>
              <a:r>
                <a:rPr lang="en-US" altLang="ko-KR" sz="1200" smtClean="0"/>
                <a:t>images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5032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228968" y="126542"/>
            <a:ext cx="633997" cy="82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3200">
                <a:solidFill>
                  <a:schemeClr val="bg1"/>
                </a:solidFill>
              </a:rPr>
              <a:t>03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5468" y="6387068"/>
            <a:ext cx="113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58041" y="280468"/>
            <a:ext cx="5394256" cy="61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300" b="1" i="1">
                <a:solidFill>
                  <a:schemeClr val="bg1"/>
                </a:solidFill>
              </a:rPr>
              <a:t>Milestone Chart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8CC83AF-2577-4610-B468-0E28AEF98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8"/>
          <a:stretch/>
        </p:blipFill>
        <p:spPr>
          <a:xfrm>
            <a:off x="2908094" y="1325700"/>
            <a:ext cx="6375812" cy="48080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1097</Words>
  <Application>Microsoft Office PowerPoint</Application>
  <PresentationFormat>사용자 지정</PresentationFormat>
  <Paragraphs>472</Paragraphs>
  <Slides>18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odae</cp:lastModifiedBy>
  <cp:revision>93</cp:revision>
  <dcterms:created xsi:type="dcterms:W3CDTF">2017-12-05T06:51:01Z</dcterms:created>
  <dcterms:modified xsi:type="dcterms:W3CDTF">2018-10-22T05:24:10Z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