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6" r:id="rId9"/>
    <p:sldId id="267" r:id="rId10"/>
    <p:sldId id="268" r:id="rId11"/>
    <p:sldId id="270" r:id="rId12"/>
    <p:sldId id="269" r:id="rId13"/>
    <p:sldId id="271" r:id="rId14"/>
    <p:sldId id="263"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12" autoAdjust="0"/>
    <p:restoredTop sz="94660"/>
  </p:normalViewPr>
  <p:slideViewPr>
    <p:cSldViewPr snapToGrid="0">
      <p:cViewPr>
        <p:scale>
          <a:sx n="106" d="100"/>
          <a:sy n="106" d="100"/>
        </p:scale>
        <p:origin x="1170" y="33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ru-RU" smtClean="0"/>
              <a:t>Образец заголовка</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4/23/2021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ru-RU" smtClean="0"/>
              <a:t>Образец заголовка</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ru-RU" smtClean="0"/>
              <a:t>Вставка рисунка</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18C79C5D-2A6F-F04D-97DA-BEF2467B64E4}" type="datetimeFigureOut">
              <a:rPr lang="en-US" dirty="0"/>
              <a:pPr/>
              <a:t>4/23/2021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ru-RU" smtClean="0"/>
              <a:t>Образец заголовка</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ru-RU" smtClean="0"/>
              <a:t>Образец текста</a:t>
            </a:r>
          </a:p>
        </p:txBody>
      </p:sp>
      <p:sp>
        <p:nvSpPr>
          <p:cNvPr id="4" name="Date Placeholder 3"/>
          <p:cNvSpPr>
            <a:spLocks noGrp="1"/>
          </p:cNvSpPr>
          <p:nvPr>
            <p:ph type="dt" sz="half" idx="10"/>
          </p:nvPr>
        </p:nvSpPr>
        <p:spPr/>
        <p:txBody>
          <a:bodyPr/>
          <a:lstStyle/>
          <a:p>
            <a:fld id="{8DFA1846-DA80-1C48-A609-854EA85C59AD}" type="datetimeFigureOut">
              <a:rPr lang="en-US" dirty="0"/>
              <a:pPr/>
              <a:t>4/23/2021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ru-RU" smtClean="0"/>
              <a:t>Образец заголовка</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ru-RU" smtClean="0"/>
              <a:t>Образец текста</a:t>
            </a:r>
          </a:p>
        </p:txBody>
      </p:sp>
      <p:sp>
        <p:nvSpPr>
          <p:cNvPr id="2" name="Date Placeholder 1"/>
          <p:cNvSpPr>
            <a:spLocks noGrp="1"/>
          </p:cNvSpPr>
          <p:nvPr>
            <p:ph type="dt" sz="half" idx="10"/>
          </p:nvPr>
        </p:nvSpPr>
        <p:spPr/>
        <p:txBody>
          <a:bodyPr/>
          <a:lstStyle/>
          <a:p>
            <a:fld id="{FBF54567-0DE4-3F47-BF90-CB84690072F9}" type="datetimeFigureOut">
              <a:rPr lang="en-US" dirty="0"/>
              <a:pPr/>
              <a:t>4/23/2021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4/23/2021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4/23/2021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ru-RU" smtClean="0"/>
              <a:t>Образец заголовка</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4/23/2021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ru-RU" smtClean="0"/>
              <a:t>Образец заголовка</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DFA1846-DA80-1C48-A609-854EA85C59AD}" type="datetimeFigureOut">
              <a:rPr lang="en-US" dirty="0"/>
              <a:pPr/>
              <a:t>4/23/2021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4/23/2021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4/23/2021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4/23/2021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4/23/2021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ru-RU" smtClean="0"/>
              <a:t>Образец заголовка</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D0DF5E60-9974-AC48-9591-99C2BB44B7CF}" type="datetimeFigureOut">
              <a:rPr lang="en-US" dirty="0"/>
              <a:pPr/>
              <a:t>4/23/2021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ru-RU" smtClean="0"/>
              <a:t>Образец заголовка</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ru-RU" smtClean="0"/>
              <a:t>Вставка рисунка</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4/23/2021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4/23/2021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vk.com/away.php?to=https%3A%2F%2Fgithub.com%2Fkakyoin69&amp;cc_key=" TargetMode="External"/><Relationship Id="rId2" Type="http://schemas.openxmlformats.org/officeDocument/2006/relationships/hyperlink" Target="https://vk.com/cold_cucumber" TargetMode="Externa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altLang="ru-RU" b="0" dirty="0"/>
              <a:t>Поиск пары точек, дистанция которой будет минимальна</a:t>
            </a:r>
            <a:endParaRPr lang="ru-RU" dirty="0"/>
          </a:p>
        </p:txBody>
      </p:sp>
      <p:sp>
        <p:nvSpPr>
          <p:cNvPr id="3" name="Подзаголовок 2"/>
          <p:cNvSpPr>
            <a:spLocks noGrp="1"/>
          </p:cNvSpPr>
          <p:nvPr>
            <p:ph type="subTitle" idx="1"/>
          </p:nvPr>
        </p:nvSpPr>
        <p:spPr>
          <a:xfrm>
            <a:off x="810001" y="5280846"/>
            <a:ext cx="10572000" cy="930483"/>
          </a:xfrm>
        </p:spPr>
        <p:txBody>
          <a:bodyPr>
            <a:normAutofit fontScale="77500" lnSpcReduction="20000"/>
          </a:bodyPr>
          <a:lstStyle/>
          <a:p>
            <a:pPr algn="r"/>
            <a:r>
              <a:rPr lang="ru-RU" altLang="ru-RU" dirty="0"/>
              <a:t>	</a:t>
            </a:r>
            <a:r>
              <a:rPr lang="ru-RU" altLang="ru-RU" dirty="0" smtClean="0"/>
              <a:t>Годовой проект </a:t>
            </a:r>
            <a:r>
              <a:rPr lang="ru-RU" altLang="ru-RU" dirty="0"/>
              <a:t>по </a:t>
            </a:r>
            <a:r>
              <a:rPr lang="ru-RU" altLang="ru-RU" dirty="0" smtClean="0"/>
              <a:t>информатик</a:t>
            </a:r>
            <a:r>
              <a:rPr lang="en-US" altLang="ru-RU" dirty="0" smtClean="0"/>
              <a:t>e</a:t>
            </a:r>
          </a:p>
          <a:p>
            <a:pPr algn="r"/>
            <a:r>
              <a:rPr lang="ru-RU" altLang="ru-RU" dirty="0" err="1" smtClean="0"/>
              <a:t>Галяутдинова</a:t>
            </a:r>
            <a:r>
              <a:rPr lang="ru-RU" altLang="ru-RU" dirty="0" smtClean="0"/>
              <a:t> Динара, </a:t>
            </a:r>
            <a:r>
              <a:rPr lang="ru-RU" altLang="ru-RU" dirty="0"/>
              <a:t>10-</a:t>
            </a:r>
            <a:r>
              <a:rPr lang="en-US" altLang="ru-RU" dirty="0" smtClean="0"/>
              <a:t>7</a:t>
            </a:r>
            <a:endParaRPr lang="ru-RU" altLang="ru-RU" dirty="0" smtClean="0"/>
          </a:p>
          <a:p>
            <a:pPr algn="r"/>
            <a:r>
              <a:rPr lang="ru-RU" altLang="ru-RU" dirty="0" smtClean="0"/>
              <a:t>2021</a:t>
            </a:r>
            <a:endParaRPr lang="ru-RU" altLang="ru-RU" dirty="0"/>
          </a:p>
          <a:p>
            <a:endParaRPr lang="ru-RU" altLang="ru-RU" dirty="0"/>
          </a:p>
          <a:p>
            <a:endParaRPr lang="ru-RU" dirty="0"/>
          </a:p>
        </p:txBody>
      </p:sp>
    </p:spTree>
    <p:extLst>
      <p:ext uri="{BB962C8B-B14F-4D97-AF65-F5344CB8AC3E}">
        <p14:creationId xmlns:p14="http://schemas.microsoft.com/office/powerpoint/2010/main" val="3728703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altLang="ru-RU" sz="4500" dirty="0" smtClean="0"/>
              <a:t>Визуализация метода решени</a:t>
            </a:r>
            <a:r>
              <a:rPr lang="ru-RU" altLang="ru-RU" sz="4500" dirty="0"/>
              <a:t>я</a:t>
            </a:r>
            <a:endParaRPr lang="ru-RU" sz="4500" dirty="0"/>
          </a:p>
        </p:txBody>
      </p:sp>
      <p:sp>
        <p:nvSpPr>
          <p:cNvPr id="3" name="Объект 2"/>
          <p:cNvSpPr>
            <a:spLocks noGrp="1"/>
          </p:cNvSpPr>
          <p:nvPr>
            <p:ph idx="1"/>
          </p:nvPr>
        </p:nvSpPr>
        <p:spPr>
          <a:xfrm>
            <a:off x="283252" y="2055598"/>
            <a:ext cx="7480911" cy="4802402"/>
          </a:xfrm>
        </p:spPr>
        <p:txBody>
          <a:bodyPr>
            <a:normAutofit/>
          </a:bodyPr>
          <a:lstStyle/>
          <a:p>
            <a:pPr>
              <a:defRPr/>
            </a:pPr>
            <a:r>
              <a:rPr lang="ru-RU" altLang="ru-RU" dirty="0" smtClean="0"/>
              <a:t>Рисуем «коридор» </a:t>
            </a:r>
            <a:r>
              <a:rPr lang="ru-RU" dirty="0"/>
              <a:t>—</a:t>
            </a:r>
            <a:r>
              <a:rPr lang="ru-RU" altLang="ru-RU" dirty="0" smtClean="0"/>
              <a:t> две </a:t>
            </a:r>
            <a:r>
              <a:rPr lang="ru-RU" altLang="ru-RU" dirty="0"/>
              <a:t>прямые, параллельные найденной прямой, находящиеся на найденной </a:t>
            </a:r>
            <a:r>
              <a:rPr lang="ru-RU" altLang="ru-RU" dirty="0" smtClean="0"/>
              <a:t>дистанции</a:t>
            </a:r>
            <a:r>
              <a:rPr lang="en-US" altLang="ru-RU" dirty="0" smtClean="0"/>
              <a:t>:</a:t>
            </a:r>
          </a:p>
          <a:p>
            <a:pPr marL="0" indent="0">
              <a:buNone/>
              <a:defRPr/>
            </a:pPr>
            <a:r>
              <a:rPr lang="en-US" altLang="ru-RU" dirty="0" smtClean="0"/>
              <a:t>	</a:t>
            </a:r>
            <a:r>
              <a:rPr lang="ru-RU" altLang="ru-RU" dirty="0" smtClean="0"/>
              <a:t>строим две прямые, параллельные прямой, проходящей через две данные точки, и находящие от неё на расстоянии, равном дистанции с помощью</a:t>
            </a:r>
            <a:r>
              <a:rPr lang="ru-RU" altLang="ru-RU" dirty="0"/>
              <a:t> </a:t>
            </a:r>
            <a:r>
              <a:rPr lang="ru-RU" altLang="ru-RU" dirty="0" smtClean="0"/>
              <a:t>динамического массива  </a:t>
            </a:r>
            <a:r>
              <a:rPr lang="en-US" i="1" dirty="0" err="1" smtClean="0"/>
              <a:t>getRanges</a:t>
            </a:r>
            <a:r>
              <a:rPr lang="ru-RU" altLang="ru-RU" dirty="0" smtClean="0"/>
              <a:t> , решая простую геометрическую задачу. Для построения двух прямых также использовался метод   </a:t>
            </a:r>
            <a:r>
              <a:rPr lang="en-US" altLang="ru-RU" i="1" dirty="0" err="1" smtClean="0"/>
              <a:t>oneSide</a:t>
            </a:r>
            <a:r>
              <a:rPr lang="ru-RU" altLang="ru-RU" dirty="0" smtClean="0"/>
              <a:t>, определяющий, лежат ли точки по одну сторону от данной прямой.</a:t>
            </a:r>
          </a:p>
        </p:txBody>
      </p:sp>
      <p:sp>
        <p:nvSpPr>
          <p:cNvPr id="6" name="Овал 5"/>
          <p:cNvSpPr/>
          <p:nvPr/>
        </p:nvSpPr>
        <p:spPr>
          <a:xfrm>
            <a:off x="8738286" y="2144027"/>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Овал 6"/>
          <p:cNvSpPr/>
          <p:nvPr/>
        </p:nvSpPr>
        <p:spPr>
          <a:xfrm>
            <a:off x="8946291" y="2879489"/>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Овал 7"/>
          <p:cNvSpPr/>
          <p:nvPr/>
        </p:nvSpPr>
        <p:spPr>
          <a:xfrm>
            <a:off x="9242854" y="2475835"/>
            <a:ext cx="90616" cy="90616"/>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Овал 8"/>
          <p:cNvSpPr/>
          <p:nvPr/>
        </p:nvSpPr>
        <p:spPr>
          <a:xfrm>
            <a:off x="9704173" y="2082244"/>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Овал 9"/>
          <p:cNvSpPr/>
          <p:nvPr/>
        </p:nvSpPr>
        <p:spPr>
          <a:xfrm>
            <a:off x="9749481" y="2825943"/>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Овал 10"/>
          <p:cNvSpPr/>
          <p:nvPr/>
        </p:nvSpPr>
        <p:spPr>
          <a:xfrm>
            <a:off x="9704173" y="3398290"/>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Овал 11"/>
          <p:cNvSpPr/>
          <p:nvPr/>
        </p:nvSpPr>
        <p:spPr>
          <a:xfrm>
            <a:off x="9106930" y="3554627"/>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Овал 12"/>
          <p:cNvSpPr/>
          <p:nvPr/>
        </p:nvSpPr>
        <p:spPr>
          <a:xfrm>
            <a:off x="10532075" y="2434646"/>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Овал 13"/>
          <p:cNvSpPr/>
          <p:nvPr/>
        </p:nvSpPr>
        <p:spPr>
          <a:xfrm>
            <a:off x="9362302" y="3080951"/>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Овал 14"/>
          <p:cNvSpPr/>
          <p:nvPr/>
        </p:nvSpPr>
        <p:spPr>
          <a:xfrm>
            <a:off x="11092249" y="3744096"/>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Овал 15"/>
          <p:cNvSpPr/>
          <p:nvPr/>
        </p:nvSpPr>
        <p:spPr>
          <a:xfrm>
            <a:off x="11689491" y="3101727"/>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Овал 16"/>
          <p:cNvSpPr/>
          <p:nvPr/>
        </p:nvSpPr>
        <p:spPr>
          <a:xfrm>
            <a:off x="10441459" y="3398290"/>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Овал 17"/>
          <p:cNvSpPr/>
          <p:nvPr/>
        </p:nvSpPr>
        <p:spPr>
          <a:xfrm>
            <a:off x="11079892" y="2795051"/>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Овал 18"/>
          <p:cNvSpPr/>
          <p:nvPr/>
        </p:nvSpPr>
        <p:spPr>
          <a:xfrm>
            <a:off x="11792464" y="2100907"/>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Овал 19"/>
          <p:cNvSpPr/>
          <p:nvPr/>
        </p:nvSpPr>
        <p:spPr>
          <a:xfrm>
            <a:off x="8489091" y="2428832"/>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Овал 20"/>
          <p:cNvSpPr/>
          <p:nvPr/>
        </p:nvSpPr>
        <p:spPr>
          <a:xfrm>
            <a:off x="11079892" y="2055599"/>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Овал 21"/>
          <p:cNvSpPr/>
          <p:nvPr/>
        </p:nvSpPr>
        <p:spPr>
          <a:xfrm>
            <a:off x="10326129" y="2990335"/>
            <a:ext cx="90616" cy="90616"/>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Овал 22"/>
          <p:cNvSpPr/>
          <p:nvPr/>
        </p:nvSpPr>
        <p:spPr>
          <a:xfrm>
            <a:off x="8398475" y="3080951"/>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Овал 24"/>
          <p:cNvSpPr/>
          <p:nvPr/>
        </p:nvSpPr>
        <p:spPr>
          <a:xfrm>
            <a:off x="8855675" y="3303920"/>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Овал 26"/>
          <p:cNvSpPr/>
          <p:nvPr/>
        </p:nvSpPr>
        <p:spPr>
          <a:xfrm>
            <a:off x="10235513" y="3789404"/>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38" name="Рисунок 37"/>
          <p:cNvPicPr>
            <a:picLocks noChangeAspect="1"/>
          </p:cNvPicPr>
          <p:nvPr/>
        </p:nvPicPr>
        <p:blipFill rotWithShape="1">
          <a:blip r:embed="rId2">
            <a:extLst>
              <a:ext uri="{28A0092B-C50C-407E-A947-70E740481C1C}">
                <a14:useLocalDpi xmlns:a14="http://schemas.microsoft.com/office/drawing/2010/main" val="0"/>
              </a:ext>
            </a:extLst>
          </a:blip>
          <a:srcRect l="67854" t="28336" r="2477" b="42689"/>
          <a:stretch/>
        </p:blipFill>
        <p:spPr>
          <a:xfrm>
            <a:off x="8395899" y="4542801"/>
            <a:ext cx="3487181" cy="1915663"/>
          </a:xfrm>
          <a:prstGeom prst="rect">
            <a:avLst/>
          </a:prstGeom>
        </p:spPr>
      </p:pic>
      <p:cxnSp>
        <p:nvCxnSpPr>
          <p:cNvPr id="40" name="Прямая соединительная линия 39"/>
          <p:cNvCxnSpPr/>
          <p:nvPr/>
        </p:nvCxnSpPr>
        <p:spPr>
          <a:xfrm>
            <a:off x="8101329" y="4116416"/>
            <a:ext cx="4102641" cy="3499"/>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43" name="Прямая соединительная линия 42"/>
          <p:cNvCxnSpPr/>
          <p:nvPr/>
        </p:nvCxnSpPr>
        <p:spPr>
          <a:xfrm>
            <a:off x="8328454" y="4576301"/>
            <a:ext cx="3756454" cy="1803463"/>
          </a:xfrm>
          <a:prstGeom prst="line">
            <a:avLst/>
          </a:prstGeom>
        </p:spPr>
        <p:style>
          <a:lnRef idx="3">
            <a:schemeClr val="accent3"/>
          </a:lnRef>
          <a:fillRef idx="0">
            <a:schemeClr val="accent3"/>
          </a:fillRef>
          <a:effectRef idx="2">
            <a:schemeClr val="accent3"/>
          </a:effectRef>
          <a:fontRef idx="minor">
            <a:schemeClr val="tx1"/>
          </a:fontRef>
        </p:style>
      </p:cxnSp>
      <p:sp>
        <p:nvSpPr>
          <p:cNvPr id="46" name="Овал 45"/>
          <p:cNvSpPr/>
          <p:nvPr/>
        </p:nvSpPr>
        <p:spPr>
          <a:xfrm>
            <a:off x="9339648" y="5049719"/>
            <a:ext cx="90616" cy="90616"/>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7" name="Овал 46"/>
          <p:cNvSpPr/>
          <p:nvPr/>
        </p:nvSpPr>
        <p:spPr>
          <a:xfrm>
            <a:off x="10375555" y="5556345"/>
            <a:ext cx="90616" cy="90616"/>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49" name="Прямая соединительная линия 48"/>
          <p:cNvCxnSpPr/>
          <p:nvPr/>
        </p:nvCxnSpPr>
        <p:spPr>
          <a:xfrm flipH="1" flipV="1">
            <a:off x="9333470" y="4288013"/>
            <a:ext cx="3010931" cy="1400612"/>
          </a:xfrm>
          <a:prstGeom prst="line">
            <a:avLst/>
          </a:prstGeom>
        </p:spPr>
        <p:style>
          <a:lnRef idx="3">
            <a:schemeClr val="accent2"/>
          </a:lnRef>
          <a:fillRef idx="0">
            <a:schemeClr val="accent2"/>
          </a:fillRef>
          <a:effectRef idx="2">
            <a:schemeClr val="accent2"/>
          </a:effectRef>
          <a:fontRef idx="minor">
            <a:schemeClr val="tx1"/>
          </a:fontRef>
        </p:style>
      </p:cxnSp>
      <p:cxnSp>
        <p:nvCxnSpPr>
          <p:cNvPr id="54" name="Прямая соединительная линия 53"/>
          <p:cNvCxnSpPr/>
          <p:nvPr/>
        </p:nvCxnSpPr>
        <p:spPr>
          <a:xfrm>
            <a:off x="8486515" y="5406370"/>
            <a:ext cx="3361037" cy="1599867"/>
          </a:xfrm>
          <a:prstGeom prst="line">
            <a:avLst/>
          </a:prstGeom>
        </p:spPr>
        <p:style>
          <a:lnRef idx="3">
            <a:schemeClr val="accent2"/>
          </a:lnRef>
          <a:fillRef idx="0">
            <a:schemeClr val="accent2"/>
          </a:fillRef>
          <a:effectRef idx="2">
            <a:schemeClr val="accent2"/>
          </a:effectRef>
          <a:fontRef idx="minor">
            <a:schemeClr val="tx1"/>
          </a:fontRef>
        </p:style>
      </p:cxnSp>
      <p:sp>
        <p:nvSpPr>
          <p:cNvPr id="58" name="Овал 57"/>
          <p:cNvSpPr/>
          <p:nvPr/>
        </p:nvSpPr>
        <p:spPr>
          <a:xfrm>
            <a:off x="12049898" y="5521150"/>
            <a:ext cx="90616" cy="90616"/>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9" name="Овал 58"/>
          <p:cNvSpPr/>
          <p:nvPr/>
        </p:nvSpPr>
        <p:spPr>
          <a:xfrm>
            <a:off x="12039600" y="2863013"/>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0" name="Овал 59"/>
          <p:cNvSpPr/>
          <p:nvPr/>
        </p:nvSpPr>
        <p:spPr>
          <a:xfrm>
            <a:off x="8647670" y="5455324"/>
            <a:ext cx="90616" cy="90616"/>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1" name="Овал 60"/>
          <p:cNvSpPr/>
          <p:nvPr/>
        </p:nvSpPr>
        <p:spPr>
          <a:xfrm>
            <a:off x="8641490" y="2953303"/>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2" name="Овал 61"/>
          <p:cNvSpPr/>
          <p:nvPr/>
        </p:nvSpPr>
        <p:spPr>
          <a:xfrm>
            <a:off x="8843317" y="4736939"/>
            <a:ext cx="90616" cy="9061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3" name="Овал 62"/>
          <p:cNvSpPr/>
          <p:nvPr/>
        </p:nvSpPr>
        <p:spPr>
          <a:xfrm>
            <a:off x="9780888" y="4680749"/>
            <a:ext cx="90616" cy="9061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4" name="Овал 63"/>
          <p:cNvSpPr/>
          <p:nvPr/>
        </p:nvSpPr>
        <p:spPr>
          <a:xfrm>
            <a:off x="8604422" y="5012026"/>
            <a:ext cx="90616" cy="9061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6" name="Овал 65"/>
          <p:cNvSpPr/>
          <p:nvPr/>
        </p:nvSpPr>
        <p:spPr>
          <a:xfrm>
            <a:off x="10577383" y="5015516"/>
            <a:ext cx="90616" cy="9061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7" name="Овал 66"/>
          <p:cNvSpPr/>
          <p:nvPr/>
        </p:nvSpPr>
        <p:spPr>
          <a:xfrm>
            <a:off x="11689491" y="5664313"/>
            <a:ext cx="90616" cy="9061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8" name="Овал 67"/>
          <p:cNvSpPr/>
          <p:nvPr/>
        </p:nvSpPr>
        <p:spPr>
          <a:xfrm>
            <a:off x="11100486" y="5361062"/>
            <a:ext cx="90616" cy="9061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1" name="Овал 70"/>
          <p:cNvSpPr/>
          <p:nvPr/>
        </p:nvSpPr>
        <p:spPr>
          <a:xfrm>
            <a:off x="9780642" y="5943413"/>
            <a:ext cx="90616" cy="9061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7" name="Овал 76"/>
          <p:cNvSpPr/>
          <p:nvPr/>
        </p:nvSpPr>
        <p:spPr>
          <a:xfrm>
            <a:off x="9449099" y="5637359"/>
            <a:ext cx="90616" cy="9061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9" name="Овал 78"/>
          <p:cNvSpPr/>
          <p:nvPr/>
        </p:nvSpPr>
        <p:spPr>
          <a:xfrm>
            <a:off x="9826196" y="5391954"/>
            <a:ext cx="90616" cy="9061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0" name="Овал 79"/>
          <p:cNvSpPr/>
          <p:nvPr/>
        </p:nvSpPr>
        <p:spPr>
          <a:xfrm>
            <a:off x="9052110" y="5451678"/>
            <a:ext cx="90616" cy="9061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1" name="Овал 80"/>
          <p:cNvSpPr/>
          <p:nvPr/>
        </p:nvSpPr>
        <p:spPr>
          <a:xfrm>
            <a:off x="11125200" y="6291336"/>
            <a:ext cx="90616" cy="9061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2" name="Овал 81"/>
          <p:cNvSpPr/>
          <p:nvPr/>
        </p:nvSpPr>
        <p:spPr>
          <a:xfrm>
            <a:off x="10486767" y="5943413"/>
            <a:ext cx="90616" cy="9061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84" name="Прямая соединительная линия 83"/>
          <p:cNvCxnSpPr/>
          <p:nvPr/>
        </p:nvCxnSpPr>
        <p:spPr>
          <a:xfrm>
            <a:off x="8084534" y="1906172"/>
            <a:ext cx="33591" cy="4989289"/>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48" name="Прямая соединительная линия 47"/>
          <p:cNvCxnSpPr/>
          <p:nvPr/>
        </p:nvCxnSpPr>
        <p:spPr>
          <a:xfrm>
            <a:off x="8176054" y="2002658"/>
            <a:ext cx="3756454" cy="1803463"/>
          </a:xfrm>
          <a:prstGeom prst="line">
            <a:avLst/>
          </a:prstGeom>
        </p:spPr>
        <p:style>
          <a:lnRef idx="3">
            <a:schemeClr val="accent3"/>
          </a:lnRef>
          <a:fillRef idx="0">
            <a:schemeClr val="accent3"/>
          </a:fillRef>
          <a:effectRef idx="2">
            <a:schemeClr val="accent3"/>
          </a:effectRef>
          <a:fontRef idx="minor">
            <a:schemeClr val="tx1"/>
          </a:fontRef>
        </p:style>
      </p:cxnSp>
      <p:sp>
        <p:nvSpPr>
          <p:cNvPr id="4" name="TextBox 3"/>
          <p:cNvSpPr txBox="1"/>
          <p:nvPr/>
        </p:nvSpPr>
        <p:spPr>
          <a:xfrm>
            <a:off x="2955946" y="6336644"/>
            <a:ext cx="2135521" cy="369332"/>
          </a:xfrm>
          <a:prstGeom prst="rect">
            <a:avLst/>
          </a:prstGeom>
          <a:noFill/>
        </p:spPr>
        <p:txBody>
          <a:bodyPr wrap="none" rtlCol="0">
            <a:spAutoFit/>
          </a:bodyPr>
          <a:lstStyle/>
          <a:p>
            <a:r>
              <a:rPr lang="ru-RU" dirty="0" smtClean="0"/>
              <a:t>Задача решена.</a:t>
            </a:r>
            <a:endParaRPr lang="ru-RU" dirty="0"/>
          </a:p>
        </p:txBody>
      </p:sp>
    </p:spTree>
    <p:extLst>
      <p:ext uri="{BB962C8B-B14F-4D97-AF65-F5344CB8AC3E}">
        <p14:creationId xmlns:p14="http://schemas.microsoft.com/office/powerpoint/2010/main" val="5403867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sz="4500" dirty="0" smtClean="0"/>
              <a:t>Пример работы программы</a:t>
            </a:r>
            <a:endParaRPr lang="ru-RU" sz="4500" dirty="0"/>
          </a:p>
        </p:txBody>
      </p:sp>
      <p:sp>
        <p:nvSpPr>
          <p:cNvPr id="5" name="TextBox 4"/>
          <p:cNvSpPr txBox="1"/>
          <p:nvPr/>
        </p:nvSpPr>
        <p:spPr>
          <a:xfrm>
            <a:off x="3720687" y="3712477"/>
            <a:ext cx="1430736" cy="984885"/>
          </a:xfrm>
          <a:prstGeom prst="rect">
            <a:avLst/>
          </a:prstGeom>
          <a:noFill/>
        </p:spPr>
        <p:txBody>
          <a:bodyPr wrap="square" rtlCol="0">
            <a:spAutoFit/>
          </a:bodyPr>
          <a:lstStyle/>
          <a:p>
            <a:endParaRPr lang="ru-RU" altLang="ru-RU" sz="4000" dirty="0">
              <a:latin typeface="Arial" panose="020B0604020202020204" pitchFamily="34" charset="0"/>
            </a:endParaRPr>
          </a:p>
          <a:p>
            <a:endParaRPr lang="ru-RU" dirty="0"/>
          </a:p>
        </p:txBody>
      </p:sp>
      <p:sp>
        <p:nvSpPr>
          <p:cNvPr id="8" name="Rectangle 2"/>
          <p:cNvSpPr>
            <a:spLocks noChangeArrowheads="1"/>
          </p:cNvSpPr>
          <p:nvPr/>
        </p:nvSpPr>
        <p:spPr bwMode="auto">
          <a:xfrm>
            <a:off x="4984219" y="2289010"/>
            <a:ext cx="800219" cy="452431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000" b="0" i="0" u="none" strike="noStrike" cap="none" normalizeH="0" baseline="0" dirty="0" smtClean="0">
                <a:ln>
                  <a:noFill/>
                </a:ln>
                <a:solidFill>
                  <a:srgbClr val="A9B7C6"/>
                </a:solidFill>
                <a:effectLst/>
                <a:latin typeface="JetBrains Mono"/>
              </a:rPr>
              <a:t>-0,87 0,11</a:t>
            </a:r>
            <a:br>
              <a:rPr kumimoji="0" lang="ru-RU" altLang="ru-RU" sz="1000" b="0" i="0" u="none" strike="noStrike" cap="none" normalizeH="0" baseline="0" dirty="0" smtClean="0">
                <a:ln>
                  <a:noFill/>
                </a:ln>
                <a:solidFill>
                  <a:srgbClr val="A9B7C6"/>
                </a:solidFill>
                <a:effectLst/>
                <a:latin typeface="JetBrains Mono"/>
              </a:rPr>
            </a:br>
            <a:r>
              <a:rPr kumimoji="0" lang="ru-RU" altLang="ru-RU" sz="1000" b="0" i="0" u="none" strike="noStrike" cap="none" normalizeH="0" baseline="0" dirty="0" smtClean="0">
                <a:ln>
                  <a:noFill/>
                </a:ln>
                <a:solidFill>
                  <a:srgbClr val="A9B7C6"/>
                </a:solidFill>
                <a:effectLst/>
                <a:latin typeface="JetBrains Mono"/>
              </a:rPr>
              <a:t>0,32 -0,29</a:t>
            </a:r>
            <a:br>
              <a:rPr kumimoji="0" lang="ru-RU" altLang="ru-RU" sz="1000" b="0" i="0" u="none" strike="noStrike" cap="none" normalizeH="0" baseline="0" dirty="0" smtClean="0">
                <a:ln>
                  <a:noFill/>
                </a:ln>
                <a:solidFill>
                  <a:srgbClr val="A9B7C6"/>
                </a:solidFill>
                <a:effectLst/>
                <a:latin typeface="JetBrains Mono"/>
              </a:rPr>
            </a:br>
            <a:r>
              <a:rPr kumimoji="0" lang="ru-RU" altLang="ru-RU" sz="1000" b="0" i="0" u="none" strike="noStrike" cap="none" normalizeH="0" baseline="0" dirty="0" smtClean="0">
                <a:ln>
                  <a:noFill/>
                </a:ln>
                <a:solidFill>
                  <a:srgbClr val="A9B7C6"/>
                </a:solidFill>
                <a:effectLst/>
                <a:latin typeface="JetBrains Mono"/>
              </a:rPr>
              <a:t>0,44 -0,58</a:t>
            </a:r>
            <a:br>
              <a:rPr kumimoji="0" lang="ru-RU" altLang="ru-RU" sz="1000" b="0" i="0" u="none" strike="noStrike" cap="none" normalizeH="0" baseline="0" dirty="0" smtClean="0">
                <a:ln>
                  <a:noFill/>
                </a:ln>
                <a:solidFill>
                  <a:srgbClr val="A9B7C6"/>
                </a:solidFill>
                <a:effectLst/>
                <a:latin typeface="JetBrains Mono"/>
              </a:rPr>
            </a:br>
            <a:r>
              <a:rPr kumimoji="0" lang="ru-RU" altLang="ru-RU" sz="1000" b="0" i="0" u="none" strike="noStrike" cap="none" normalizeH="0" baseline="0" dirty="0" smtClean="0">
                <a:ln>
                  <a:noFill/>
                </a:ln>
                <a:solidFill>
                  <a:srgbClr val="A9B7C6"/>
                </a:solidFill>
                <a:effectLst/>
                <a:latin typeface="JetBrains Mono"/>
              </a:rPr>
              <a:t>-0,45 -0,38</a:t>
            </a:r>
            <a:br>
              <a:rPr kumimoji="0" lang="ru-RU" altLang="ru-RU" sz="1000" b="0" i="0" u="none" strike="noStrike" cap="none" normalizeH="0" baseline="0" dirty="0" smtClean="0">
                <a:ln>
                  <a:noFill/>
                </a:ln>
                <a:solidFill>
                  <a:srgbClr val="A9B7C6"/>
                </a:solidFill>
                <a:effectLst/>
                <a:latin typeface="JetBrains Mono"/>
              </a:rPr>
            </a:br>
            <a:r>
              <a:rPr kumimoji="0" lang="ru-RU" altLang="ru-RU" sz="1000" b="0" i="0" u="none" strike="noStrike" cap="none" normalizeH="0" baseline="0" dirty="0" smtClean="0">
                <a:ln>
                  <a:noFill/>
                </a:ln>
                <a:solidFill>
                  <a:srgbClr val="A9B7C6"/>
                </a:solidFill>
                <a:effectLst/>
                <a:latin typeface="JetBrains Mono"/>
              </a:rPr>
              <a:t>-0,01 -0,50</a:t>
            </a:r>
            <a:br>
              <a:rPr kumimoji="0" lang="ru-RU" altLang="ru-RU" sz="1000" b="0" i="0" u="none" strike="noStrike" cap="none" normalizeH="0" baseline="0" dirty="0" smtClean="0">
                <a:ln>
                  <a:noFill/>
                </a:ln>
                <a:solidFill>
                  <a:srgbClr val="A9B7C6"/>
                </a:solidFill>
                <a:effectLst/>
                <a:latin typeface="JetBrains Mono"/>
              </a:rPr>
            </a:br>
            <a:r>
              <a:rPr kumimoji="0" lang="ru-RU" altLang="ru-RU" sz="1000" b="0" i="0" u="none" strike="noStrike" cap="none" normalizeH="0" baseline="0" dirty="0" smtClean="0">
                <a:ln>
                  <a:noFill/>
                </a:ln>
                <a:solidFill>
                  <a:srgbClr val="A9B7C6"/>
                </a:solidFill>
                <a:effectLst/>
                <a:latin typeface="JetBrains Mono"/>
              </a:rPr>
              <a:t>0,91 -0,20</a:t>
            </a:r>
            <a:br>
              <a:rPr kumimoji="0" lang="ru-RU" altLang="ru-RU" sz="1000" b="0" i="0" u="none" strike="noStrike" cap="none" normalizeH="0" baseline="0" dirty="0" smtClean="0">
                <a:ln>
                  <a:noFill/>
                </a:ln>
                <a:solidFill>
                  <a:srgbClr val="A9B7C6"/>
                </a:solidFill>
                <a:effectLst/>
                <a:latin typeface="JetBrains Mono"/>
              </a:rPr>
            </a:br>
            <a:r>
              <a:rPr kumimoji="0" lang="ru-RU" altLang="ru-RU" sz="1000" b="0" i="0" u="none" strike="noStrike" cap="none" normalizeH="0" baseline="0" dirty="0" smtClean="0">
                <a:ln>
                  <a:noFill/>
                </a:ln>
                <a:solidFill>
                  <a:srgbClr val="A9B7C6"/>
                </a:solidFill>
                <a:effectLst/>
                <a:latin typeface="JetBrains Mono"/>
              </a:rPr>
              <a:t>0,37 0,51</a:t>
            </a:r>
            <a:br>
              <a:rPr kumimoji="0" lang="ru-RU" altLang="ru-RU" sz="1000" b="0" i="0" u="none" strike="noStrike" cap="none" normalizeH="0" baseline="0" dirty="0" smtClean="0">
                <a:ln>
                  <a:noFill/>
                </a:ln>
                <a:solidFill>
                  <a:srgbClr val="A9B7C6"/>
                </a:solidFill>
                <a:effectLst/>
                <a:latin typeface="JetBrains Mono"/>
              </a:rPr>
            </a:br>
            <a:r>
              <a:rPr kumimoji="0" lang="ru-RU" altLang="ru-RU" sz="1000" b="0" i="0" u="none" strike="noStrike" cap="none" normalizeH="0" baseline="0" dirty="0" smtClean="0">
                <a:ln>
                  <a:noFill/>
                </a:ln>
                <a:solidFill>
                  <a:srgbClr val="A9B7C6"/>
                </a:solidFill>
                <a:effectLst/>
                <a:latin typeface="JetBrains Mono"/>
              </a:rPr>
              <a:t>-0,86 0,82</a:t>
            </a:r>
            <a:br>
              <a:rPr kumimoji="0" lang="ru-RU" altLang="ru-RU" sz="1000" b="0" i="0" u="none" strike="noStrike" cap="none" normalizeH="0" baseline="0" dirty="0" smtClean="0">
                <a:ln>
                  <a:noFill/>
                </a:ln>
                <a:solidFill>
                  <a:srgbClr val="A9B7C6"/>
                </a:solidFill>
                <a:effectLst/>
                <a:latin typeface="JetBrains Mono"/>
              </a:rPr>
            </a:br>
            <a:r>
              <a:rPr kumimoji="0" lang="ru-RU" altLang="ru-RU" sz="1000" b="0" i="0" u="none" strike="noStrike" cap="none" normalizeH="0" baseline="0" dirty="0" smtClean="0">
                <a:ln>
                  <a:noFill/>
                </a:ln>
                <a:solidFill>
                  <a:srgbClr val="A9B7C6"/>
                </a:solidFill>
                <a:effectLst/>
                <a:latin typeface="JetBrains Mono"/>
              </a:rPr>
              <a:t>0,27 -0,44</a:t>
            </a:r>
            <a:br>
              <a:rPr kumimoji="0" lang="ru-RU" altLang="ru-RU" sz="1000" b="0" i="0" u="none" strike="noStrike" cap="none" normalizeH="0" baseline="0" dirty="0" smtClean="0">
                <a:ln>
                  <a:noFill/>
                </a:ln>
                <a:solidFill>
                  <a:srgbClr val="A9B7C6"/>
                </a:solidFill>
                <a:effectLst/>
                <a:latin typeface="JetBrains Mono"/>
              </a:rPr>
            </a:br>
            <a:r>
              <a:rPr kumimoji="0" lang="ru-RU" altLang="ru-RU" sz="1000" b="0" i="0" u="none" strike="noStrike" cap="none" normalizeH="0" baseline="0" dirty="0" smtClean="0">
                <a:ln>
                  <a:noFill/>
                </a:ln>
                <a:solidFill>
                  <a:srgbClr val="A9B7C6"/>
                </a:solidFill>
                <a:effectLst/>
                <a:latin typeface="JetBrains Mono"/>
              </a:rPr>
              <a:t>-0,24 -0,93</a:t>
            </a:r>
            <a:br>
              <a:rPr kumimoji="0" lang="ru-RU" altLang="ru-RU" sz="1000" b="0" i="0" u="none" strike="noStrike" cap="none" normalizeH="0" baseline="0" dirty="0" smtClean="0">
                <a:ln>
                  <a:noFill/>
                </a:ln>
                <a:solidFill>
                  <a:srgbClr val="A9B7C6"/>
                </a:solidFill>
                <a:effectLst/>
                <a:latin typeface="JetBrains Mono"/>
              </a:rPr>
            </a:br>
            <a:r>
              <a:rPr kumimoji="0" lang="ru-RU" altLang="ru-RU" sz="1000" b="0" i="0" u="none" strike="noStrike" cap="none" normalizeH="0" baseline="0" dirty="0" smtClean="0">
                <a:ln>
                  <a:noFill/>
                </a:ln>
                <a:solidFill>
                  <a:srgbClr val="A9B7C6"/>
                </a:solidFill>
                <a:effectLst/>
                <a:latin typeface="JetBrains Mono"/>
              </a:rPr>
              <a:t>-0,50 0,02</a:t>
            </a:r>
            <a:br>
              <a:rPr kumimoji="0" lang="ru-RU" altLang="ru-RU" sz="1000" b="0" i="0" u="none" strike="noStrike" cap="none" normalizeH="0" baseline="0" dirty="0" smtClean="0">
                <a:ln>
                  <a:noFill/>
                </a:ln>
                <a:solidFill>
                  <a:srgbClr val="A9B7C6"/>
                </a:solidFill>
                <a:effectLst/>
                <a:latin typeface="JetBrains Mono"/>
              </a:rPr>
            </a:br>
            <a:r>
              <a:rPr kumimoji="0" lang="ru-RU" altLang="ru-RU" sz="1000" b="0" i="0" u="none" strike="noStrike" cap="none" normalizeH="0" baseline="0" dirty="0" smtClean="0">
                <a:ln>
                  <a:noFill/>
                </a:ln>
                <a:solidFill>
                  <a:srgbClr val="A9B7C6"/>
                </a:solidFill>
                <a:effectLst/>
                <a:latin typeface="JetBrains Mono"/>
              </a:rPr>
              <a:t>-0,60 0,79</a:t>
            </a:r>
            <a:br>
              <a:rPr kumimoji="0" lang="ru-RU" altLang="ru-RU" sz="1000" b="0" i="0" u="none" strike="noStrike" cap="none" normalizeH="0" baseline="0" dirty="0" smtClean="0">
                <a:ln>
                  <a:noFill/>
                </a:ln>
                <a:solidFill>
                  <a:srgbClr val="A9B7C6"/>
                </a:solidFill>
                <a:effectLst/>
                <a:latin typeface="JetBrains Mono"/>
              </a:rPr>
            </a:br>
            <a:r>
              <a:rPr kumimoji="0" lang="ru-RU" altLang="ru-RU" sz="1000" b="0" i="0" u="none" strike="noStrike" cap="none" normalizeH="0" baseline="0" dirty="0" smtClean="0">
                <a:ln>
                  <a:noFill/>
                </a:ln>
                <a:solidFill>
                  <a:srgbClr val="A9B7C6"/>
                </a:solidFill>
                <a:effectLst/>
                <a:latin typeface="JetBrains Mono"/>
              </a:rPr>
              <a:t>0,30 0,30</a:t>
            </a:r>
            <a:br>
              <a:rPr kumimoji="0" lang="ru-RU" altLang="ru-RU" sz="1000" b="0" i="0" u="none" strike="noStrike" cap="none" normalizeH="0" baseline="0" dirty="0" smtClean="0">
                <a:ln>
                  <a:noFill/>
                </a:ln>
                <a:solidFill>
                  <a:srgbClr val="A9B7C6"/>
                </a:solidFill>
                <a:effectLst/>
                <a:latin typeface="JetBrains Mono"/>
              </a:rPr>
            </a:br>
            <a:r>
              <a:rPr kumimoji="0" lang="ru-RU" altLang="ru-RU" sz="1000" b="0" i="0" u="none" strike="noStrike" cap="none" normalizeH="0" baseline="0" dirty="0" smtClean="0">
                <a:ln>
                  <a:noFill/>
                </a:ln>
                <a:solidFill>
                  <a:srgbClr val="A9B7C6"/>
                </a:solidFill>
                <a:effectLst/>
                <a:latin typeface="JetBrains Mono"/>
              </a:rPr>
              <a:t>-0,09 0,54</a:t>
            </a:r>
            <a:br>
              <a:rPr kumimoji="0" lang="ru-RU" altLang="ru-RU" sz="1000" b="0" i="0" u="none" strike="noStrike" cap="none" normalizeH="0" baseline="0" dirty="0" smtClean="0">
                <a:ln>
                  <a:noFill/>
                </a:ln>
                <a:solidFill>
                  <a:srgbClr val="A9B7C6"/>
                </a:solidFill>
                <a:effectLst/>
                <a:latin typeface="JetBrains Mono"/>
              </a:rPr>
            </a:br>
            <a:r>
              <a:rPr kumimoji="0" lang="ru-RU" altLang="ru-RU" sz="1000" b="0" i="0" u="none" strike="noStrike" cap="none" normalizeH="0" baseline="0" dirty="0" smtClean="0">
                <a:ln>
                  <a:noFill/>
                </a:ln>
                <a:solidFill>
                  <a:srgbClr val="A9B7C6"/>
                </a:solidFill>
                <a:effectLst/>
                <a:latin typeface="JetBrains Mono"/>
              </a:rPr>
              <a:t>0,31 0,88</a:t>
            </a:r>
            <a:br>
              <a:rPr kumimoji="0" lang="ru-RU" altLang="ru-RU" sz="1000" b="0" i="0" u="none" strike="noStrike" cap="none" normalizeH="0" baseline="0" dirty="0" smtClean="0">
                <a:ln>
                  <a:noFill/>
                </a:ln>
                <a:solidFill>
                  <a:srgbClr val="A9B7C6"/>
                </a:solidFill>
                <a:effectLst/>
                <a:latin typeface="JetBrains Mono"/>
              </a:rPr>
            </a:br>
            <a:r>
              <a:rPr kumimoji="0" lang="ru-RU" altLang="ru-RU" sz="1000" b="0" i="0" u="none" strike="noStrike" cap="none" normalizeH="0" baseline="0" dirty="0" smtClean="0">
                <a:ln>
                  <a:noFill/>
                </a:ln>
                <a:solidFill>
                  <a:srgbClr val="A9B7C6"/>
                </a:solidFill>
                <a:effectLst/>
                <a:latin typeface="JetBrains Mono"/>
              </a:rPr>
              <a:t>-0,55 0,41</a:t>
            </a:r>
            <a:br>
              <a:rPr kumimoji="0" lang="ru-RU" altLang="ru-RU" sz="1000" b="0" i="0" u="none" strike="noStrike" cap="none" normalizeH="0" baseline="0" dirty="0" smtClean="0">
                <a:ln>
                  <a:noFill/>
                </a:ln>
                <a:solidFill>
                  <a:srgbClr val="A9B7C6"/>
                </a:solidFill>
                <a:effectLst/>
                <a:latin typeface="JetBrains Mono"/>
              </a:rPr>
            </a:br>
            <a:r>
              <a:rPr kumimoji="0" lang="ru-RU" altLang="ru-RU" sz="1000" b="0" i="0" u="none" strike="noStrike" cap="none" normalizeH="0" baseline="0" dirty="0" smtClean="0">
                <a:ln>
                  <a:noFill/>
                </a:ln>
                <a:solidFill>
                  <a:srgbClr val="A9B7C6"/>
                </a:solidFill>
                <a:effectLst/>
                <a:latin typeface="JetBrains Mono"/>
              </a:rPr>
              <a:t>-0,46 -0,56</a:t>
            </a:r>
            <a:br>
              <a:rPr kumimoji="0" lang="ru-RU" altLang="ru-RU" sz="1000" b="0" i="0" u="none" strike="noStrike" cap="none" normalizeH="0" baseline="0" dirty="0" smtClean="0">
                <a:ln>
                  <a:noFill/>
                </a:ln>
                <a:solidFill>
                  <a:srgbClr val="A9B7C6"/>
                </a:solidFill>
                <a:effectLst/>
                <a:latin typeface="JetBrains Mono"/>
              </a:rPr>
            </a:br>
            <a:r>
              <a:rPr kumimoji="0" lang="ru-RU" altLang="ru-RU" sz="1000" b="0" i="0" u="none" strike="noStrike" cap="none" normalizeH="0" baseline="0" dirty="0" smtClean="0">
                <a:ln>
                  <a:noFill/>
                </a:ln>
                <a:solidFill>
                  <a:srgbClr val="A9B7C6"/>
                </a:solidFill>
                <a:effectLst/>
                <a:latin typeface="JetBrains Mono"/>
              </a:rPr>
              <a:t>0,69 -0,06</a:t>
            </a:r>
            <a:br>
              <a:rPr kumimoji="0" lang="ru-RU" altLang="ru-RU" sz="1000" b="0" i="0" u="none" strike="noStrike" cap="none" normalizeH="0" baseline="0" dirty="0" smtClean="0">
                <a:ln>
                  <a:noFill/>
                </a:ln>
                <a:solidFill>
                  <a:srgbClr val="A9B7C6"/>
                </a:solidFill>
                <a:effectLst/>
                <a:latin typeface="JetBrains Mono"/>
              </a:rPr>
            </a:br>
            <a:r>
              <a:rPr kumimoji="0" lang="ru-RU" altLang="ru-RU" sz="1000" b="0" i="0" u="none" strike="noStrike" cap="none" normalizeH="0" baseline="0" dirty="0" smtClean="0">
                <a:ln>
                  <a:noFill/>
                </a:ln>
                <a:solidFill>
                  <a:srgbClr val="A9B7C6"/>
                </a:solidFill>
                <a:effectLst/>
                <a:latin typeface="JetBrains Mono"/>
              </a:rPr>
              <a:t>0,03 -0,80</a:t>
            </a:r>
            <a:br>
              <a:rPr kumimoji="0" lang="ru-RU" altLang="ru-RU" sz="1000" b="0" i="0" u="none" strike="noStrike" cap="none" normalizeH="0" baseline="0" dirty="0" smtClean="0">
                <a:ln>
                  <a:noFill/>
                </a:ln>
                <a:solidFill>
                  <a:srgbClr val="A9B7C6"/>
                </a:solidFill>
                <a:effectLst/>
                <a:latin typeface="JetBrains Mono"/>
              </a:rPr>
            </a:br>
            <a:r>
              <a:rPr kumimoji="0" lang="ru-RU" altLang="ru-RU" sz="1000" b="0" i="0" u="none" strike="noStrike" cap="none" normalizeH="0" baseline="0" dirty="0" smtClean="0">
                <a:ln>
                  <a:noFill/>
                </a:ln>
                <a:solidFill>
                  <a:srgbClr val="A9B7C6"/>
                </a:solidFill>
                <a:effectLst/>
                <a:latin typeface="JetBrains Mono"/>
              </a:rPr>
              <a:t>0,22 0,48</a:t>
            </a:r>
            <a:br>
              <a:rPr kumimoji="0" lang="ru-RU" altLang="ru-RU" sz="1000" b="0" i="0" u="none" strike="noStrike" cap="none" normalizeH="0" baseline="0" dirty="0" smtClean="0">
                <a:ln>
                  <a:noFill/>
                </a:ln>
                <a:solidFill>
                  <a:srgbClr val="A9B7C6"/>
                </a:solidFill>
                <a:effectLst/>
                <a:latin typeface="JetBrains Mono"/>
              </a:rPr>
            </a:br>
            <a:r>
              <a:rPr kumimoji="0" lang="ru-RU" altLang="ru-RU" sz="1000" b="0" i="0" u="none" strike="noStrike" cap="none" normalizeH="0" baseline="0" dirty="0" smtClean="0">
                <a:ln>
                  <a:noFill/>
                </a:ln>
                <a:solidFill>
                  <a:srgbClr val="A9B7C6"/>
                </a:solidFill>
                <a:effectLst/>
                <a:latin typeface="JetBrains Mono"/>
              </a:rPr>
              <a:t>0,76 0,73</a:t>
            </a:r>
            <a:br>
              <a:rPr kumimoji="0" lang="ru-RU" altLang="ru-RU" sz="1000" b="0" i="0" u="none" strike="noStrike" cap="none" normalizeH="0" baseline="0" dirty="0" smtClean="0">
                <a:ln>
                  <a:noFill/>
                </a:ln>
                <a:solidFill>
                  <a:srgbClr val="A9B7C6"/>
                </a:solidFill>
                <a:effectLst/>
                <a:latin typeface="JetBrains Mono"/>
              </a:rPr>
            </a:br>
            <a:r>
              <a:rPr kumimoji="0" lang="ru-RU" altLang="ru-RU" sz="1000" b="0" i="0" u="none" strike="noStrike" cap="none" normalizeH="0" baseline="0" dirty="0" smtClean="0">
                <a:ln>
                  <a:noFill/>
                </a:ln>
                <a:solidFill>
                  <a:srgbClr val="A9B7C6"/>
                </a:solidFill>
                <a:effectLst/>
                <a:latin typeface="JetBrains Mono"/>
              </a:rPr>
              <a:t>-0,54 -0,10</a:t>
            </a:r>
            <a:br>
              <a:rPr kumimoji="0" lang="ru-RU" altLang="ru-RU" sz="1000" b="0" i="0" u="none" strike="noStrike" cap="none" normalizeH="0" baseline="0" dirty="0" smtClean="0">
                <a:ln>
                  <a:noFill/>
                </a:ln>
                <a:solidFill>
                  <a:srgbClr val="A9B7C6"/>
                </a:solidFill>
                <a:effectLst/>
                <a:latin typeface="JetBrains Mono"/>
              </a:rPr>
            </a:br>
            <a:r>
              <a:rPr kumimoji="0" lang="ru-RU" altLang="ru-RU" sz="1000" b="0" i="0" u="none" strike="noStrike" cap="none" normalizeH="0" baseline="0" dirty="0" smtClean="0">
                <a:ln>
                  <a:noFill/>
                </a:ln>
                <a:solidFill>
                  <a:srgbClr val="A9B7C6"/>
                </a:solidFill>
                <a:effectLst/>
                <a:latin typeface="JetBrains Mono"/>
              </a:rPr>
              <a:t>0,83 0,13</a:t>
            </a:r>
            <a:br>
              <a:rPr kumimoji="0" lang="ru-RU" altLang="ru-RU" sz="1000" b="0" i="0" u="none" strike="noStrike" cap="none" normalizeH="0" baseline="0" dirty="0" smtClean="0">
                <a:ln>
                  <a:noFill/>
                </a:ln>
                <a:solidFill>
                  <a:srgbClr val="A9B7C6"/>
                </a:solidFill>
                <a:effectLst/>
                <a:latin typeface="JetBrains Mono"/>
              </a:rPr>
            </a:br>
            <a:r>
              <a:rPr kumimoji="0" lang="ru-RU" altLang="ru-RU" sz="1000" b="0" i="0" u="none" strike="noStrike" cap="none" normalizeH="0" baseline="0" dirty="0" smtClean="0">
                <a:ln>
                  <a:noFill/>
                </a:ln>
                <a:solidFill>
                  <a:srgbClr val="A9B7C6"/>
                </a:solidFill>
                <a:effectLst/>
                <a:latin typeface="JetBrains Mono"/>
              </a:rPr>
              <a:t>-0,86 0,29</a:t>
            </a:r>
            <a:br>
              <a:rPr kumimoji="0" lang="ru-RU" altLang="ru-RU" sz="1000" b="0" i="0" u="none" strike="noStrike" cap="none" normalizeH="0" baseline="0" dirty="0" smtClean="0">
                <a:ln>
                  <a:noFill/>
                </a:ln>
                <a:solidFill>
                  <a:srgbClr val="A9B7C6"/>
                </a:solidFill>
                <a:effectLst/>
                <a:latin typeface="JetBrains Mono"/>
              </a:rPr>
            </a:br>
            <a:r>
              <a:rPr kumimoji="0" lang="ru-RU" altLang="ru-RU" sz="1000" b="0" i="0" u="none" strike="noStrike" cap="none" normalizeH="0" baseline="0" dirty="0" smtClean="0">
                <a:ln>
                  <a:noFill/>
                </a:ln>
                <a:solidFill>
                  <a:srgbClr val="A9B7C6"/>
                </a:solidFill>
                <a:effectLst/>
                <a:latin typeface="JetBrains Mono"/>
              </a:rPr>
              <a:t>-0,68 0,05</a:t>
            </a:r>
            <a:br>
              <a:rPr kumimoji="0" lang="ru-RU" altLang="ru-RU" sz="1000" b="0" i="0" u="none" strike="noStrike" cap="none" normalizeH="0" baseline="0" dirty="0" smtClean="0">
                <a:ln>
                  <a:noFill/>
                </a:ln>
                <a:solidFill>
                  <a:srgbClr val="A9B7C6"/>
                </a:solidFill>
                <a:effectLst/>
                <a:latin typeface="JetBrains Mono"/>
              </a:rPr>
            </a:br>
            <a:r>
              <a:rPr kumimoji="0" lang="ru-RU" altLang="ru-RU" sz="1000" b="0" i="0" u="none" strike="noStrike" cap="none" normalizeH="0" baseline="0" dirty="0" smtClean="0">
                <a:ln>
                  <a:noFill/>
                </a:ln>
                <a:solidFill>
                  <a:srgbClr val="A9B7C6"/>
                </a:solidFill>
                <a:effectLst/>
                <a:latin typeface="JetBrains Mono"/>
              </a:rPr>
              <a:t>0,59 0,31</a:t>
            </a:r>
            <a:br>
              <a:rPr kumimoji="0" lang="ru-RU" altLang="ru-RU" sz="1000" b="0" i="0" u="none" strike="noStrike" cap="none" normalizeH="0" baseline="0" dirty="0" smtClean="0">
                <a:ln>
                  <a:noFill/>
                </a:ln>
                <a:solidFill>
                  <a:srgbClr val="A9B7C6"/>
                </a:solidFill>
                <a:effectLst/>
                <a:latin typeface="JetBrains Mono"/>
              </a:rPr>
            </a:br>
            <a:r>
              <a:rPr kumimoji="0" lang="ru-RU" altLang="ru-RU" sz="1000" b="0" i="0" u="none" strike="noStrike" cap="none" normalizeH="0" baseline="0" dirty="0" smtClean="0">
                <a:ln>
                  <a:noFill/>
                </a:ln>
                <a:solidFill>
                  <a:srgbClr val="A9B7C6"/>
                </a:solidFill>
                <a:effectLst/>
                <a:latin typeface="JetBrains Mono"/>
              </a:rPr>
              <a:t>0,53 0,32</a:t>
            </a:r>
            <a:br>
              <a:rPr kumimoji="0" lang="ru-RU" altLang="ru-RU" sz="1000" b="0" i="0" u="none" strike="noStrike" cap="none" normalizeH="0" baseline="0" dirty="0" smtClean="0">
                <a:ln>
                  <a:noFill/>
                </a:ln>
                <a:solidFill>
                  <a:srgbClr val="A9B7C6"/>
                </a:solidFill>
                <a:effectLst/>
                <a:latin typeface="JetBrains Mono"/>
              </a:rPr>
            </a:b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3"/>
          <p:cNvSpPr>
            <a:spLocks noChangeArrowheads="1"/>
          </p:cNvSpPr>
          <p:nvPr/>
        </p:nvSpPr>
        <p:spPr bwMode="auto">
          <a:xfrm>
            <a:off x="6959770" y="2273477"/>
            <a:ext cx="800219" cy="406265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000" b="0" i="0" u="none" strike="noStrike" cap="none" normalizeH="0" baseline="0" dirty="0" smtClean="0">
                <a:ln>
                  <a:noFill/>
                </a:ln>
                <a:solidFill>
                  <a:srgbClr val="A9B7C6"/>
                </a:solidFill>
                <a:effectLst/>
                <a:latin typeface="JetBrains Mono"/>
              </a:rPr>
              <a:t>0,46 -0,63</a:t>
            </a:r>
            <a:br>
              <a:rPr kumimoji="0" lang="ru-RU" altLang="ru-RU" sz="1000" b="0" i="0" u="none" strike="noStrike" cap="none" normalizeH="0" baseline="0" dirty="0" smtClean="0">
                <a:ln>
                  <a:noFill/>
                </a:ln>
                <a:solidFill>
                  <a:srgbClr val="A9B7C6"/>
                </a:solidFill>
                <a:effectLst/>
                <a:latin typeface="JetBrains Mono"/>
              </a:rPr>
            </a:br>
            <a:r>
              <a:rPr kumimoji="0" lang="ru-RU" altLang="ru-RU" sz="1000" b="0" i="0" u="none" strike="noStrike" cap="none" normalizeH="0" baseline="0" dirty="0" smtClean="0">
                <a:ln>
                  <a:noFill/>
                </a:ln>
                <a:solidFill>
                  <a:srgbClr val="A9B7C6"/>
                </a:solidFill>
                <a:effectLst/>
                <a:latin typeface="JetBrains Mono"/>
              </a:rPr>
              <a:t>-1,00 0,24</a:t>
            </a:r>
            <a:br>
              <a:rPr kumimoji="0" lang="ru-RU" altLang="ru-RU" sz="1000" b="0" i="0" u="none" strike="noStrike" cap="none" normalizeH="0" baseline="0" dirty="0" smtClean="0">
                <a:ln>
                  <a:noFill/>
                </a:ln>
                <a:solidFill>
                  <a:srgbClr val="A9B7C6"/>
                </a:solidFill>
                <a:effectLst/>
                <a:latin typeface="JetBrains Mono"/>
              </a:rPr>
            </a:br>
            <a:r>
              <a:rPr kumimoji="0" lang="ru-RU" altLang="ru-RU" sz="1000" b="0" i="0" u="none" strike="noStrike" cap="none" normalizeH="0" baseline="0" dirty="0" smtClean="0">
                <a:ln>
                  <a:noFill/>
                </a:ln>
                <a:solidFill>
                  <a:srgbClr val="A9B7C6"/>
                </a:solidFill>
                <a:effectLst/>
                <a:latin typeface="JetBrains Mono"/>
              </a:rPr>
              <a:t>-0,52 0,28</a:t>
            </a:r>
            <a:br>
              <a:rPr kumimoji="0" lang="ru-RU" altLang="ru-RU" sz="1000" b="0" i="0" u="none" strike="noStrike" cap="none" normalizeH="0" baseline="0" dirty="0" smtClean="0">
                <a:ln>
                  <a:noFill/>
                </a:ln>
                <a:solidFill>
                  <a:srgbClr val="A9B7C6"/>
                </a:solidFill>
                <a:effectLst/>
                <a:latin typeface="JetBrains Mono"/>
              </a:rPr>
            </a:br>
            <a:r>
              <a:rPr kumimoji="0" lang="ru-RU" altLang="ru-RU" sz="1000" b="0" i="0" u="none" strike="noStrike" cap="none" normalizeH="0" baseline="0" dirty="0" smtClean="0">
                <a:ln>
                  <a:noFill/>
                </a:ln>
                <a:solidFill>
                  <a:srgbClr val="A9B7C6"/>
                </a:solidFill>
                <a:effectLst/>
                <a:latin typeface="JetBrains Mono"/>
              </a:rPr>
              <a:t>0,06 0,68</a:t>
            </a:r>
            <a:br>
              <a:rPr kumimoji="0" lang="ru-RU" altLang="ru-RU" sz="1000" b="0" i="0" u="none" strike="noStrike" cap="none" normalizeH="0" baseline="0" dirty="0" smtClean="0">
                <a:ln>
                  <a:noFill/>
                </a:ln>
                <a:solidFill>
                  <a:srgbClr val="A9B7C6"/>
                </a:solidFill>
                <a:effectLst/>
                <a:latin typeface="JetBrains Mono"/>
              </a:rPr>
            </a:br>
            <a:r>
              <a:rPr kumimoji="0" lang="ru-RU" altLang="ru-RU" sz="1000" b="0" i="0" u="none" strike="noStrike" cap="none" normalizeH="0" baseline="0" dirty="0" smtClean="0">
                <a:ln>
                  <a:noFill/>
                </a:ln>
                <a:solidFill>
                  <a:srgbClr val="A9B7C6"/>
                </a:solidFill>
                <a:effectLst/>
                <a:latin typeface="JetBrains Mono"/>
              </a:rPr>
              <a:t>0,41 0,61</a:t>
            </a:r>
            <a:br>
              <a:rPr kumimoji="0" lang="ru-RU" altLang="ru-RU" sz="1000" b="0" i="0" u="none" strike="noStrike" cap="none" normalizeH="0" baseline="0" dirty="0" smtClean="0">
                <a:ln>
                  <a:noFill/>
                </a:ln>
                <a:solidFill>
                  <a:srgbClr val="A9B7C6"/>
                </a:solidFill>
                <a:effectLst/>
                <a:latin typeface="JetBrains Mono"/>
              </a:rPr>
            </a:br>
            <a:r>
              <a:rPr kumimoji="0" lang="ru-RU" altLang="ru-RU" sz="1000" b="0" i="0" u="none" strike="noStrike" cap="none" normalizeH="0" baseline="0" dirty="0" smtClean="0">
                <a:ln>
                  <a:noFill/>
                </a:ln>
                <a:solidFill>
                  <a:srgbClr val="A9B7C6"/>
                </a:solidFill>
                <a:effectLst/>
                <a:latin typeface="JetBrains Mono"/>
              </a:rPr>
              <a:t>0,52 1,00</a:t>
            </a:r>
            <a:br>
              <a:rPr kumimoji="0" lang="ru-RU" altLang="ru-RU" sz="1000" b="0" i="0" u="none" strike="noStrike" cap="none" normalizeH="0" baseline="0" dirty="0" smtClean="0">
                <a:ln>
                  <a:noFill/>
                </a:ln>
                <a:solidFill>
                  <a:srgbClr val="A9B7C6"/>
                </a:solidFill>
                <a:effectLst/>
                <a:latin typeface="JetBrains Mono"/>
              </a:rPr>
            </a:br>
            <a:r>
              <a:rPr kumimoji="0" lang="ru-RU" altLang="ru-RU" sz="1000" b="0" i="0" u="none" strike="noStrike" cap="none" normalizeH="0" baseline="0" dirty="0" smtClean="0">
                <a:ln>
                  <a:noFill/>
                </a:ln>
                <a:solidFill>
                  <a:srgbClr val="A9B7C6"/>
                </a:solidFill>
                <a:effectLst/>
                <a:latin typeface="JetBrains Mono"/>
              </a:rPr>
              <a:t>0,02 -0,97</a:t>
            </a:r>
            <a:br>
              <a:rPr kumimoji="0" lang="ru-RU" altLang="ru-RU" sz="1000" b="0" i="0" u="none" strike="noStrike" cap="none" normalizeH="0" baseline="0" dirty="0" smtClean="0">
                <a:ln>
                  <a:noFill/>
                </a:ln>
                <a:solidFill>
                  <a:srgbClr val="A9B7C6"/>
                </a:solidFill>
                <a:effectLst/>
                <a:latin typeface="JetBrains Mono"/>
              </a:rPr>
            </a:br>
            <a:r>
              <a:rPr kumimoji="0" lang="ru-RU" altLang="ru-RU" sz="1000" b="0" i="0" u="none" strike="noStrike" cap="none" normalizeH="0" baseline="0" dirty="0" smtClean="0">
                <a:ln>
                  <a:noFill/>
                </a:ln>
                <a:solidFill>
                  <a:srgbClr val="A9B7C6"/>
                </a:solidFill>
                <a:effectLst/>
                <a:latin typeface="JetBrains Mono"/>
              </a:rPr>
              <a:t>0,26 -0,24</a:t>
            </a:r>
            <a:br>
              <a:rPr kumimoji="0" lang="ru-RU" altLang="ru-RU" sz="1000" b="0" i="0" u="none" strike="noStrike" cap="none" normalizeH="0" baseline="0" dirty="0" smtClean="0">
                <a:ln>
                  <a:noFill/>
                </a:ln>
                <a:solidFill>
                  <a:srgbClr val="A9B7C6"/>
                </a:solidFill>
                <a:effectLst/>
                <a:latin typeface="JetBrains Mono"/>
              </a:rPr>
            </a:br>
            <a:r>
              <a:rPr kumimoji="0" lang="ru-RU" altLang="ru-RU" sz="1000" b="0" i="0" u="none" strike="noStrike" cap="none" normalizeH="0" baseline="0" dirty="0" smtClean="0">
                <a:ln>
                  <a:noFill/>
                </a:ln>
                <a:solidFill>
                  <a:srgbClr val="A9B7C6"/>
                </a:solidFill>
                <a:effectLst/>
                <a:latin typeface="JetBrains Mono"/>
              </a:rPr>
              <a:t>0,40 0,75</a:t>
            </a:r>
            <a:br>
              <a:rPr kumimoji="0" lang="ru-RU" altLang="ru-RU" sz="1000" b="0" i="0" u="none" strike="noStrike" cap="none" normalizeH="0" baseline="0" dirty="0" smtClean="0">
                <a:ln>
                  <a:noFill/>
                </a:ln>
                <a:solidFill>
                  <a:srgbClr val="A9B7C6"/>
                </a:solidFill>
                <a:effectLst/>
                <a:latin typeface="JetBrains Mono"/>
              </a:rPr>
            </a:br>
            <a:r>
              <a:rPr kumimoji="0" lang="ru-RU" altLang="ru-RU" sz="1000" b="0" i="0" u="none" strike="noStrike" cap="none" normalizeH="0" baseline="0" dirty="0" smtClean="0">
                <a:ln>
                  <a:noFill/>
                </a:ln>
                <a:solidFill>
                  <a:srgbClr val="A9B7C6"/>
                </a:solidFill>
                <a:effectLst/>
                <a:latin typeface="JetBrains Mono"/>
              </a:rPr>
              <a:t>0,69 0,94</a:t>
            </a:r>
            <a:br>
              <a:rPr kumimoji="0" lang="ru-RU" altLang="ru-RU" sz="1000" b="0" i="0" u="none" strike="noStrike" cap="none" normalizeH="0" baseline="0" dirty="0" smtClean="0">
                <a:ln>
                  <a:noFill/>
                </a:ln>
                <a:solidFill>
                  <a:srgbClr val="A9B7C6"/>
                </a:solidFill>
                <a:effectLst/>
                <a:latin typeface="JetBrains Mono"/>
              </a:rPr>
            </a:br>
            <a:r>
              <a:rPr kumimoji="0" lang="ru-RU" altLang="ru-RU" sz="1000" b="0" i="0" u="none" strike="noStrike" cap="none" normalizeH="0" baseline="0" dirty="0" smtClean="0">
                <a:ln>
                  <a:noFill/>
                </a:ln>
                <a:solidFill>
                  <a:srgbClr val="A9B7C6"/>
                </a:solidFill>
                <a:effectLst/>
                <a:latin typeface="JetBrains Mono"/>
              </a:rPr>
              <a:t>0,71 0,98</a:t>
            </a:r>
            <a:br>
              <a:rPr kumimoji="0" lang="ru-RU" altLang="ru-RU" sz="1000" b="0" i="0" u="none" strike="noStrike" cap="none" normalizeH="0" baseline="0" dirty="0" smtClean="0">
                <a:ln>
                  <a:noFill/>
                </a:ln>
                <a:solidFill>
                  <a:srgbClr val="A9B7C6"/>
                </a:solidFill>
                <a:effectLst/>
                <a:latin typeface="JetBrains Mono"/>
              </a:rPr>
            </a:br>
            <a:r>
              <a:rPr kumimoji="0" lang="ru-RU" altLang="ru-RU" sz="1000" b="0" i="0" u="none" strike="noStrike" cap="none" normalizeH="0" baseline="0" dirty="0" smtClean="0">
                <a:ln>
                  <a:noFill/>
                </a:ln>
                <a:solidFill>
                  <a:srgbClr val="A9B7C6"/>
                </a:solidFill>
                <a:effectLst/>
                <a:latin typeface="JetBrains Mono"/>
              </a:rPr>
              <a:t>0,80 -0,15</a:t>
            </a:r>
            <a:br>
              <a:rPr kumimoji="0" lang="ru-RU" altLang="ru-RU" sz="1000" b="0" i="0" u="none" strike="noStrike" cap="none" normalizeH="0" baseline="0" dirty="0" smtClean="0">
                <a:ln>
                  <a:noFill/>
                </a:ln>
                <a:solidFill>
                  <a:srgbClr val="A9B7C6"/>
                </a:solidFill>
                <a:effectLst/>
                <a:latin typeface="JetBrains Mono"/>
              </a:rPr>
            </a:br>
            <a:r>
              <a:rPr kumimoji="0" lang="ru-RU" altLang="ru-RU" sz="1000" b="0" i="0" u="none" strike="noStrike" cap="none" normalizeH="0" baseline="0" dirty="0" smtClean="0">
                <a:ln>
                  <a:noFill/>
                </a:ln>
                <a:solidFill>
                  <a:srgbClr val="A9B7C6"/>
                </a:solidFill>
                <a:effectLst/>
                <a:latin typeface="JetBrains Mono"/>
              </a:rPr>
              <a:t>0,86 -0,59</a:t>
            </a:r>
            <a:br>
              <a:rPr kumimoji="0" lang="ru-RU" altLang="ru-RU" sz="1000" b="0" i="0" u="none" strike="noStrike" cap="none" normalizeH="0" baseline="0" dirty="0" smtClean="0">
                <a:ln>
                  <a:noFill/>
                </a:ln>
                <a:solidFill>
                  <a:srgbClr val="A9B7C6"/>
                </a:solidFill>
                <a:effectLst/>
                <a:latin typeface="JetBrains Mono"/>
              </a:rPr>
            </a:br>
            <a:r>
              <a:rPr kumimoji="0" lang="ru-RU" altLang="ru-RU" sz="1000" b="0" i="0" u="none" strike="noStrike" cap="none" normalizeH="0" baseline="0" dirty="0" smtClean="0">
                <a:ln>
                  <a:noFill/>
                </a:ln>
                <a:solidFill>
                  <a:srgbClr val="A9B7C6"/>
                </a:solidFill>
                <a:effectLst/>
                <a:latin typeface="JetBrains Mono"/>
              </a:rPr>
              <a:t>-0,31 -0,65</a:t>
            </a:r>
            <a:br>
              <a:rPr kumimoji="0" lang="ru-RU" altLang="ru-RU" sz="1000" b="0" i="0" u="none" strike="noStrike" cap="none" normalizeH="0" baseline="0" dirty="0" smtClean="0">
                <a:ln>
                  <a:noFill/>
                </a:ln>
                <a:solidFill>
                  <a:srgbClr val="A9B7C6"/>
                </a:solidFill>
                <a:effectLst/>
                <a:latin typeface="JetBrains Mono"/>
              </a:rPr>
            </a:br>
            <a:r>
              <a:rPr kumimoji="0" lang="ru-RU" altLang="ru-RU" sz="1000" b="0" i="0" u="none" strike="noStrike" cap="none" normalizeH="0" baseline="0" dirty="0" smtClean="0">
                <a:ln>
                  <a:noFill/>
                </a:ln>
                <a:solidFill>
                  <a:srgbClr val="A9B7C6"/>
                </a:solidFill>
                <a:effectLst/>
                <a:latin typeface="JetBrains Mono"/>
              </a:rPr>
              <a:t>-0,22 0,14</a:t>
            </a:r>
            <a:br>
              <a:rPr kumimoji="0" lang="ru-RU" altLang="ru-RU" sz="1000" b="0" i="0" u="none" strike="noStrike" cap="none" normalizeH="0" baseline="0" dirty="0" smtClean="0">
                <a:ln>
                  <a:noFill/>
                </a:ln>
                <a:solidFill>
                  <a:srgbClr val="A9B7C6"/>
                </a:solidFill>
                <a:effectLst/>
                <a:latin typeface="JetBrains Mono"/>
              </a:rPr>
            </a:br>
            <a:r>
              <a:rPr kumimoji="0" lang="ru-RU" altLang="ru-RU" sz="1000" b="0" i="0" u="none" strike="noStrike" cap="none" normalizeH="0" baseline="0" dirty="0" smtClean="0">
                <a:ln>
                  <a:noFill/>
                </a:ln>
                <a:solidFill>
                  <a:srgbClr val="A9B7C6"/>
                </a:solidFill>
                <a:effectLst/>
                <a:latin typeface="JetBrains Mono"/>
              </a:rPr>
              <a:t>0,60 -0,33</a:t>
            </a:r>
            <a:br>
              <a:rPr kumimoji="0" lang="ru-RU" altLang="ru-RU" sz="1000" b="0" i="0" u="none" strike="noStrike" cap="none" normalizeH="0" baseline="0" dirty="0" smtClean="0">
                <a:ln>
                  <a:noFill/>
                </a:ln>
                <a:solidFill>
                  <a:srgbClr val="A9B7C6"/>
                </a:solidFill>
                <a:effectLst/>
                <a:latin typeface="JetBrains Mono"/>
              </a:rPr>
            </a:br>
            <a:r>
              <a:rPr kumimoji="0" lang="ru-RU" altLang="ru-RU" sz="1000" b="0" i="0" u="none" strike="noStrike" cap="none" normalizeH="0" baseline="0" dirty="0" smtClean="0">
                <a:ln>
                  <a:noFill/>
                </a:ln>
                <a:solidFill>
                  <a:srgbClr val="A9B7C6"/>
                </a:solidFill>
                <a:effectLst/>
                <a:latin typeface="JetBrains Mono"/>
              </a:rPr>
              <a:t>-0,38 0,65</a:t>
            </a:r>
            <a:br>
              <a:rPr kumimoji="0" lang="ru-RU" altLang="ru-RU" sz="1000" b="0" i="0" u="none" strike="noStrike" cap="none" normalizeH="0" baseline="0" dirty="0" smtClean="0">
                <a:ln>
                  <a:noFill/>
                </a:ln>
                <a:solidFill>
                  <a:srgbClr val="A9B7C6"/>
                </a:solidFill>
                <a:effectLst/>
                <a:latin typeface="JetBrains Mono"/>
              </a:rPr>
            </a:br>
            <a:r>
              <a:rPr kumimoji="0" lang="ru-RU" altLang="ru-RU" sz="1000" b="0" i="0" u="none" strike="noStrike" cap="none" normalizeH="0" baseline="0" dirty="0" smtClean="0">
                <a:ln>
                  <a:noFill/>
                </a:ln>
                <a:solidFill>
                  <a:srgbClr val="A9B7C6"/>
                </a:solidFill>
                <a:effectLst/>
                <a:latin typeface="JetBrains Mono"/>
              </a:rPr>
              <a:t>0,57 -0,51</a:t>
            </a:r>
            <a:br>
              <a:rPr kumimoji="0" lang="ru-RU" altLang="ru-RU" sz="1000" b="0" i="0" u="none" strike="noStrike" cap="none" normalizeH="0" baseline="0" dirty="0" smtClean="0">
                <a:ln>
                  <a:noFill/>
                </a:ln>
                <a:solidFill>
                  <a:srgbClr val="A9B7C6"/>
                </a:solidFill>
                <a:effectLst/>
                <a:latin typeface="JetBrains Mono"/>
              </a:rPr>
            </a:br>
            <a:r>
              <a:rPr kumimoji="0" lang="ru-RU" altLang="ru-RU" sz="1000" b="0" i="0" u="none" strike="noStrike" cap="none" normalizeH="0" baseline="0" dirty="0" smtClean="0">
                <a:ln>
                  <a:noFill/>
                </a:ln>
                <a:solidFill>
                  <a:srgbClr val="A9B7C6"/>
                </a:solidFill>
                <a:effectLst/>
                <a:latin typeface="JetBrains Mono"/>
              </a:rPr>
              <a:t>0,14 0,66</a:t>
            </a:r>
            <a:br>
              <a:rPr kumimoji="0" lang="ru-RU" altLang="ru-RU" sz="1000" b="0" i="0" u="none" strike="noStrike" cap="none" normalizeH="0" baseline="0" dirty="0" smtClean="0">
                <a:ln>
                  <a:noFill/>
                </a:ln>
                <a:solidFill>
                  <a:srgbClr val="A9B7C6"/>
                </a:solidFill>
                <a:effectLst/>
                <a:latin typeface="JetBrains Mono"/>
              </a:rPr>
            </a:br>
            <a:r>
              <a:rPr kumimoji="0" lang="ru-RU" altLang="ru-RU" sz="1000" b="0" i="0" u="none" strike="noStrike" cap="none" normalizeH="0" baseline="0" dirty="0" smtClean="0">
                <a:ln>
                  <a:noFill/>
                </a:ln>
                <a:solidFill>
                  <a:srgbClr val="A9B7C6"/>
                </a:solidFill>
                <a:effectLst/>
                <a:latin typeface="JetBrains Mono"/>
              </a:rPr>
              <a:t>0,49 -0,87</a:t>
            </a:r>
            <a:br>
              <a:rPr kumimoji="0" lang="ru-RU" altLang="ru-RU" sz="1000" b="0" i="0" u="none" strike="noStrike" cap="none" normalizeH="0" baseline="0" dirty="0" smtClean="0">
                <a:ln>
                  <a:noFill/>
                </a:ln>
                <a:solidFill>
                  <a:srgbClr val="A9B7C6"/>
                </a:solidFill>
                <a:effectLst/>
                <a:latin typeface="JetBrains Mono"/>
              </a:rPr>
            </a:br>
            <a:r>
              <a:rPr kumimoji="0" lang="ru-RU" altLang="ru-RU" sz="1000" b="0" i="0" u="none" strike="noStrike" cap="none" normalizeH="0" baseline="0" dirty="0" smtClean="0">
                <a:ln>
                  <a:noFill/>
                </a:ln>
                <a:solidFill>
                  <a:srgbClr val="A9B7C6"/>
                </a:solidFill>
                <a:effectLst/>
                <a:latin typeface="JetBrains Mono"/>
              </a:rPr>
              <a:t>-0,81 -0,22</a:t>
            </a:r>
            <a:br>
              <a:rPr kumimoji="0" lang="ru-RU" altLang="ru-RU" sz="1000" b="0" i="0" u="none" strike="noStrike" cap="none" normalizeH="0" baseline="0" dirty="0" smtClean="0">
                <a:ln>
                  <a:noFill/>
                </a:ln>
                <a:solidFill>
                  <a:srgbClr val="A9B7C6"/>
                </a:solidFill>
                <a:effectLst/>
                <a:latin typeface="JetBrains Mono"/>
              </a:rPr>
            </a:br>
            <a:r>
              <a:rPr kumimoji="0" lang="ru-RU" altLang="ru-RU" sz="1000" b="0" i="0" u="none" strike="noStrike" cap="none" normalizeH="0" baseline="0" dirty="0" smtClean="0">
                <a:ln>
                  <a:noFill/>
                </a:ln>
                <a:solidFill>
                  <a:srgbClr val="A9B7C6"/>
                </a:solidFill>
                <a:effectLst/>
                <a:latin typeface="JetBrains Mono"/>
              </a:rPr>
              <a:t>-0,83 -0,98</a:t>
            </a:r>
            <a:br>
              <a:rPr kumimoji="0" lang="ru-RU" altLang="ru-RU" sz="1000" b="0" i="0" u="none" strike="noStrike" cap="none" normalizeH="0" baseline="0" dirty="0" smtClean="0">
                <a:ln>
                  <a:noFill/>
                </a:ln>
                <a:solidFill>
                  <a:srgbClr val="A9B7C6"/>
                </a:solidFill>
                <a:effectLst/>
                <a:latin typeface="JetBrains Mono"/>
              </a:rPr>
            </a:br>
            <a:r>
              <a:rPr kumimoji="0" lang="ru-RU" altLang="ru-RU" sz="1000" b="0" i="0" u="none" strike="noStrike" cap="none" normalizeH="0" baseline="0" dirty="0" smtClean="0">
                <a:ln>
                  <a:noFill/>
                </a:ln>
                <a:solidFill>
                  <a:srgbClr val="A9B7C6"/>
                </a:solidFill>
                <a:effectLst/>
                <a:latin typeface="JetBrains Mono"/>
              </a:rPr>
              <a:t>0,36 0,95</a:t>
            </a:r>
            <a:br>
              <a:rPr kumimoji="0" lang="ru-RU" altLang="ru-RU" sz="1000" b="0" i="0" u="none" strike="noStrike" cap="none" normalizeH="0" baseline="0" dirty="0" smtClean="0">
                <a:ln>
                  <a:noFill/>
                </a:ln>
                <a:solidFill>
                  <a:srgbClr val="A9B7C6"/>
                </a:solidFill>
                <a:effectLst/>
                <a:latin typeface="JetBrains Mono"/>
              </a:rPr>
            </a:br>
            <a:r>
              <a:rPr kumimoji="0" lang="ru-RU" altLang="ru-RU" sz="1000" b="0" i="0" u="none" strike="noStrike" cap="none" normalizeH="0" baseline="0" dirty="0" smtClean="0">
                <a:ln>
                  <a:noFill/>
                </a:ln>
                <a:solidFill>
                  <a:srgbClr val="A9B7C6"/>
                </a:solidFill>
                <a:effectLst/>
                <a:latin typeface="JetBrains Mono"/>
              </a:rPr>
              <a:t>0,11 -0,63</a:t>
            </a:r>
            <a:br>
              <a:rPr kumimoji="0" lang="ru-RU" altLang="ru-RU" sz="1000" b="0" i="0" u="none" strike="noStrike" cap="none" normalizeH="0" baseline="0" dirty="0" smtClean="0">
                <a:ln>
                  <a:noFill/>
                </a:ln>
                <a:solidFill>
                  <a:srgbClr val="A9B7C6"/>
                </a:solidFill>
                <a:effectLst/>
                <a:latin typeface="JetBrains Mono"/>
              </a:rPr>
            </a:b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10" name="TextBox 9"/>
          <p:cNvSpPr txBox="1"/>
          <p:nvPr/>
        </p:nvSpPr>
        <p:spPr>
          <a:xfrm>
            <a:off x="5990480" y="2289010"/>
            <a:ext cx="1303699" cy="3831818"/>
          </a:xfrm>
          <a:prstGeom prst="rect">
            <a:avLst/>
          </a:prstGeom>
          <a:noFill/>
        </p:spPr>
        <p:txBody>
          <a:bodyPr wrap="square" rtlCol="0">
            <a:spAutoFit/>
          </a:bodyPr>
          <a:lstStyle/>
          <a:p>
            <a:r>
              <a:rPr lang="ru-RU" altLang="ru-RU" sz="1300" dirty="0" smtClean="0">
                <a:solidFill>
                  <a:srgbClr val="A9B7C6"/>
                </a:solidFill>
                <a:latin typeface="JetBrains Mono"/>
              </a:rPr>
              <a:t>-</a:t>
            </a:r>
            <a:r>
              <a:rPr lang="ru-RU" altLang="ru-RU" sz="1000" dirty="0" smtClean="0">
                <a:solidFill>
                  <a:srgbClr val="A9B7C6"/>
                </a:solidFill>
                <a:latin typeface="JetBrains Mono"/>
              </a:rPr>
              <a:t>0,23 0,75</a:t>
            </a:r>
            <a:br>
              <a:rPr lang="ru-RU" altLang="ru-RU" sz="1000" dirty="0" smtClean="0">
                <a:solidFill>
                  <a:srgbClr val="A9B7C6"/>
                </a:solidFill>
                <a:latin typeface="JetBrains Mono"/>
              </a:rPr>
            </a:br>
            <a:r>
              <a:rPr lang="ru-RU" altLang="ru-RU" sz="1000" dirty="0" smtClean="0">
                <a:solidFill>
                  <a:srgbClr val="A9B7C6"/>
                </a:solidFill>
                <a:latin typeface="JetBrains Mono"/>
              </a:rPr>
              <a:t>-0,16 0,54</a:t>
            </a:r>
            <a:br>
              <a:rPr lang="ru-RU" altLang="ru-RU" sz="1000" dirty="0" smtClean="0">
                <a:solidFill>
                  <a:srgbClr val="A9B7C6"/>
                </a:solidFill>
                <a:latin typeface="JetBrains Mono"/>
              </a:rPr>
            </a:br>
            <a:r>
              <a:rPr lang="ru-RU" altLang="ru-RU" sz="1000" dirty="0" smtClean="0">
                <a:solidFill>
                  <a:srgbClr val="A9B7C6"/>
                </a:solidFill>
                <a:latin typeface="JetBrains Mono"/>
              </a:rPr>
              <a:t>0,94 -0,88</a:t>
            </a:r>
            <a:br>
              <a:rPr lang="ru-RU" altLang="ru-RU" sz="1000" dirty="0" smtClean="0">
                <a:solidFill>
                  <a:srgbClr val="A9B7C6"/>
                </a:solidFill>
                <a:latin typeface="JetBrains Mono"/>
              </a:rPr>
            </a:br>
            <a:r>
              <a:rPr lang="ru-RU" altLang="ru-RU" sz="1000" dirty="0" smtClean="0">
                <a:solidFill>
                  <a:srgbClr val="A9B7C6"/>
                </a:solidFill>
                <a:latin typeface="JetBrains Mono"/>
              </a:rPr>
              <a:t>-0,61 0,05</a:t>
            </a:r>
            <a:br>
              <a:rPr lang="ru-RU" altLang="ru-RU" sz="1000" dirty="0" smtClean="0">
                <a:solidFill>
                  <a:srgbClr val="A9B7C6"/>
                </a:solidFill>
                <a:latin typeface="JetBrains Mono"/>
              </a:rPr>
            </a:br>
            <a:r>
              <a:rPr lang="ru-RU" altLang="ru-RU" sz="1000" dirty="0" smtClean="0">
                <a:solidFill>
                  <a:srgbClr val="A9B7C6"/>
                </a:solidFill>
                <a:latin typeface="JetBrains Mono"/>
              </a:rPr>
              <a:t>0,10 -0,13</a:t>
            </a:r>
            <a:br>
              <a:rPr lang="ru-RU" altLang="ru-RU" sz="1000" dirty="0" smtClean="0">
                <a:solidFill>
                  <a:srgbClr val="A9B7C6"/>
                </a:solidFill>
                <a:latin typeface="JetBrains Mono"/>
              </a:rPr>
            </a:br>
            <a:r>
              <a:rPr lang="ru-RU" altLang="ru-RU" sz="1000" dirty="0" smtClean="0">
                <a:solidFill>
                  <a:srgbClr val="A9B7C6"/>
                </a:solidFill>
                <a:latin typeface="JetBrains Mono"/>
              </a:rPr>
              <a:t>-0,95 0,74</a:t>
            </a:r>
            <a:br>
              <a:rPr lang="ru-RU" altLang="ru-RU" sz="1000" dirty="0" smtClean="0">
                <a:solidFill>
                  <a:srgbClr val="A9B7C6"/>
                </a:solidFill>
                <a:latin typeface="JetBrains Mono"/>
              </a:rPr>
            </a:br>
            <a:r>
              <a:rPr lang="ru-RU" altLang="ru-RU" sz="1000" dirty="0" smtClean="0">
                <a:solidFill>
                  <a:srgbClr val="A9B7C6"/>
                </a:solidFill>
                <a:latin typeface="JetBrains Mono"/>
              </a:rPr>
              <a:t>0,51 0,34</a:t>
            </a:r>
            <a:br>
              <a:rPr lang="ru-RU" altLang="ru-RU" sz="1000" dirty="0" smtClean="0">
                <a:solidFill>
                  <a:srgbClr val="A9B7C6"/>
                </a:solidFill>
                <a:latin typeface="JetBrains Mono"/>
              </a:rPr>
            </a:br>
            <a:r>
              <a:rPr lang="ru-RU" altLang="ru-RU" sz="1000" dirty="0" smtClean="0">
                <a:solidFill>
                  <a:srgbClr val="A9B7C6"/>
                </a:solidFill>
                <a:latin typeface="JetBrains Mono"/>
              </a:rPr>
              <a:t>-0,46 -0,47</a:t>
            </a:r>
            <a:br>
              <a:rPr lang="ru-RU" altLang="ru-RU" sz="1000" dirty="0" smtClean="0">
                <a:solidFill>
                  <a:srgbClr val="A9B7C6"/>
                </a:solidFill>
                <a:latin typeface="JetBrains Mono"/>
              </a:rPr>
            </a:br>
            <a:r>
              <a:rPr lang="ru-RU" altLang="ru-RU" sz="1000" dirty="0" smtClean="0">
                <a:solidFill>
                  <a:srgbClr val="A9B7C6"/>
                </a:solidFill>
                <a:latin typeface="JetBrains Mono"/>
              </a:rPr>
              <a:t>0,52 0,62</a:t>
            </a:r>
            <a:br>
              <a:rPr lang="ru-RU" altLang="ru-RU" sz="1000" dirty="0" smtClean="0">
                <a:solidFill>
                  <a:srgbClr val="A9B7C6"/>
                </a:solidFill>
                <a:latin typeface="JetBrains Mono"/>
              </a:rPr>
            </a:br>
            <a:r>
              <a:rPr lang="ru-RU" altLang="ru-RU" sz="1000" dirty="0" smtClean="0">
                <a:solidFill>
                  <a:srgbClr val="A9B7C6"/>
                </a:solidFill>
                <a:latin typeface="JetBrains Mono"/>
              </a:rPr>
              <a:t>-0,35 -0,23</a:t>
            </a:r>
            <a:br>
              <a:rPr lang="ru-RU" altLang="ru-RU" sz="1000" dirty="0" smtClean="0">
                <a:solidFill>
                  <a:srgbClr val="A9B7C6"/>
                </a:solidFill>
                <a:latin typeface="JetBrains Mono"/>
              </a:rPr>
            </a:br>
            <a:r>
              <a:rPr lang="ru-RU" altLang="ru-RU" sz="1000" dirty="0" smtClean="0">
                <a:solidFill>
                  <a:srgbClr val="A9B7C6"/>
                </a:solidFill>
                <a:latin typeface="JetBrains Mono"/>
              </a:rPr>
              <a:t>-0,54 0,95</a:t>
            </a:r>
            <a:br>
              <a:rPr lang="ru-RU" altLang="ru-RU" sz="1000" dirty="0" smtClean="0">
                <a:solidFill>
                  <a:srgbClr val="A9B7C6"/>
                </a:solidFill>
                <a:latin typeface="JetBrains Mono"/>
              </a:rPr>
            </a:br>
            <a:r>
              <a:rPr lang="ru-RU" altLang="ru-RU" sz="1000" dirty="0" smtClean="0">
                <a:solidFill>
                  <a:srgbClr val="A9B7C6"/>
                </a:solidFill>
                <a:latin typeface="JetBrains Mono"/>
              </a:rPr>
              <a:t>-0,90 -0,90</a:t>
            </a:r>
            <a:br>
              <a:rPr lang="ru-RU" altLang="ru-RU" sz="1000" dirty="0" smtClean="0">
                <a:solidFill>
                  <a:srgbClr val="A9B7C6"/>
                </a:solidFill>
                <a:latin typeface="JetBrains Mono"/>
              </a:rPr>
            </a:br>
            <a:r>
              <a:rPr lang="ru-RU" altLang="ru-RU" sz="1000" dirty="0" smtClean="0">
                <a:solidFill>
                  <a:srgbClr val="A9B7C6"/>
                </a:solidFill>
                <a:latin typeface="JetBrains Mono"/>
              </a:rPr>
              <a:t>-0,48 0,43</a:t>
            </a:r>
            <a:br>
              <a:rPr lang="ru-RU" altLang="ru-RU" sz="1000" dirty="0" smtClean="0">
                <a:solidFill>
                  <a:srgbClr val="A9B7C6"/>
                </a:solidFill>
                <a:latin typeface="JetBrains Mono"/>
              </a:rPr>
            </a:br>
            <a:r>
              <a:rPr lang="ru-RU" altLang="ru-RU" sz="1000" dirty="0" smtClean="0">
                <a:solidFill>
                  <a:srgbClr val="A9B7C6"/>
                </a:solidFill>
                <a:latin typeface="JetBrains Mono"/>
              </a:rPr>
              <a:t>0,26 0,71</a:t>
            </a:r>
            <a:br>
              <a:rPr lang="ru-RU" altLang="ru-RU" sz="1000" dirty="0" smtClean="0">
                <a:solidFill>
                  <a:srgbClr val="A9B7C6"/>
                </a:solidFill>
                <a:latin typeface="JetBrains Mono"/>
              </a:rPr>
            </a:br>
            <a:r>
              <a:rPr lang="ru-RU" altLang="ru-RU" sz="1000" dirty="0" smtClean="0">
                <a:solidFill>
                  <a:srgbClr val="A9B7C6"/>
                </a:solidFill>
                <a:latin typeface="JetBrains Mono"/>
              </a:rPr>
              <a:t>0,10 0,77</a:t>
            </a:r>
            <a:br>
              <a:rPr lang="ru-RU" altLang="ru-RU" sz="1000" dirty="0" smtClean="0">
                <a:solidFill>
                  <a:srgbClr val="A9B7C6"/>
                </a:solidFill>
                <a:latin typeface="JetBrains Mono"/>
              </a:rPr>
            </a:br>
            <a:r>
              <a:rPr lang="ru-RU" altLang="ru-RU" sz="1000" dirty="0" smtClean="0">
                <a:solidFill>
                  <a:srgbClr val="A9B7C6"/>
                </a:solidFill>
                <a:latin typeface="JetBrains Mono"/>
              </a:rPr>
              <a:t>0,00 0,72</a:t>
            </a:r>
            <a:br>
              <a:rPr lang="ru-RU" altLang="ru-RU" sz="1000" dirty="0" smtClean="0">
                <a:solidFill>
                  <a:srgbClr val="A9B7C6"/>
                </a:solidFill>
                <a:latin typeface="JetBrains Mono"/>
              </a:rPr>
            </a:br>
            <a:r>
              <a:rPr lang="ru-RU" altLang="ru-RU" sz="1000" dirty="0" smtClean="0">
                <a:solidFill>
                  <a:srgbClr val="A9B7C6"/>
                </a:solidFill>
                <a:latin typeface="JetBrains Mono"/>
              </a:rPr>
              <a:t>-0,36 0,74</a:t>
            </a:r>
            <a:br>
              <a:rPr lang="ru-RU" altLang="ru-RU" sz="1000" dirty="0" smtClean="0">
                <a:solidFill>
                  <a:srgbClr val="A9B7C6"/>
                </a:solidFill>
                <a:latin typeface="JetBrains Mono"/>
              </a:rPr>
            </a:br>
            <a:r>
              <a:rPr lang="ru-RU" altLang="ru-RU" sz="1000" dirty="0" smtClean="0">
                <a:solidFill>
                  <a:srgbClr val="A9B7C6"/>
                </a:solidFill>
                <a:latin typeface="JetBrains Mono"/>
              </a:rPr>
              <a:t>0,29 0,97</a:t>
            </a:r>
            <a:br>
              <a:rPr lang="ru-RU" altLang="ru-RU" sz="1000" dirty="0" smtClean="0">
                <a:solidFill>
                  <a:srgbClr val="A9B7C6"/>
                </a:solidFill>
                <a:latin typeface="JetBrains Mono"/>
              </a:rPr>
            </a:br>
            <a:r>
              <a:rPr lang="ru-RU" altLang="ru-RU" sz="1000" dirty="0" smtClean="0">
                <a:solidFill>
                  <a:srgbClr val="A9B7C6"/>
                </a:solidFill>
                <a:latin typeface="JetBrains Mono"/>
              </a:rPr>
              <a:t>0,96 0,31</a:t>
            </a:r>
            <a:br>
              <a:rPr lang="ru-RU" altLang="ru-RU" sz="1000" dirty="0" smtClean="0">
                <a:solidFill>
                  <a:srgbClr val="A9B7C6"/>
                </a:solidFill>
                <a:latin typeface="JetBrains Mono"/>
              </a:rPr>
            </a:br>
            <a:r>
              <a:rPr lang="ru-RU" altLang="ru-RU" sz="1000" dirty="0" smtClean="0">
                <a:solidFill>
                  <a:srgbClr val="A9B7C6"/>
                </a:solidFill>
                <a:latin typeface="JetBrains Mono"/>
              </a:rPr>
              <a:t>-0,47 0,32</a:t>
            </a:r>
            <a:br>
              <a:rPr lang="ru-RU" altLang="ru-RU" sz="1000" dirty="0" smtClean="0">
                <a:solidFill>
                  <a:srgbClr val="A9B7C6"/>
                </a:solidFill>
                <a:latin typeface="JetBrains Mono"/>
              </a:rPr>
            </a:br>
            <a:r>
              <a:rPr lang="ru-RU" altLang="ru-RU" sz="1000" dirty="0" smtClean="0">
                <a:solidFill>
                  <a:srgbClr val="A9B7C6"/>
                </a:solidFill>
                <a:latin typeface="JetBrains Mono"/>
              </a:rPr>
              <a:t>-0,30 0,59</a:t>
            </a:r>
            <a:br>
              <a:rPr lang="ru-RU" altLang="ru-RU" sz="1000" dirty="0" smtClean="0">
                <a:solidFill>
                  <a:srgbClr val="A9B7C6"/>
                </a:solidFill>
                <a:latin typeface="JetBrains Mono"/>
              </a:rPr>
            </a:br>
            <a:r>
              <a:rPr lang="ru-RU" altLang="ru-RU" sz="1000" dirty="0" smtClean="0">
                <a:solidFill>
                  <a:srgbClr val="A9B7C6"/>
                </a:solidFill>
                <a:latin typeface="JetBrains Mono"/>
              </a:rPr>
              <a:t>-0,46 -0,94</a:t>
            </a:r>
            <a:br>
              <a:rPr lang="ru-RU" altLang="ru-RU" sz="1000" dirty="0" smtClean="0">
                <a:solidFill>
                  <a:srgbClr val="A9B7C6"/>
                </a:solidFill>
                <a:latin typeface="JetBrains Mono"/>
              </a:rPr>
            </a:br>
            <a:r>
              <a:rPr lang="ru-RU" altLang="ru-RU" sz="1000" dirty="0" smtClean="0">
                <a:solidFill>
                  <a:srgbClr val="A9B7C6"/>
                </a:solidFill>
                <a:latin typeface="JetBrains Mono"/>
              </a:rPr>
              <a:t>-0,15 -0,24</a:t>
            </a:r>
            <a:br>
              <a:rPr lang="ru-RU" altLang="ru-RU" sz="1000" dirty="0" smtClean="0">
                <a:solidFill>
                  <a:srgbClr val="A9B7C6"/>
                </a:solidFill>
                <a:latin typeface="JetBrains Mono"/>
              </a:rPr>
            </a:br>
            <a:r>
              <a:rPr lang="ru-RU" altLang="ru-RU" sz="1000" dirty="0" smtClean="0">
                <a:solidFill>
                  <a:srgbClr val="A9B7C6"/>
                </a:solidFill>
                <a:latin typeface="JetBrains Mono"/>
              </a:rPr>
              <a:t>-0,85 -0,07</a:t>
            </a:r>
            <a:endParaRPr lang="ru-RU" altLang="ru-RU" sz="1000" dirty="0">
              <a:latin typeface="Arial" panose="020B0604020202020204" pitchFamily="34" charset="0"/>
            </a:endParaRPr>
          </a:p>
        </p:txBody>
      </p:sp>
      <p:sp>
        <p:nvSpPr>
          <p:cNvPr id="11" name="TextBox 10"/>
          <p:cNvSpPr txBox="1"/>
          <p:nvPr/>
        </p:nvSpPr>
        <p:spPr>
          <a:xfrm>
            <a:off x="7831248" y="2273477"/>
            <a:ext cx="800219" cy="4093428"/>
          </a:xfrm>
          <a:prstGeom prst="rect">
            <a:avLst/>
          </a:prstGeom>
          <a:noFill/>
        </p:spPr>
        <p:txBody>
          <a:bodyPr wrap="none" rtlCol="0">
            <a:spAutoFit/>
          </a:bodyPr>
          <a:lstStyle/>
          <a:p>
            <a:r>
              <a:rPr lang="ru-RU" altLang="ru-RU" sz="1000" dirty="0">
                <a:solidFill>
                  <a:srgbClr val="A9B7C6"/>
                </a:solidFill>
                <a:latin typeface="JetBrains Mono"/>
              </a:rPr>
              <a:t>-0,75 0,28</a:t>
            </a:r>
            <a:br>
              <a:rPr lang="ru-RU" altLang="ru-RU" sz="1000" dirty="0">
                <a:solidFill>
                  <a:srgbClr val="A9B7C6"/>
                </a:solidFill>
                <a:latin typeface="JetBrains Mono"/>
              </a:rPr>
            </a:br>
            <a:r>
              <a:rPr lang="ru-RU" altLang="ru-RU" sz="1000" dirty="0">
                <a:solidFill>
                  <a:srgbClr val="A9B7C6"/>
                </a:solidFill>
                <a:latin typeface="JetBrains Mono"/>
              </a:rPr>
              <a:t>-0,40 -0,29</a:t>
            </a:r>
            <a:br>
              <a:rPr lang="ru-RU" altLang="ru-RU" sz="1000" dirty="0">
                <a:solidFill>
                  <a:srgbClr val="A9B7C6"/>
                </a:solidFill>
                <a:latin typeface="JetBrains Mono"/>
              </a:rPr>
            </a:br>
            <a:r>
              <a:rPr lang="ru-RU" altLang="ru-RU" sz="1000" dirty="0">
                <a:solidFill>
                  <a:srgbClr val="A9B7C6"/>
                </a:solidFill>
                <a:latin typeface="JetBrains Mono"/>
              </a:rPr>
              <a:t>-0,54 -0,77</a:t>
            </a:r>
            <a:br>
              <a:rPr lang="ru-RU" altLang="ru-RU" sz="1000" dirty="0">
                <a:solidFill>
                  <a:srgbClr val="A9B7C6"/>
                </a:solidFill>
                <a:latin typeface="JetBrains Mono"/>
              </a:rPr>
            </a:br>
            <a:r>
              <a:rPr lang="ru-RU" altLang="ru-RU" sz="1000" dirty="0">
                <a:solidFill>
                  <a:srgbClr val="A9B7C6"/>
                </a:solidFill>
                <a:latin typeface="JetBrains Mono"/>
              </a:rPr>
              <a:t>-0,86 -0,32</a:t>
            </a:r>
            <a:br>
              <a:rPr lang="ru-RU" altLang="ru-RU" sz="1000" dirty="0">
                <a:solidFill>
                  <a:srgbClr val="A9B7C6"/>
                </a:solidFill>
                <a:latin typeface="JetBrains Mono"/>
              </a:rPr>
            </a:br>
            <a:r>
              <a:rPr lang="ru-RU" altLang="ru-RU" sz="1000" dirty="0">
                <a:solidFill>
                  <a:srgbClr val="A9B7C6"/>
                </a:solidFill>
                <a:latin typeface="JetBrains Mono"/>
              </a:rPr>
              <a:t>-0,25 0,78</a:t>
            </a:r>
            <a:br>
              <a:rPr lang="ru-RU" altLang="ru-RU" sz="1000" dirty="0">
                <a:solidFill>
                  <a:srgbClr val="A9B7C6"/>
                </a:solidFill>
                <a:latin typeface="JetBrains Mono"/>
              </a:rPr>
            </a:br>
            <a:r>
              <a:rPr lang="ru-RU" altLang="ru-RU" sz="1000" dirty="0">
                <a:solidFill>
                  <a:srgbClr val="A9B7C6"/>
                </a:solidFill>
                <a:latin typeface="JetBrains Mono"/>
              </a:rPr>
              <a:t>-0,43 0,32</a:t>
            </a:r>
            <a:br>
              <a:rPr lang="ru-RU" altLang="ru-RU" sz="1000" dirty="0">
                <a:solidFill>
                  <a:srgbClr val="A9B7C6"/>
                </a:solidFill>
                <a:latin typeface="JetBrains Mono"/>
              </a:rPr>
            </a:br>
            <a:r>
              <a:rPr lang="ru-RU" altLang="ru-RU" sz="1000" dirty="0">
                <a:solidFill>
                  <a:srgbClr val="A9B7C6"/>
                </a:solidFill>
                <a:latin typeface="JetBrains Mono"/>
              </a:rPr>
              <a:t>-0,88 0,79</a:t>
            </a:r>
            <a:br>
              <a:rPr lang="ru-RU" altLang="ru-RU" sz="1000" dirty="0">
                <a:solidFill>
                  <a:srgbClr val="A9B7C6"/>
                </a:solidFill>
                <a:latin typeface="JetBrains Mono"/>
              </a:rPr>
            </a:br>
            <a:r>
              <a:rPr lang="ru-RU" altLang="ru-RU" sz="1000" dirty="0">
                <a:solidFill>
                  <a:srgbClr val="A9B7C6"/>
                </a:solidFill>
                <a:latin typeface="JetBrains Mono"/>
              </a:rPr>
              <a:t>-0,77 0,86</a:t>
            </a:r>
            <a:br>
              <a:rPr lang="ru-RU" altLang="ru-RU" sz="1000" dirty="0">
                <a:solidFill>
                  <a:srgbClr val="A9B7C6"/>
                </a:solidFill>
                <a:latin typeface="JetBrains Mono"/>
              </a:rPr>
            </a:br>
            <a:r>
              <a:rPr lang="ru-RU" altLang="ru-RU" sz="1000" dirty="0">
                <a:solidFill>
                  <a:srgbClr val="A9B7C6"/>
                </a:solidFill>
                <a:latin typeface="JetBrains Mono"/>
              </a:rPr>
              <a:t>-0,41 -0,38</a:t>
            </a:r>
            <a:br>
              <a:rPr lang="ru-RU" altLang="ru-RU" sz="1000" dirty="0">
                <a:solidFill>
                  <a:srgbClr val="A9B7C6"/>
                </a:solidFill>
                <a:latin typeface="JetBrains Mono"/>
              </a:rPr>
            </a:br>
            <a:r>
              <a:rPr lang="ru-RU" altLang="ru-RU" sz="1000" dirty="0">
                <a:solidFill>
                  <a:srgbClr val="A9B7C6"/>
                </a:solidFill>
                <a:latin typeface="JetBrains Mono"/>
              </a:rPr>
              <a:t>-0,99 0,91</a:t>
            </a:r>
            <a:br>
              <a:rPr lang="ru-RU" altLang="ru-RU" sz="1000" dirty="0">
                <a:solidFill>
                  <a:srgbClr val="A9B7C6"/>
                </a:solidFill>
                <a:latin typeface="JetBrains Mono"/>
              </a:rPr>
            </a:br>
            <a:r>
              <a:rPr lang="ru-RU" altLang="ru-RU" sz="1000" dirty="0">
                <a:solidFill>
                  <a:srgbClr val="A9B7C6"/>
                </a:solidFill>
                <a:latin typeface="JetBrains Mono"/>
              </a:rPr>
              <a:t>0,53 -0,91</a:t>
            </a:r>
            <a:br>
              <a:rPr lang="ru-RU" altLang="ru-RU" sz="1000" dirty="0">
                <a:solidFill>
                  <a:srgbClr val="A9B7C6"/>
                </a:solidFill>
                <a:latin typeface="JetBrains Mono"/>
              </a:rPr>
            </a:br>
            <a:r>
              <a:rPr lang="ru-RU" altLang="ru-RU" sz="1000" dirty="0">
                <a:solidFill>
                  <a:srgbClr val="A9B7C6"/>
                </a:solidFill>
                <a:latin typeface="JetBrains Mono"/>
              </a:rPr>
              <a:t>0,24 0,84</a:t>
            </a:r>
            <a:br>
              <a:rPr lang="ru-RU" altLang="ru-RU" sz="1000" dirty="0">
                <a:solidFill>
                  <a:srgbClr val="A9B7C6"/>
                </a:solidFill>
                <a:latin typeface="JetBrains Mono"/>
              </a:rPr>
            </a:br>
            <a:r>
              <a:rPr lang="ru-RU" altLang="ru-RU" sz="1000" dirty="0">
                <a:solidFill>
                  <a:srgbClr val="A9B7C6"/>
                </a:solidFill>
                <a:latin typeface="JetBrains Mono"/>
              </a:rPr>
              <a:t>0,68 0,64</a:t>
            </a:r>
            <a:br>
              <a:rPr lang="ru-RU" altLang="ru-RU" sz="1000" dirty="0">
                <a:solidFill>
                  <a:srgbClr val="A9B7C6"/>
                </a:solidFill>
                <a:latin typeface="JetBrains Mono"/>
              </a:rPr>
            </a:br>
            <a:r>
              <a:rPr lang="ru-RU" altLang="ru-RU" sz="1000" dirty="0">
                <a:solidFill>
                  <a:srgbClr val="A9B7C6"/>
                </a:solidFill>
                <a:latin typeface="JetBrains Mono"/>
              </a:rPr>
              <a:t>-0,49 -0,81</a:t>
            </a:r>
            <a:br>
              <a:rPr lang="ru-RU" altLang="ru-RU" sz="1000" dirty="0">
                <a:solidFill>
                  <a:srgbClr val="A9B7C6"/>
                </a:solidFill>
                <a:latin typeface="JetBrains Mono"/>
              </a:rPr>
            </a:br>
            <a:r>
              <a:rPr lang="ru-RU" altLang="ru-RU" sz="1000" dirty="0">
                <a:solidFill>
                  <a:srgbClr val="A9B7C6"/>
                </a:solidFill>
                <a:latin typeface="JetBrains Mono"/>
              </a:rPr>
              <a:t>-0,24 0,08</a:t>
            </a:r>
            <a:br>
              <a:rPr lang="ru-RU" altLang="ru-RU" sz="1000" dirty="0">
                <a:solidFill>
                  <a:srgbClr val="A9B7C6"/>
                </a:solidFill>
                <a:latin typeface="JetBrains Mono"/>
              </a:rPr>
            </a:br>
            <a:r>
              <a:rPr lang="ru-RU" altLang="ru-RU" sz="1000" dirty="0">
                <a:solidFill>
                  <a:srgbClr val="A9B7C6"/>
                </a:solidFill>
                <a:latin typeface="JetBrains Mono"/>
              </a:rPr>
              <a:t>-0,55 0,91</a:t>
            </a:r>
            <a:br>
              <a:rPr lang="ru-RU" altLang="ru-RU" sz="1000" dirty="0">
                <a:solidFill>
                  <a:srgbClr val="A9B7C6"/>
                </a:solidFill>
                <a:latin typeface="JetBrains Mono"/>
              </a:rPr>
            </a:br>
            <a:r>
              <a:rPr lang="ru-RU" altLang="ru-RU" sz="1000" dirty="0">
                <a:solidFill>
                  <a:srgbClr val="A9B7C6"/>
                </a:solidFill>
                <a:latin typeface="JetBrains Mono"/>
              </a:rPr>
              <a:t>-0,88 -0,30</a:t>
            </a:r>
            <a:br>
              <a:rPr lang="ru-RU" altLang="ru-RU" sz="1000" dirty="0">
                <a:solidFill>
                  <a:srgbClr val="A9B7C6"/>
                </a:solidFill>
                <a:latin typeface="JetBrains Mono"/>
              </a:rPr>
            </a:br>
            <a:r>
              <a:rPr lang="ru-RU" altLang="ru-RU" sz="1000" dirty="0">
                <a:solidFill>
                  <a:srgbClr val="A9B7C6"/>
                </a:solidFill>
                <a:latin typeface="JetBrains Mono"/>
              </a:rPr>
              <a:t>-0,85 -0,57</a:t>
            </a:r>
            <a:br>
              <a:rPr lang="ru-RU" altLang="ru-RU" sz="1000" dirty="0">
                <a:solidFill>
                  <a:srgbClr val="A9B7C6"/>
                </a:solidFill>
                <a:latin typeface="JetBrains Mono"/>
              </a:rPr>
            </a:br>
            <a:r>
              <a:rPr lang="ru-RU" altLang="ru-RU" sz="1000" dirty="0">
                <a:solidFill>
                  <a:srgbClr val="A9B7C6"/>
                </a:solidFill>
                <a:latin typeface="JetBrains Mono"/>
              </a:rPr>
              <a:t>-0,10 -0,41</a:t>
            </a:r>
            <a:br>
              <a:rPr lang="ru-RU" altLang="ru-RU" sz="1000" dirty="0">
                <a:solidFill>
                  <a:srgbClr val="A9B7C6"/>
                </a:solidFill>
                <a:latin typeface="JetBrains Mono"/>
              </a:rPr>
            </a:br>
            <a:r>
              <a:rPr lang="ru-RU" altLang="ru-RU" sz="1000" dirty="0">
                <a:solidFill>
                  <a:srgbClr val="A9B7C6"/>
                </a:solidFill>
                <a:latin typeface="JetBrains Mono"/>
              </a:rPr>
              <a:t>0,12 -0,51</a:t>
            </a:r>
            <a:br>
              <a:rPr lang="ru-RU" altLang="ru-RU" sz="1000" dirty="0">
                <a:solidFill>
                  <a:srgbClr val="A9B7C6"/>
                </a:solidFill>
                <a:latin typeface="JetBrains Mono"/>
              </a:rPr>
            </a:br>
            <a:r>
              <a:rPr lang="ru-RU" altLang="ru-RU" sz="1000" dirty="0">
                <a:solidFill>
                  <a:srgbClr val="A9B7C6"/>
                </a:solidFill>
                <a:latin typeface="JetBrains Mono"/>
              </a:rPr>
              <a:t>-0,48 0,21</a:t>
            </a:r>
            <a:br>
              <a:rPr lang="ru-RU" altLang="ru-RU" sz="1000" dirty="0">
                <a:solidFill>
                  <a:srgbClr val="A9B7C6"/>
                </a:solidFill>
                <a:latin typeface="JetBrains Mono"/>
              </a:rPr>
            </a:br>
            <a:r>
              <a:rPr lang="ru-RU" altLang="ru-RU" sz="1000" dirty="0">
                <a:solidFill>
                  <a:srgbClr val="A9B7C6"/>
                </a:solidFill>
                <a:latin typeface="JetBrains Mono"/>
              </a:rPr>
              <a:t>0,73 -0,96</a:t>
            </a:r>
            <a:br>
              <a:rPr lang="ru-RU" altLang="ru-RU" sz="1000" dirty="0">
                <a:solidFill>
                  <a:srgbClr val="A9B7C6"/>
                </a:solidFill>
                <a:latin typeface="JetBrains Mono"/>
              </a:rPr>
            </a:br>
            <a:r>
              <a:rPr lang="ru-RU" altLang="ru-RU" sz="1000" dirty="0">
                <a:solidFill>
                  <a:srgbClr val="A9B7C6"/>
                </a:solidFill>
                <a:latin typeface="JetBrains Mono"/>
              </a:rPr>
              <a:t>-0,69 0,06</a:t>
            </a:r>
            <a:br>
              <a:rPr lang="ru-RU" altLang="ru-RU" sz="1000" dirty="0">
                <a:solidFill>
                  <a:srgbClr val="A9B7C6"/>
                </a:solidFill>
                <a:latin typeface="JetBrains Mono"/>
              </a:rPr>
            </a:br>
            <a:r>
              <a:rPr lang="ru-RU" altLang="ru-RU" sz="1000" dirty="0">
                <a:solidFill>
                  <a:srgbClr val="A9B7C6"/>
                </a:solidFill>
                <a:latin typeface="JetBrains Mono"/>
              </a:rPr>
              <a:t>0,35 -0,37</a:t>
            </a:r>
            <a:br>
              <a:rPr lang="ru-RU" altLang="ru-RU" sz="1000" dirty="0">
                <a:solidFill>
                  <a:srgbClr val="A9B7C6"/>
                </a:solidFill>
                <a:latin typeface="JetBrains Mono"/>
              </a:rPr>
            </a:br>
            <a:r>
              <a:rPr lang="ru-RU" altLang="ru-RU" sz="1000" dirty="0">
                <a:solidFill>
                  <a:srgbClr val="A9B7C6"/>
                </a:solidFill>
                <a:latin typeface="JetBrains Mono"/>
              </a:rPr>
              <a:t>-0,72 -0,14</a:t>
            </a:r>
            <a:endParaRPr lang="ru-RU" altLang="ru-RU" sz="1000" dirty="0">
              <a:latin typeface="Arial" panose="020B0604020202020204" pitchFamily="34" charset="0"/>
            </a:endParaRPr>
          </a:p>
          <a:p>
            <a:endParaRPr lang="ru-RU" sz="1000" dirty="0"/>
          </a:p>
        </p:txBody>
      </p:sp>
      <p:sp>
        <p:nvSpPr>
          <p:cNvPr id="12" name="TextBox 11"/>
          <p:cNvSpPr txBox="1"/>
          <p:nvPr/>
        </p:nvSpPr>
        <p:spPr>
          <a:xfrm>
            <a:off x="561315" y="2380391"/>
            <a:ext cx="2169184" cy="369332"/>
          </a:xfrm>
          <a:prstGeom prst="rect">
            <a:avLst/>
          </a:prstGeom>
          <a:noFill/>
        </p:spPr>
        <p:txBody>
          <a:bodyPr wrap="none" rtlCol="0">
            <a:spAutoFit/>
          </a:bodyPr>
          <a:lstStyle/>
          <a:p>
            <a:r>
              <a:rPr lang="ru-RU" dirty="0" smtClean="0"/>
              <a:t>Входные данные:</a:t>
            </a:r>
            <a:endParaRPr lang="ru-RU" dirty="0"/>
          </a:p>
        </p:txBody>
      </p:sp>
    </p:spTree>
    <p:extLst>
      <p:ext uri="{BB962C8B-B14F-4D97-AF65-F5344CB8AC3E}">
        <p14:creationId xmlns:p14="http://schemas.microsoft.com/office/powerpoint/2010/main" val="1293457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sz="4500" dirty="0" smtClean="0"/>
              <a:t>Визуализация результата</a:t>
            </a:r>
            <a:endParaRPr lang="ru-RU" sz="4500" dirty="0"/>
          </a:p>
        </p:txBody>
      </p:sp>
      <p:pic>
        <p:nvPicPr>
          <p:cNvPr id="4" name="Объект 3"/>
          <p:cNvPicPr>
            <a:picLocks noGrp="1" noChangeAspect="1"/>
          </p:cNvPicPr>
          <p:nvPr>
            <p:ph idx="1"/>
          </p:nvPr>
        </p:nvPicPr>
        <p:blipFill rotWithShape="1">
          <a:blip r:embed="rId2">
            <a:extLst>
              <a:ext uri="{28A0092B-C50C-407E-A947-70E740481C1C}">
                <a14:useLocalDpi xmlns:a14="http://schemas.microsoft.com/office/drawing/2010/main" val="0"/>
              </a:ext>
            </a:extLst>
          </a:blip>
          <a:srcRect l="382" t="3869" r="76413" b="32782"/>
          <a:stretch/>
        </p:blipFill>
        <p:spPr>
          <a:xfrm>
            <a:off x="2911898" y="1918838"/>
            <a:ext cx="6432825" cy="4939162"/>
          </a:xfrm>
        </p:spPr>
      </p:pic>
      <p:sp>
        <p:nvSpPr>
          <p:cNvPr id="5" name="TextBox 4"/>
          <p:cNvSpPr txBox="1"/>
          <p:nvPr/>
        </p:nvSpPr>
        <p:spPr>
          <a:xfrm>
            <a:off x="9665158" y="6102035"/>
            <a:ext cx="1716840" cy="646331"/>
          </a:xfrm>
          <a:prstGeom prst="rect">
            <a:avLst/>
          </a:prstGeom>
          <a:noFill/>
        </p:spPr>
        <p:txBody>
          <a:bodyPr wrap="square" rtlCol="0">
            <a:spAutoFit/>
          </a:bodyPr>
          <a:lstStyle/>
          <a:p>
            <a:r>
              <a:rPr lang="ru-RU" dirty="0" smtClean="0"/>
              <a:t>В множестве 100 точек.</a:t>
            </a:r>
            <a:endParaRPr lang="ru-RU" dirty="0"/>
          </a:p>
        </p:txBody>
      </p:sp>
    </p:spTree>
    <p:extLst>
      <p:ext uri="{BB962C8B-B14F-4D97-AF65-F5344CB8AC3E}">
        <p14:creationId xmlns:p14="http://schemas.microsoft.com/office/powerpoint/2010/main" val="38015403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sz="4500" dirty="0" smtClean="0"/>
              <a:t>Визуализация результата</a:t>
            </a:r>
            <a:endParaRPr lang="ru-RU" sz="4500" dirty="0"/>
          </a:p>
        </p:txBody>
      </p:sp>
      <p:sp>
        <p:nvSpPr>
          <p:cNvPr id="5" name="TextBox 4"/>
          <p:cNvSpPr txBox="1"/>
          <p:nvPr/>
        </p:nvSpPr>
        <p:spPr>
          <a:xfrm>
            <a:off x="9665158" y="6102035"/>
            <a:ext cx="1716840" cy="646331"/>
          </a:xfrm>
          <a:prstGeom prst="rect">
            <a:avLst/>
          </a:prstGeom>
          <a:noFill/>
        </p:spPr>
        <p:txBody>
          <a:bodyPr wrap="square" rtlCol="0">
            <a:spAutoFit/>
          </a:bodyPr>
          <a:lstStyle/>
          <a:p>
            <a:r>
              <a:rPr lang="ru-RU" dirty="0" smtClean="0"/>
              <a:t>В множестве 400 точек.</a:t>
            </a:r>
            <a:endParaRPr lang="ru-RU" dirty="0"/>
          </a:p>
        </p:txBody>
      </p:sp>
      <p:pic>
        <p:nvPicPr>
          <p:cNvPr id="6" name="Объект 5"/>
          <p:cNvPicPr>
            <a:picLocks noGrp="1" noChangeAspect="1"/>
          </p:cNvPicPr>
          <p:nvPr>
            <p:ph idx="1"/>
          </p:nvPr>
        </p:nvPicPr>
        <p:blipFill rotWithShape="1">
          <a:blip r:embed="rId2">
            <a:extLst>
              <a:ext uri="{28A0092B-C50C-407E-A947-70E740481C1C}">
                <a14:useLocalDpi xmlns:a14="http://schemas.microsoft.com/office/drawing/2010/main" val="0"/>
              </a:ext>
            </a:extLst>
          </a:blip>
          <a:srcRect l="197" t="2840" r="76622" b="31500"/>
          <a:stretch/>
        </p:blipFill>
        <p:spPr>
          <a:xfrm>
            <a:off x="2860893" y="1888869"/>
            <a:ext cx="6237839" cy="4969132"/>
          </a:xfrm>
        </p:spPr>
      </p:pic>
    </p:spTree>
    <p:extLst>
      <p:ext uri="{BB962C8B-B14F-4D97-AF65-F5344CB8AC3E}">
        <p14:creationId xmlns:p14="http://schemas.microsoft.com/office/powerpoint/2010/main" val="35252287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altLang="ru-RU" sz="4500" dirty="0"/>
              <a:t>Возникшие затруднения</a:t>
            </a:r>
            <a:endParaRPr lang="ru-RU" sz="4500" dirty="0"/>
          </a:p>
        </p:txBody>
      </p:sp>
      <p:sp>
        <p:nvSpPr>
          <p:cNvPr id="4" name="TextBox 3"/>
          <p:cNvSpPr txBox="1"/>
          <p:nvPr/>
        </p:nvSpPr>
        <p:spPr>
          <a:xfrm>
            <a:off x="4571382" y="3599234"/>
            <a:ext cx="3029997" cy="646331"/>
          </a:xfrm>
          <a:prstGeom prst="rect">
            <a:avLst/>
          </a:prstGeom>
          <a:noFill/>
        </p:spPr>
        <p:txBody>
          <a:bodyPr wrap="none" rtlCol="0">
            <a:spAutoFit/>
          </a:bodyPr>
          <a:lstStyle/>
          <a:p>
            <a:pPr algn="ctr"/>
            <a:r>
              <a:rPr lang="ru-RU" dirty="0" smtClean="0"/>
              <a:t>построение «коридора»</a:t>
            </a:r>
          </a:p>
          <a:p>
            <a:pPr algn="ctr"/>
            <a:r>
              <a:rPr lang="ru-RU" dirty="0"/>
              <a:t>з</a:t>
            </a:r>
            <a:r>
              <a:rPr lang="ru-RU" dirty="0" smtClean="0"/>
              <a:t>агрузка с файла </a:t>
            </a:r>
            <a:endParaRPr lang="ru-RU" dirty="0"/>
          </a:p>
        </p:txBody>
      </p:sp>
    </p:spTree>
    <p:extLst>
      <p:ext uri="{BB962C8B-B14F-4D97-AF65-F5344CB8AC3E}">
        <p14:creationId xmlns:p14="http://schemas.microsoft.com/office/powerpoint/2010/main" val="37205266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sz="4500" dirty="0" smtClean="0"/>
              <a:t>Спасибо за внимание.</a:t>
            </a:r>
            <a:endParaRPr lang="ru-RU" sz="4500" dirty="0"/>
          </a:p>
        </p:txBody>
      </p:sp>
      <p:sp>
        <p:nvSpPr>
          <p:cNvPr id="3" name="Объект 2"/>
          <p:cNvSpPr>
            <a:spLocks noGrp="1"/>
          </p:cNvSpPr>
          <p:nvPr>
            <p:ph idx="1"/>
          </p:nvPr>
        </p:nvSpPr>
        <p:spPr>
          <a:xfrm>
            <a:off x="818711" y="2222287"/>
            <a:ext cx="5969267" cy="4071421"/>
          </a:xfrm>
        </p:spPr>
        <p:txBody>
          <a:bodyPr>
            <a:normAutofit/>
          </a:bodyPr>
          <a:lstStyle/>
          <a:p>
            <a:pPr marL="0" indent="0">
              <a:spcBef>
                <a:spcPct val="50000"/>
              </a:spcBef>
              <a:buNone/>
            </a:pPr>
            <a:r>
              <a:rPr lang="ru-RU" altLang="ru-RU" sz="2500" b="1" dirty="0"/>
              <a:t>Контактная информация</a:t>
            </a:r>
            <a:r>
              <a:rPr lang="ru-RU" altLang="ru-RU" sz="2500" b="1" dirty="0" smtClean="0"/>
              <a:t>:</a:t>
            </a:r>
            <a:endParaRPr lang="en-US" altLang="ru-RU" sz="2500" b="1" dirty="0"/>
          </a:p>
          <a:p>
            <a:pPr marL="0" indent="0">
              <a:spcBef>
                <a:spcPct val="50000"/>
              </a:spcBef>
              <a:buNone/>
            </a:pPr>
            <a:endParaRPr lang="ru-RU" altLang="ru-RU" sz="2500" b="1" dirty="0" smtClean="0"/>
          </a:p>
          <a:p>
            <a:pPr>
              <a:spcBef>
                <a:spcPct val="50000"/>
              </a:spcBef>
            </a:pPr>
            <a:r>
              <a:rPr lang="en-US" altLang="ru-RU" sz="2000" dirty="0" smtClean="0"/>
              <a:t>nsgdfhdfivhwefnfvrgewkve@email.com</a:t>
            </a:r>
            <a:endParaRPr lang="ru-RU" altLang="ru-RU" sz="2000" dirty="0" smtClean="0"/>
          </a:p>
          <a:p>
            <a:pPr>
              <a:spcBef>
                <a:spcPct val="50000"/>
              </a:spcBef>
            </a:pPr>
            <a:r>
              <a:rPr lang="en-US" altLang="ru-RU" sz="2000" dirty="0">
                <a:hlinkClick r:id="rId2"/>
              </a:rPr>
              <a:t>https://</a:t>
            </a:r>
            <a:r>
              <a:rPr lang="en-US" altLang="ru-RU" sz="2000" dirty="0" smtClean="0">
                <a:hlinkClick r:id="rId2"/>
              </a:rPr>
              <a:t>vk.com/cold_cucumber</a:t>
            </a:r>
            <a:endParaRPr lang="en-US" altLang="ru-RU" sz="2000" dirty="0" smtClean="0"/>
          </a:p>
          <a:p>
            <a:pPr>
              <a:spcBef>
                <a:spcPct val="50000"/>
              </a:spcBef>
            </a:pPr>
            <a:r>
              <a:rPr lang="en-US" dirty="0" smtClean="0">
                <a:hlinkClick r:id="rId3"/>
              </a:rPr>
              <a:t>https</a:t>
            </a:r>
            <a:r>
              <a:rPr lang="en-US" dirty="0">
                <a:hlinkClick r:id="rId3"/>
              </a:rPr>
              <a:t>://github.com/kakyoin69</a:t>
            </a:r>
            <a:endParaRPr lang="en-US" altLang="ru-RU" sz="2000" u="sng" dirty="0" smtClean="0"/>
          </a:p>
          <a:p>
            <a:pPr>
              <a:spcBef>
                <a:spcPct val="50000"/>
              </a:spcBef>
            </a:pPr>
            <a:r>
              <a:rPr lang="en-US" altLang="ru-RU" sz="2000" dirty="0" smtClean="0"/>
              <a:t>+823894639234</a:t>
            </a:r>
            <a:endParaRPr lang="ru-RU" altLang="ru-RU" sz="2000" dirty="0" smtClean="0"/>
          </a:p>
        </p:txBody>
      </p:sp>
      <p:pic>
        <p:nvPicPr>
          <p:cNvPr id="1026" name="Picture 2" descr="I'm Big Floppa : bigflopp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7579" y="2222287"/>
            <a:ext cx="4084684" cy="4050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56973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altLang="ru-RU" sz="4500" dirty="0"/>
              <a:t>Этапы решения задачи</a:t>
            </a:r>
            <a:endParaRPr lang="ru-RU" sz="4500" dirty="0"/>
          </a:p>
        </p:txBody>
      </p:sp>
      <p:sp>
        <p:nvSpPr>
          <p:cNvPr id="3" name="Объект 2"/>
          <p:cNvSpPr>
            <a:spLocks noGrp="1"/>
          </p:cNvSpPr>
          <p:nvPr>
            <p:ph idx="1"/>
          </p:nvPr>
        </p:nvSpPr>
        <p:spPr>
          <a:xfrm>
            <a:off x="810000" y="2650655"/>
            <a:ext cx="6249827" cy="3636511"/>
          </a:xfrm>
        </p:spPr>
        <p:txBody>
          <a:bodyPr>
            <a:noAutofit/>
          </a:bodyPr>
          <a:lstStyle/>
          <a:p>
            <a:r>
              <a:rPr lang="ru-RU" altLang="ru-RU" sz="2500" dirty="0">
                <a:hlinkClick r:id="" action="ppaction://noaction"/>
              </a:rPr>
              <a:t>Постановка задачи</a:t>
            </a:r>
            <a:endParaRPr lang="ru-RU" altLang="ru-RU" sz="2500" dirty="0"/>
          </a:p>
          <a:p>
            <a:r>
              <a:rPr lang="ru-RU" altLang="ru-RU" sz="2500" dirty="0">
                <a:hlinkClick r:id="" action="ppaction://noaction"/>
              </a:rPr>
              <a:t>Входные и выходные данные</a:t>
            </a:r>
            <a:endParaRPr lang="ru-RU" altLang="ru-RU" sz="2500" dirty="0"/>
          </a:p>
          <a:p>
            <a:r>
              <a:rPr lang="ru-RU" altLang="ru-RU" sz="2500" dirty="0">
                <a:hlinkClick r:id="" action="ppaction://noaction"/>
              </a:rPr>
              <a:t>Визуализация постановки </a:t>
            </a:r>
            <a:r>
              <a:rPr lang="ru-RU" altLang="ru-RU" sz="2500" dirty="0" smtClean="0">
                <a:hlinkClick r:id="" action="ppaction://noaction"/>
              </a:rPr>
              <a:t>задачи</a:t>
            </a:r>
            <a:endParaRPr lang="ru-RU" altLang="ru-RU" sz="2500" dirty="0" smtClean="0"/>
          </a:p>
          <a:p>
            <a:r>
              <a:rPr lang="ru-RU" altLang="ru-RU" sz="2800" dirty="0">
                <a:hlinkClick r:id="rId2" action="ppaction://hlinksldjump"/>
              </a:rPr>
              <a:t>Визуализация метода </a:t>
            </a:r>
            <a:r>
              <a:rPr lang="ru-RU" altLang="ru-RU" sz="2800" dirty="0" smtClean="0">
                <a:hlinkClick r:id="rId2" action="ppaction://hlinksldjump"/>
              </a:rPr>
              <a:t>решения</a:t>
            </a:r>
            <a:endParaRPr lang="ru-RU" altLang="ru-RU" sz="2500" dirty="0"/>
          </a:p>
          <a:p>
            <a:r>
              <a:rPr lang="ru-RU" altLang="ru-RU" sz="2500" dirty="0">
                <a:hlinkClick r:id="" action="ppaction://noaction"/>
              </a:rPr>
              <a:t>Математическая модель</a:t>
            </a:r>
            <a:endParaRPr lang="ru-RU" altLang="ru-RU" sz="2500" dirty="0"/>
          </a:p>
          <a:p>
            <a:r>
              <a:rPr lang="ru-RU" altLang="ru-RU" sz="2500" dirty="0">
                <a:hlinkClick r:id="" action="ppaction://noaction"/>
              </a:rPr>
              <a:t>Визуализация структуры </a:t>
            </a:r>
            <a:r>
              <a:rPr lang="ru-RU" altLang="ru-RU" sz="2500" dirty="0" smtClean="0">
                <a:hlinkClick r:id="" action="ppaction://noaction"/>
              </a:rPr>
              <a:t>данных</a:t>
            </a:r>
          </a:p>
          <a:p>
            <a:r>
              <a:rPr lang="ru-RU" altLang="ru-RU" sz="2500" dirty="0" smtClean="0">
                <a:hlinkClick r:id="" action="ppaction://noaction"/>
              </a:rPr>
              <a:t>Возникшие трудности</a:t>
            </a:r>
            <a:endParaRPr lang="ru-RU" altLang="ru-RU" sz="2500" dirty="0"/>
          </a:p>
          <a:p>
            <a:endParaRPr lang="ru-RU" altLang="ru-RU" sz="2500" dirty="0" smtClean="0">
              <a:hlinkClick r:id="" action="ppaction://noaction"/>
            </a:endParaRPr>
          </a:p>
        </p:txBody>
      </p:sp>
    </p:spTree>
    <p:extLst>
      <p:ext uri="{BB962C8B-B14F-4D97-AF65-F5344CB8AC3E}">
        <p14:creationId xmlns:p14="http://schemas.microsoft.com/office/powerpoint/2010/main" val="30117396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altLang="ru-RU" sz="4500" dirty="0"/>
              <a:t>Постановка задачи</a:t>
            </a:r>
            <a:endParaRPr lang="ru-RU" sz="4500" dirty="0"/>
          </a:p>
        </p:txBody>
      </p:sp>
      <p:sp>
        <p:nvSpPr>
          <p:cNvPr id="3" name="Объект 2"/>
          <p:cNvSpPr>
            <a:spLocks noGrp="1"/>
          </p:cNvSpPr>
          <p:nvPr>
            <p:ph idx="1"/>
          </p:nvPr>
        </p:nvSpPr>
        <p:spPr>
          <a:xfrm>
            <a:off x="217351" y="2183028"/>
            <a:ext cx="7913396" cy="4408938"/>
          </a:xfrm>
        </p:spPr>
        <p:txBody>
          <a:bodyPr>
            <a:normAutofit fontScale="92500" lnSpcReduction="20000"/>
          </a:bodyPr>
          <a:lstStyle/>
          <a:p>
            <a:pPr marL="0" indent="0">
              <a:buNone/>
            </a:pPr>
            <a:r>
              <a:rPr lang="ru-RU" altLang="ru-RU" sz="2500" dirty="0"/>
              <a:t>Дано множество точек на плоскости. Выберем из этого множества две точки и проведем через них прямую. Назовем дистанцией такую максимальную величину, что на расстоянии от прямой не меньше, чем дистанция лежит хотя бы половина оставшихся точек множества (кроме этих двух). Найти такую пару точек, у которой дистанция будет </a:t>
            </a:r>
            <a:r>
              <a:rPr lang="ru-RU" altLang="ru-RU" sz="2500" dirty="0" smtClean="0"/>
              <a:t>максимальна. </a:t>
            </a:r>
            <a:r>
              <a:rPr lang="ru-RU" altLang="ru-RU" sz="2500" dirty="0"/>
              <a:t>В качестве ответа: выделить эти две точки, нарисовать проходящую через них прямую, выделить точки, лежащие на дистанции, нарисовать дистанцию (отрезок от одной из самых удаленных точек до прямой), а также "коридор" (две прямые, параллельные найденной прямой, находящиеся на найденной дистанции</a:t>
            </a:r>
            <a:r>
              <a:rPr lang="ru-RU" altLang="ru-RU" sz="2500" dirty="0" smtClean="0"/>
              <a:t>).</a:t>
            </a:r>
            <a:endParaRPr lang="ru-RU" altLang="ru-RU" sz="2500" dirty="0"/>
          </a:p>
          <a:p>
            <a:pPr marL="0" indent="0">
              <a:buNone/>
            </a:pPr>
            <a:endParaRPr lang="ru-RU" dirty="0"/>
          </a:p>
        </p:txBody>
      </p:sp>
      <p:pic>
        <p:nvPicPr>
          <p:cNvPr id="5122" name="Picture 2" descr="Geometry shapes Octagon - iFunny :) | Memes, Geometry shape, Geometry"/>
          <p:cNvPicPr>
            <a:picLocks noChangeAspect="1" noChangeArrowheads="1"/>
          </p:cNvPicPr>
          <p:nvPr/>
        </p:nvPicPr>
        <p:blipFill rotWithShape="1">
          <a:blip r:embed="rId2">
            <a:extLst>
              <a:ext uri="{28A0092B-C50C-407E-A947-70E740481C1C}">
                <a14:useLocalDpi xmlns:a14="http://schemas.microsoft.com/office/drawing/2010/main" val="0"/>
              </a:ext>
            </a:extLst>
          </a:blip>
          <a:srcRect l="-693" t="2778" r="693" b="2940"/>
          <a:stretch/>
        </p:blipFill>
        <p:spPr bwMode="auto">
          <a:xfrm>
            <a:off x="8376937" y="2183028"/>
            <a:ext cx="3567808" cy="4226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8577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altLang="ru-RU" sz="4500" dirty="0"/>
              <a:t>Входные и выходные данные</a:t>
            </a:r>
            <a:endParaRPr lang="ru-RU" sz="4500" dirty="0"/>
          </a:p>
        </p:txBody>
      </p:sp>
      <p:sp>
        <p:nvSpPr>
          <p:cNvPr id="3" name="Объект 2"/>
          <p:cNvSpPr>
            <a:spLocks noGrp="1"/>
          </p:cNvSpPr>
          <p:nvPr>
            <p:ph idx="1"/>
          </p:nvPr>
        </p:nvSpPr>
        <p:spPr>
          <a:xfrm>
            <a:off x="653954" y="2485898"/>
            <a:ext cx="11167343" cy="4186751"/>
          </a:xfrm>
        </p:spPr>
        <p:txBody>
          <a:bodyPr>
            <a:normAutofit fontScale="85000" lnSpcReduction="20000"/>
          </a:bodyPr>
          <a:lstStyle/>
          <a:p>
            <a:pPr marL="0" indent="0">
              <a:buNone/>
            </a:pPr>
            <a:r>
              <a:rPr lang="ru-RU" altLang="ru-RU" sz="2500" b="1" i="1" dirty="0" smtClean="0"/>
              <a:t>Входные </a:t>
            </a:r>
            <a:r>
              <a:rPr lang="ru-RU" altLang="ru-RU" sz="2500" b="1" i="1" dirty="0"/>
              <a:t>данные:</a:t>
            </a:r>
          </a:p>
          <a:p>
            <a:r>
              <a:rPr lang="ru-RU" altLang="ru-RU" sz="2500" dirty="0" smtClean="0"/>
              <a:t>Координаты </a:t>
            </a:r>
            <a:r>
              <a:rPr lang="ru-RU" altLang="ru-RU" sz="2500" dirty="0"/>
              <a:t>точек из вводимого нами множества  точек </a:t>
            </a:r>
            <a:r>
              <a:rPr lang="en-US" altLang="ru-RU" sz="2500" dirty="0"/>
              <a:t>A</a:t>
            </a:r>
            <a:r>
              <a:rPr lang="ru-RU" altLang="ru-RU" sz="2500" i="1" dirty="0"/>
              <a:t>.</a:t>
            </a:r>
            <a:r>
              <a:rPr lang="ru-RU" altLang="ru-RU" sz="2500" dirty="0"/>
              <a:t> </a:t>
            </a:r>
            <a:endParaRPr lang="en-US" altLang="ru-RU" sz="2500" dirty="0" smtClean="0"/>
          </a:p>
          <a:p>
            <a:r>
              <a:rPr lang="ru-RU" altLang="ru-RU" sz="2500" dirty="0" smtClean="0"/>
              <a:t>Координаты двух выбранных </a:t>
            </a:r>
            <a:r>
              <a:rPr lang="ru-RU" altLang="ru-RU" sz="2500" dirty="0"/>
              <a:t>из множества </a:t>
            </a:r>
            <a:r>
              <a:rPr lang="ru-RU" altLang="ru-RU" sz="2500" dirty="0" smtClean="0"/>
              <a:t>точек.</a:t>
            </a:r>
            <a:endParaRPr lang="en-US" altLang="ru-RU" sz="2500" dirty="0"/>
          </a:p>
          <a:p>
            <a:pPr marL="0" indent="0">
              <a:buNone/>
            </a:pPr>
            <a:endParaRPr lang="ru-RU" altLang="ru-RU" sz="2500" b="1" i="1" dirty="0"/>
          </a:p>
          <a:p>
            <a:pPr marL="0" indent="0">
              <a:buNone/>
            </a:pPr>
            <a:r>
              <a:rPr lang="ru-RU" altLang="ru-RU" sz="2500" b="1" i="1" dirty="0" smtClean="0"/>
              <a:t>Выходные </a:t>
            </a:r>
            <a:r>
              <a:rPr lang="ru-RU" altLang="ru-RU" sz="2500" b="1" i="1" dirty="0"/>
              <a:t>данные:</a:t>
            </a:r>
          </a:p>
          <a:p>
            <a:r>
              <a:rPr lang="ru-RU" altLang="ru-RU" sz="2500" dirty="0" smtClean="0"/>
              <a:t>Дистанция </a:t>
            </a:r>
            <a:r>
              <a:rPr lang="ru-RU" sz="2800" dirty="0"/>
              <a:t>— </a:t>
            </a:r>
            <a:r>
              <a:rPr lang="ru-RU" altLang="ru-RU" sz="2500" dirty="0"/>
              <a:t>отрезок от одной из самых удаленных точек до прямой.</a:t>
            </a:r>
          </a:p>
          <a:p>
            <a:r>
              <a:rPr lang="ru-RU" altLang="ru-RU" sz="2500" dirty="0" smtClean="0"/>
              <a:t>Координаты </a:t>
            </a:r>
            <a:r>
              <a:rPr lang="ru-RU" altLang="ru-RU" sz="2500" dirty="0"/>
              <a:t>пары точек, дистанция которой </a:t>
            </a:r>
            <a:r>
              <a:rPr lang="ru-RU" altLang="ru-RU" sz="2500" dirty="0" smtClean="0"/>
              <a:t>будет минимальна</a:t>
            </a:r>
            <a:r>
              <a:rPr lang="en-US" altLang="ru-RU" sz="2500" dirty="0" smtClean="0"/>
              <a:t>;</a:t>
            </a:r>
            <a:r>
              <a:rPr lang="ru-RU" altLang="ru-RU" sz="2500" dirty="0" smtClean="0"/>
              <a:t> проходящая </a:t>
            </a:r>
            <a:r>
              <a:rPr lang="ru-RU" altLang="ru-RU" sz="2500" dirty="0"/>
              <a:t>через них </a:t>
            </a:r>
            <a:r>
              <a:rPr lang="ru-RU" altLang="ru-RU" sz="2500" dirty="0" smtClean="0"/>
              <a:t>прямая</a:t>
            </a:r>
            <a:r>
              <a:rPr lang="en-US" altLang="ru-RU" sz="2500" dirty="0"/>
              <a:t>.</a:t>
            </a:r>
            <a:r>
              <a:rPr lang="ru-RU" altLang="ru-RU" sz="2500" dirty="0"/>
              <a:t> </a:t>
            </a:r>
            <a:endParaRPr lang="en-US" altLang="ru-RU" sz="2500" dirty="0" smtClean="0"/>
          </a:p>
          <a:p>
            <a:r>
              <a:rPr lang="ru-RU" altLang="ru-RU" sz="2500" dirty="0" smtClean="0"/>
              <a:t>Точки</a:t>
            </a:r>
            <a:r>
              <a:rPr lang="ru-RU" altLang="ru-RU" sz="2500" dirty="0"/>
              <a:t>, лежащие на дистанции</a:t>
            </a:r>
            <a:r>
              <a:rPr lang="en-US" altLang="ru-RU" sz="2500" dirty="0"/>
              <a:t>;</a:t>
            </a:r>
            <a:r>
              <a:rPr lang="ru-RU" altLang="ru-RU" sz="2500" dirty="0"/>
              <a:t> </a:t>
            </a:r>
            <a:endParaRPr lang="ru-RU" altLang="ru-RU" sz="2500" dirty="0" smtClean="0"/>
          </a:p>
          <a:p>
            <a:r>
              <a:rPr lang="ru-RU" altLang="ru-RU" sz="2500" dirty="0" smtClean="0"/>
              <a:t>"коридор</a:t>
            </a:r>
            <a:r>
              <a:rPr lang="ru-RU" altLang="ru-RU" sz="2500" dirty="0"/>
              <a:t>" </a:t>
            </a:r>
            <a:r>
              <a:rPr lang="ru-RU" dirty="0"/>
              <a:t>—</a:t>
            </a:r>
            <a:r>
              <a:rPr lang="ru-RU" altLang="ru-RU" sz="2500" dirty="0" smtClean="0"/>
              <a:t> две </a:t>
            </a:r>
            <a:r>
              <a:rPr lang="ru-RU" altLang="ru-RU" sz="2500" dirty="0"/>
              <a:t>прямые, параллельные найденной прямой, находящиеся на найденной </a:t>
            </a:r>
            <a:r>
              <a:rPr lang="ru-RU" altLang="ru-RU" sz="2500" dirty="0" smtClean="0"/>
              <a:t>дистанции.</a:t>
            </a:r>
            <a:endParaRPr lang="ru-RU" altLang="ru-RU" sz="2500" dirty="0"/>
          </a:p>
          <a:p>
            <a:endParaRPr lang="ru-RU" dirty="0"/>
          </a:p>
        </p:txBody>
      </p:sp>
    </p:spTree>
    <p:extLst>
      <p:ext uri="{BB962C8B-B14F-4D97-AF65-F5344CB8AC3E}">
        <p14:creationId xmlns:p14="http://schemas.microsoft.com/office/powerpoint/2010/main" val="23231301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altLang="ru-RU" sz="4500" dirty="0" smtClean="0"/>
              <a:t>Визуализация постановки задачи</a:t>
            </a:r>
            <a:endParaRPr lang="ru-RU" sz="4500" dirty="0"/>
          </a:p>
        </p:txBody>
      </p:sp>
      <p:sp>
        <p:nvSpPr>
          <p:cNvPr id="3" name="Объект 2"/>
          <p:cNvSpPr>
            <a:spLocks noGrp="1"/>
          </p:cNvSpPr>
          <p:nvPr>
            <p:ph idx="1"/>
          </p:nvPr>
        </p:nvSpPr>
        <p:spPr>
          <a:xfrm>
            <a:off x="345035" y="2152574"/>
            <a:ext cx="11739873" cy="4650001"/>
          </a:xfrm>
        </p:spPr>
        <p:txBody>
          <a:bodyPr>
            <a:normAutofit fontScale="92500" lnSpcReduction="20000"/>
          </a:bodyPr>
          <a:lstStyle/>
          <a:p>
            <a:pPr marL="0" indent="0">
              <a:buNone/>
              <a:defRPr/>
            </a:pPr>
            <a:r>
              <a:rPr lang="ru-RU" altLang="ru-RU" b="1" dirty="0"/>
              <a:t>Имеем: </a:t>
            </a:r>
          </a:p>
          <a:p>
            <a:pPr>
              <a:defRPr/>
            </a:pPr>
            <a:r>
              <a:rPr lang="ru-RU" altLang="ru-RU" dirty="0"/>
              <a:t>Множество точек</a:t>
            </a:r>
            <a:r>
              <a:rPr lang="en-US" altLang="ru-RU" dirty="0" smtClean="0"/>
              <a:t>.</a:t>
            </a:r>
            <a:endParaRPr lang="ru-RU" altLang="ru-RU" dirty="0" smtClean="0"/>
          </a:p>
          <a:p>
            <a:pPr>
              <a:defRPr/>
            </a:pPr>
            <a:r>
              <a:rPr lang="ru-RU" altLang="ru-RU" dirty="0" smtClean="0"/>
              <a:t>Две выбранные из множества точки.</a:t>
            </a:r>
            <a:endParaRPr lang="en-US" altLang="ru-RU" dirty="0"/>
          </a:p>
          <a:p>
            <a:pPr>
              <a:defRPr/>
            </a:pPr>
            <a:endParaRPr lang="ru-RU" altLang="ru-RU" b="1" dirty="0"/>
          </a:p>
          <a:p>
            <a:pPr marL="0" indent="0">
              <a:buNone/>
              <a:defRPr/>
            </a:pPr>
            <a:r>
              <a:rPr lang="ru-RU" altLang="ru-RU" b="1" dirty="0"/>
              <a:t>Требуется</a:t>
            </a:r>
            <a:r>
              <a:rPr lang="ru-RU" altLang="ru-RU" dirty="0" smtClean="0"/>
              <a:t>:</a:t>
            </a:r>
          </a:p>
          <a:p>
            <a:pPr>
              <a:defRPr/>
            </a:pPr>
            <a:r>
              <a:rPr lang="ru-RU" altLang="ru-RU" dirty="0" smtClean="0"/>
              <a:t>Построить прямую, проходящую через  две заданные точки. </a:t>
            </a:r>
            <a:endParaRPr lang="ru-RU" altLang="ru-RU" dirty="0"/>
          </a:p>
          <a:p>
            <a:pPr>
              <a:defRPr/>
            </a:pPr>
            <a:r>
              <a:rPr lang="ru-RU" altLang="ru-RU" dirty="0"/>
              <a:t>Нахождение </a:t>
            </a:r>
            <a:r>
              <a:rPr lang="ru-RU" altLang="ru-RU" dirty="0" smtClean="0"/>
              <a:t>расстояния от этой прямой до каждой точки множества. Выделить </a:t>
            </a:r>
            <a:r>
              <a:rPr lang="ru-RU" altLang="ru-RU" dirty="0"/>
              <a:t>эти две </a:t>
            </a:r>
            <a:r>
              <a:rPr lang="ru-RU" altLang="ru-RU" dirty="0" smtClean="0"/>
              <a:t>данные точки.</a:t>
            </a:r>
          </a:p>
          <a:p>
            <a:pPr>
              <a:defRPr/>
            </a:pPr>
            <a:r>
              <a:rPr lang="ru-RU" altLang="ru-RU" dirty="0" smtClean="0"/>
              <a:t>Сравнить (упорядочить) получившиеся расстояния и выбрать </a:t>
            </a:r>
            <a:r>
              <a:rPr lang="en-US" altLang="ru-RU" dirty="0" smtClean="0"/>
              <a:t>[n/2</a:t>
            </a:r>
            <a:r>
              <a:rPr lang="ru-RU" altLang="ru-RU" dirty="0" smtClean="0"/>
              <a:t> – 0,1</a:t>
            </a:r>
            <a:r>
              <a:rPr lang="en-US" altLang="ru-RU" dirty="0" smtClean="0"/>
              <a:t>]</a:t>
            </a:r>
            <a:r>
              <a:rPr lang="ru-RU" altLang="ru-RU" dirty="0" smtClean="0"/>
              <a:t> значение длины как </a:t>
            </a:r>
            <a:r>
              <a:rPr lang="ru-RU" altLang="ru-RU" i="1" u="sng" dirty="0" smtClean="0"/>
              <a:t>дистанцию</a:t>
            </a:r>
            <a:r>
              <a:rPr lang="en-US" altLang="ru-RU" dirty="0" smtClean="0"/>
              <a:t> (n ==</a:t>
            </a:r>
            <a:r>
              <a:rPr lang="ru-RU" altLang="ru-RU" dirty="0" smtClean="0"/>
              <a:t> количество точек множества - 2</a:t>
            </a:r>
            <a:r>
              <a:rPr lang="en-US" altLang="ru-RU" dirty="0" smtClean="0"/>
              <a:t>)</a:t>
            </a:r>
            <a:r>
              <a:rPr lang="ru-RU" altLang="ru-RU" dirty="0" smtClean="0"/>
              <a:t>.</a:t>
            </a:r>
            <a:endParaRPr lang="ru-RU" altLang="ru-RU" dirty="0"/>
          </a:p>
          <a:p>
            <a:pPr>
              <a:defRPr/>
            </a:pPr>
            <a:r>
              <a:rPr lang="ru-RU" altLang="ru-RU" dirty="0"/>
              <a:t>Найти такую пару точек, у которой дистанция будет </a:t>
            </a:r>
            <a:r>
              <a:rPr lang="ru-RU" altLang="ru-RU" dirty="0" smtClean="0"/>
              <a:t>минимальна.</a:t>
            </a:r>
          </a:p>
          <a:p>
            <a:pPr>
              <a:defRPr/>
            </a:pPr>
            <a:r>
              <a:rPr lang="ru-RU" altLang="ru-RU" dirty="0" smtClean="0"/>
              <a:t>Выделить </a:t>
            </a:r>
            <a:r>
              <a:rPr lang="ru-RU" altLang="ru-RU" dirty="0"/>
              <a:t>точки, лежащие на </a:t>
            </a:r>
            <a:r>
              <a:rPr lang="ru-RU" altLang="ru-RU" dirty="0" smtClean="0"/>
              <a:t>дистанции.</a:t>
            </a:r>
          </a:p>
          <a:p>
            <a:pPr>
              <a:defRPr/>
            </a:pPr>
            <a:r>
              <a:rPr lang="ru-RU" altLang="ru-RU" dirty="0"/>
              <a:t>Выделить точки, лежащие </a:t>
            </a:r>
            <a:r>
              <a:rPr lang="ru-RU" altLang="ru-RU" dirty="0" smtClean="0"/>
              <a:t>внутри дистанции.</a:t>
            </a:r>
          </a:p>
          <a:p>
            <a:pPr>
              <a:defRPr/>
            </a:pPr>
            <a:r>
              <a:rPr lang="ru-RU" altLang="ru-RU" dirty="0" smtClean="0"/>
              <a:t>Нарисовать «коридор» </a:t>
            </a:r>
            <a:r>
              <a:rPr lang="ru-RU" altLang="ru-RU" dirty="0"/>
              <a:t>(две прямые, параллельные найденной прямой, находящиеся на найденной дистанции</a:t>
            </a:r>
            <a:r>
              <a:rPr lang="ru-RU" altLang="ru-RU" dirty="0" smtClean="0"/>
              <a:t>).</a:t>
            </a:r>
            <a:endParaRPr lang="ru-RU" altLang="ru-RU" dirty="0"/>
          </a:p>
        </p:txBody>
      </p:sp>
      <p:sp>
        <p:nvSpPr>
          <p:cNvPr id="6" name="Овал 5"/>
          <p:cNvSpPr/>
          <p:nvPr/>
        </p:nvSpPr>
        <p:spPr>
          <a:xfrm>
            <a:off x="8738286" y="2144027"/>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Овал 6"/>
          <p:cNvSpPr/>
          <p:nvPr/>
        </p:nvSpPr>
        <p:spPr>
          <a:xfrm>
            <a:off x="8946291" y="2879489"/>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Овал 7"/>
          <p:cNvSpPr/>
          <p:nvPr/>
        </p:nvSpPr>
        <p:spPr>
          <a:xfrm>
            <a:off x="9242854" y="2475835"/>
            <a:ext cx="90616" cy="90616"/>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Овал 8"/>
          <p:cNvSpPr/>
          <p:nvPr/>
        </p:nvSpPr>
        <p:spPr>
          <a:xfrm>
            <a:off x="9704173" y="2082244"/>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Овал 9"/>
          <p:cNvSpPr/>
          <p:nvPr/>
        </p:nvSpPr>
        <p:spPr>
          <a:xfrm>
            <a:off x="9749481" y="2825943"/>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Овал 10"/>
          <p:cNvSpPr/>
          <p:nvPr/>
        </p:nvSpPr>
        <p:spPr>
          <a:xfrm>
            <a:off x="9704173" y="3398290"/>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Овал 11"/>
          <p:cNvSpPr/>
          <p:nvPr/>
        </p:nvSpPr>
        <p:spPr>
          <a:xfrm>
            <a:off x="9106930" y="3554627"/>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Овал 12"/>
          <p:cNvSpPr/>
          <p:nvPr/>
        </p:nvSpPr>
        <p:spPr>
          <a:xfrm>
            <a:off x="10532075" y="2434646"/>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Овал 13"/>
          <p:cNvSpPr/>
          <p:nvPr/>
        </p:nvSpPr>
        <p:spPr>
          <a:xfrm>
            <a:off x="9362302" y="3080951"/>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Овал 14"/>
          <p:cNvSpPr/>
          <p:nvPr/>
        </p:nvSpPr>
        <p:spPr>
          <a:xfrm>
            <a:off x="11092249" y="3744096"/>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Овал 15"/>
          <p:cNvSpPr/>
          <p:nvPr/>
        </p:nvSpPr>
        <p:spPr>
          <a:xfrm>
            <a:off x="11689491" y="3101727"/>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Овал 16"/>
          <p:cNvSpPr/>
          <p:nvPr/>
        </p:nvSpPr>
        <p:spPr>
          <a:xfrm>
            <a:off x="10441459" y="3398290"/>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Овал 17"/>
          <p:cNvSpPr/>
          <p:nvPr/>
        </p:nvSpPr>
        <p:spPr>
          <a:xfrm>
            <a:off x="11079892" y="2795051"/>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Овал 18"/>
          <p:cNvSpPr/>
          <p:nvPr/>
        </p:nvSpPr>
        <p:spPr>
          <a:xfrm>
            <a:off x="11792464" y="2100907"/>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Овал 19"/>
          <p:cNvSpPr/>
          <p:nvPr/>
        </p:nvSpPr>
        <p:spPr>
          <a:xfrm>
            <a:off x="8489091" y="2428832"/>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Овал 20"/>
          <p:cNvSpPr/>
          <p:nvPr/>
        </p:nvSpPr>
        <p:spPr>
          <a:xfrm>
            <a:off x="11079892" y="2055599"/>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Овал 21"/>
          <p:cNvSpPr/>
          <p:nvPr/>
        </p:nvSpPr>
        <p:spPr>
          <a:xfrm>
            <a:off x="10326129" y="2990335"/>
            <a:ext cx="90616" cy="90616"/>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Овал 22"/>
          <p:cNvSpPr/>
          <p:nvPr/>
        </p:nvSpPr>
        <p:spPr>
          <a:xfrm>
            <a:off x="8398475" y="3080951"/>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Овал 24"/>
          <p:cNvSpPr/>
          <p:nvPr/>
        </p:nvSpPr>
        <p:spPr>
          <a:xfrm>
            <a:off x="8855675" y="3303920"/>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Овал 26"/>
          <p:cNvSpPr/>
          <p:nvPr/>
        </p:nvSpPr>
        <p:spPr>
          <a:xfrm>
            <a:off x="10235513" y="3789404"/>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9" name="Овал 58"/>
          <p:cNvSpPr/>
          <p:nvPr/>
        </p:nvSpPr>
        <p:spPr>
          <a:xfrm>
            <a:off x="12039600" y="2863013"/>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1" name="Овал 60"/>
          <p:cNvSpPr/>
          <p:nvPr/>
        </p:nvSpPr>
        <p:spPr>
          <a:xfrm>
            <a:off x="8641490" y="2953303"/>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95" name="Прямая соединительная линия 94"/>
          <p:cNvCxnSpPr/>
          <p:nvPr/>
        </p:nvCxnSpPr>
        <p:spPr>
          <a:xfrm>
            <a:off x="8357286" y="2088603"/>
            <a:ext cx="3756454" cy="1803463"/>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2157650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altLang="ru-RU" sz="4500" dirty="0"/>
              <a:t>Математическая модель</a:t>
            </a:r>
            <a:endParaRPr lang="ru-RU" sz="4500" dirty="0"/>
          </a:p>
        </p:txBody>
      </p:sp>
      <p:sp>
        <p:nvSpPr>
          <p:cNvPr id="3" name="Объект 2"/>
          <p:cNvSpPr>
            <a:spLocks noGrp="1"/>
          </p:cNvSpPr>
          <p:nvPr>
            <p:ph idx="1"/>
          </p:nvPr>
        </p:nvSpPr>
        <p:spPr>
          <a:xfrm>
            <a:off x="513911" y="1922991"/>
            <a:ext cx="5582088" cy="4635713"/>
          </a:xfrm>
        </p:spPr>
        <p:txBody>
          <a:bodyPr/>
          <a:lstStyle/>
          <a:p>
            <a:r>
              <a:rPr lang="ru-RU" altLang="ru-RU" b="1" dirty="0"/>
              <a:t>Находим расстояние от точки до </a:t>
            </a:r>
            <a:r>
              <a:rPr lang="ru-RU" altLang="ru-RU" b="1" dirty="0" smtClean="0"/>
              <a:t>прямой</a:t>
            </a:r>
          </a:p>
          <a:p>
            <a:endParaRPr lang="ru-RU" altLang="ru-RU" b="1" dirty="0"/>
          </a:p>
          <a:p>
            <a:endParaRPr lang="ru-RU" altLang="ru-RU" b="1" dirty="0" smtClean="0"/>
          </a:p>
          <a:p>
            <a:endParaRPr lang="ru-RU" altLang="ru-RU" b="1" dirty="0"/>
          </a:p>
          <a:p>
            <a:pPr marL="0" indent="0">
              <a:buNone/>
            </a:pPr>
            <a:endParaRPr lang="ru-RU" altLang="ru-RU" b="1" dirty="0" smtClean="0"/>
          </a:p>
          <a:p>
            <a:r>
              <a:rPr lang="ru-RU" altLang="ru-RU" b="1" dirty="0"/>
              <a:t>Уравнения прямых, параллельных </a:t>
            </a:r>
            <a:r>
              <a:rPr lang="ru-RU" altLang="ru-RU" b="1" dirty="0" smtClean="0"/>
              <a:t>данной</a:t>
            </a:r>
          </a:p>
          <a:p>
            <a:pPr marL="0" indent="0" algn="ctr">
              <a:buNone/>
            </a:pPr>
            <a:r>
              <a:rPr lang="en-US" altLang="ru-RU" sz="1600" dirty="0">
                <a:latin typeface="Candara" panose="020E0502030303020204" pitchFamily="34" charset="0"/>
              </a:rPr>
              <a:t>k1  = k2</a:t>
            </a:r>
            <a:endParaRPr lang="ru-RU" altLang="ru-RU" sz="1600" dirty="0">
              <a:latin typeface="Candara" panose="020E0502030303020204" pitchFamily="34" charset="0"/>
            </a:endParaRPr>
          </a:p>
          <a:p>
            <a:pPr marL="0" indent="0">
              <a:buNone/>
            </a:pPr>
            <a:endParaRPr lang="ru-RU" altLang="ru-RU" b="1" dirty="0" smtClean="0"/>
          </a:p>
          <a:p>
            <a:pPr marL="0" indent="0">
              <a:buNone/>
            </a:pPr>
            <a:endParaRPr lang="ru-RU" altLang="ru-RU" b="1" dirty="0"/>
          </a:p>
          <a:p>
            <a:endParaRPr lang="ru-RU" dirty="0"/>
          </a:p>
        </p:txBody>
      </p:sp>
      <p:pic>
        <p:nvPicPr>
          <p:cNvPr id="4" name="Рисунок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62673" y="2710031"/>
            <a:ext cx="3484563"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Рисунок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62673" y="5219483"/>
            <a:ext cx="3484563" cy="878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Объект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6967713" y="2051183"/>
            <a:ext cx="2431244" cy="2084590"/>
          </a:xfrm>
          <a:prstGeom prst="rect">
            <a:avLst/>
          </a:prstGeom>
        </p:spPr>
      </p:pic>
      <p:pic>
        <p:nvPicPr>
          <p:cNvPr id="7" name="Рисунок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521505" y="4437804"/>
            <a:ext cx="2461513"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7905351" y="4135773"/>
            <a:ext cx="805029" cy="369332"/>
          </a:xfrm>
          <a:prstGeom prst="rect">
            <a:avLst/>
          </a:prstGeom>
          <a:noFill/>
        </p:spPr>
        <p:txBody>
          <a:bodyPr wrap="none" rtlCol="0">
            <a:spAutoFit/>
          </a:bodyPr>
          <a:lstStyle/>
          <a:p>
            <a:r>
              <a:rPr lang="ru-RU" dirty="0" smtClean="0"/>
              <a:t>Рис.1</a:t>
            </a:r>
            <a:endParaRPr lang="ru-RU" dirty="0"/>
          </a:p>
        </p:txBody>
      </p:sp>
      <p:sp>
        <p:nvSpPr>
          <p:cNvPr id="9" name="Прямоугольник 8"/>
          <p:cNvSpPr/>
          <p:nvPr/>
        </p:nvSpPr>
        <p:spPr>
          <a:xfrm>
            <a:off x="10349746" y="4056181"/>
            <a:ext cx="805029" cy="369332"/>
          </a:xfrm>
          <a:prstGeom prst="rect">
            <a:avLst/>
          </a:prstGeom>
        </p:spPr>
        <p:txBody>
          <a:bodyPr wrap="none">
            <a:spAutoFit/>
          </a:bodyPr>
          <a:lstStyle/>
          <a:p>
            <a:r>
              <a:rPr lang="ru-RU" dirty="0" smtClean="0"/>
              <a:t>Рис.2</a:t>
            </a:r>
            <a:endParaRPr lang="ru-RU" dirty="0"/>
          </a:p>
        </p:txBody>
      </p:sp>
    </p:spTree>
    <p:extLst>
      <p:ext uri="{BB962C8B-B14F-4D97-AF65-F5344CB8AC3E}">
        <p14:creationId xmlns:p14="http://schemas.microsoft.com/office/powerpoint/2010/main" val="20160262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altLang="ru-RU" sz="4500" dirty="0"/>
              <a:t>Визуализация структуры данных</a:t>
            </a:r>
            <a:endParaRPr lang="ru-RU" sz="4500" dirty="0"/>
          </a:p>
        </p:txBody>
      </p:sp>
      <p:sp>
        <p:nvSpPr>
          <p:cNvPr id="3" name="Объект 2"/>
          <p:cNvSpPr>
            <a:spLocks noGrp="1"/>
          </p:cNvSpPr>
          <p:nvPr>
            <p:ph idx="1"/>
          </p:nvPr>
        </p:nvSpPr>
        <p:spPr>
          <a:xfrm>
            <a:off x="818712" y="2222287"/>
            <a:ext cx="10800040" cy="1116531"/>
          </a:xfrm>
        </p:spPr>
        <p:txBody>
          <a:bodyPr/>
          <a:lstStyle/>
          <a:p>
            <a:r>
              <a:rPr lang="ru-RU" altLang="ru-RU" dirty="0"/>
              <a:t>Имеется</a:t>
            </a:r>
            <a:r>
              <a:rPr lang="en-US" altLang="ru-RU" dirty="0"/>
              <a:t> </a:t>
            </a:r>
            <a:r>
              <a:rPr lang="ru-RU" altLang="ru-RU" dirty="0"/>
              <a:t>динамический массив </a:t>
            </a:r>
            <a:r>
              <a:rPr lang="en-US" altLang="ru-RU" dirty="0"/>
              <a:t>points </a:t>
            </a:r>
            <a:r>
              <a:rPr lang="ru-RU" altLang="ru-RU" dirty="0"/>
              <a:t>типа </a:t>
            </a:r>
            <a:r>
              <a:rPr lang="en-US" altLang="ru-RU" smtClean="0"/>
              <a:t>double</a:t>
            </a:r>
            <a:r>
              <a:rPr lang="ru-RU" altLang="ru-RU" smtClean="0"/>
              <a:t> </a:t>
            </a:r>
            <a:r>
              <a:rPr lang="ru-RU" altLang="ru-RU" dirty="0"/>
              <a:t>хранящий координаты вводимого множества точек.</a:t>
            </a:r>
            <a:endParaRPr lang="en-US" altLang="ru-RU" dirty="0"/>
          </a:p>
          <a:p>
            <a:pPr marL="0" indent="0">
              <a:buNone/>
            </a:pPr>
            <a:endParaRPr lang="ru-RU" dirty="0"/>
          </a:p>
        </p:txBody>
      </p:sp>
      <p:graphicFrame>
        <p:nvGraphicFramePr>
          <p:cNvPr id="4" name="Таблица 3"/>
          <p:cNvGraphicFramePr>
            <a:graphicFrameLocks noGrp="1"/>
          </p:cNvGraphicFramePr>
          <p:nvPr>
            <p:extLst>
              <p:ext uri="{D42A27DB-BD31-4B8C-83A1-F6EECF244321}">
                <p14:modId xmlns:p14="http://schemas.microsoft.com/office/powerpoint/2010/main" val="3816609210"/>
              </p:ext>
            </p:extLst>
          </p:nvPr>
        </p:nvGraphicFramePr>
        <p:xfrm>
          <a:off x="2395143" y="3193479"/>
          <a:ext cx="6986587" cy="944620"/>
        </p:xfrm>
        <a:graphic>
          <a:graphicData uri="http://schemas.openxmlformats.org/drawingml/2006/table">
            <a:tbl>
              <a:tblPr/>
              <a:tblGrid>
                <a:gridCol w="777875">
                  <a:extLst>
                    <a:ext uri="{9D8B030D-6E8A-4147-A177-3AD203B41FA5}">
                      <a16:colId xmlns:a16="http://schemas.microsoft.com/office/drawing/2014/main" val="883914161"/>
                    </a:ext>
                  </a:extLst>
                </a:gridCol>
                <a:gridCol w="776287">
                  <a:extLst>
                    <a:ext uri="{9D8B030D-6E8A-4147-A177-3AD203B41FA5}">
                      <a16:colId xmlns:a16="http://schemas.microsoft.com/office/drawing/2014/main" val="1496812862"/>
                    </a:ext>
                  </a:extLst>
                </a:gridCol>
                <a:gridCol w="776288">
                  <a:extLst>
                    <a:ext uri="{9D8B030D-6E8A-4147-A177-3AD203B41FA5}">
                      <a16:colId xmlns:a16="http://schemas.microsoft.com/office/drawing/2014/main" val="1919744199"/>
                    </a:ext>
                  </a:extLst>
                </a:gridCol>
                <a:gridCol w="777875">
                  <a:extLst>
                    <a:ext uri="{9D8B030D-6E8A-4147-A177-3AD203B41FA5}">
                      <a16:colId xmlns:a16="http://schemas.microsoft.com/office/drawing/2014/main" val="3130043349"/>
                    </a:ext>
                  </a:extLst>
                </a:gridCol>
                <a:gridCol w="769937">
                  <a:extLst>
                    <a:ext uri="{9D8B030D-6E8A-4147-A177-3AD203B41FA5}">
                      <a16:colId xmlns:a16="http://schemas.microsoft.com/office/drawing/2014/main" val="2188208709"/>
                    </a:ext>
                  </a:extLst>
                </a:gridCol>
                <a:gridCol w="777875">
                  <a:extLst>
                    <a:ext uri="{9D8B030D-6E8A-4147-A177-3AD203B41FA5}">
                      <a16:colId xmlns:a16="http://schemas.microsoft.com/office/drawing/2014/main" val="42105868"/>
                    </a:ext>
                  </a:extLst>
                </a:gridCol>
                <a:gridCol w="776288">
                  <a:extLst>
                    <a:ext uri="{9D8B030D-6E8A-4147-A177-3AD203B41FA5}">
                      <a16:colId xmlns:a16="http://schemas.microsoft.com/office/drawing/2014/main" val="959619962"/>
                    </a:ext>
                  </a:extLst>
                </a:gridCol>
                <a:gridCol w="776287">
                  <a:extLst>
                    <a:ext uri="{9D8B030D-6E8A-4147-A177-3AD203B41FA5}">
                      <a16:colId xmlns:a16="http://schemas.microsoft.com/office/drawing/2014/main" val="2905650291"/>
                    </a:ext>
                  </a:extLst>
                </a:gridCol>
                <a:gridCol w="777875">
                  <a:extLst>
                    <a:ext uri="{9D8B030D-6E8A-4147-A177-3AD203B41FA5}">
                      <a16:colId xmlns:a16="http://schemas.microsoft.com/office/drawing/2014/main" val="3461694882"/>
                    </a:ext>
                  </a:extLst>
                </a:gridCol>
              </a:tblGrid>
              <a:tr h="487581">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ru-RU" altLang="ru-RU" sz="2600" b="0" i="0" u="none" strike="noStrike" cap="none" normalizeH="0" baseline="0" dirty="0" smtClean="0">
                          <a:ln>
                            <a:noFill/>
                          </a:ln>
                          <a:solidFill>
                            <a:schemeClr val="tx1"/>
                          </a:solidFill>
                          <a:effectLst/>
                          <a:latin typeface="Arial" panose="020B0604020202020204" pitchFamily="34" charset="0"/>
                        </a:rPr>
                        <a:t>1</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ru-RU" altLang="ru-RU" sz="2600" b="0" i="0" u="none" strike="noStrike" cap="none" normalizeH="0" baseline="0" smtClean="0">
                          <a:ln>
                            <a:noFill/>
                          </a:ln>
                          <a:solidFill>
                            <a:schemeClr val="tx1"/>
                          </a:solidFill>
                          <a:effectLst/>
                          <a:latin typeface="Arial" panose="020B0604020202020204" pitchFamily="34" charset="0"/>
                        </a:rPr>
                        <a:t>2</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ru-RU" altLang="ru-RU" sz="2600" b="0" i="0" u="none" strike="noStrike" cap="none" normalizeH="0" baseline="0" dirty="0" smtClean="0">
                          <a:ln>
                            <a:noFill/>
                          </a:ln>
                          <a:solidFill>
                            <a:schemeClr val="tx1"/>
                          </a:solidFill>
                          <a:effectLst/>
                          <a:latin typeface="Arial" panose="020B0604020202020204" pitchFamily="34" charset="0"/>
                        </a:rPr>
                        <a:t>3</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ru-RU" altLang="ru-RU" sz="2600" b="0" i="0" u="none" strike="noStrike" cap="none" normalizeH="0" baseline="0" dirty="0" smtClean="0">
                          <a:ln>
                            <a:noFill/>
                          </a:ln>
                          <a:solidFill>
                            <a:schemeClr val="tx1"/>
                          </a:solidFill>
                          <a:effectLst/>
                          <a:latin typeface="Arial" panose="020B0604020202020204" pitchFamily="34" charset="0"/>
                        </a:rPr>
                        <a:t>4</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ru-RU" altLang="ru-RU" sz="2600" b="0" i="0" u="none" strike="noStrike" cap="none" normalizeH="0" baseline="0" smtClean="0">
                          <a:ln>
                            <a:noFill/>
                          </a:ln>
                          <a:solidFill>
                            <a:schemeClr val="tx1"/>
                          </a:solidFill>
                          <a:effectLst/>
                          <a:latin typeface="Arial" panose="020B0604020202020204" pitchFamily="34" charset="0"/>
                        </a:rPr>
                        <a:t>5</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ru-RU" altLang="ru-RU" sz="2600" b="0" i="0" u="none" strike="noStrike" cap="none" normalizeH="0" baseline="0" smtClean="0">
                          <a:ln>
                            <a:noFill/>
                          </a:ln>
                          <a:solidFill>
                            <a:schemeClr val="tx1"/>
                          </a:solidFill>
                          <a:effectLst/>
                          <a:latin typeface="Arial" panose="020B0604020202020204" pitchFamily="34" charset="0"/>
                        </a:rPr>
                        <a:t>6</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ru-RU" altLang="ru-RU" sz="2600" b="0" i="0" u="none" strike="noStrike" cap="none" normalizeH="0" baseline="0" smtClean="0">
                          <a:ln>
                            <a:noFill/>
                          </a:ln>
                          <a:solidFill>
                            <a:schemeClr val="tx1"/>
                          </a:solidFill>
                          <a:effectLst/>
                          <a:latin typeface="Arial" panose="020B0604020202020204" pitchFamily="34" charset="0"/>
                        </a:rPr>
                        <a:t>7</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ru-RU" altLang="ru-RU" sz="2600" b="0" i="0" u="none" strike="noStrike" cap="none" normalizeH="0" baseline="0" smtClean="0">
                          <a:ln>
                            <a:noFill/>
                          </a:ln>
                          <a:solidFill>
                            <a:schemeClr val="tx1"/>
                          </a:solidFill>
                          <a:effectLst/>
                          <a:latin typeface="Arial" panose="020B0604020202020204" pitchFamily="34" charset="0"/>
                        </a:rPr>
                        <a:t>8</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ru-RU" altLang="ru-RU" sz="2600" b="0" i="0" u="none" strike="noStrike" cap="none" normalizeH="0" baseline="0" smtClean="0">
                          <a:ln>
                            <a:noFill/>
                          </a:ln>
                          <a:solidFill>
                            <a:schemeClr val="tx1"/>
                          </a:solidFill>
                          <a:effectLst/>
                          <a:latin typeface="Arial" panose="020B0604020202020204" pitchFamily="34" charset="0"/>
                        </a:rPr>
                        <a:t>9</a:t>
                      </a:r>
                    </a:p>
                  </a:txBody>
                  <a:tcPr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37412578"/>
                  </a:ext>
                </a:extLst>
              </a:tr>
              <a:tr h="456982">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ru-RU" sz="1800" b="0" i="0" u="none" strike="noStrike" cap="none" normalizeH="0" baseline="0" dirty="0" smtClean="0">
                          <a:ln>
                            <a:noFill/>
                          </a:ln>
                          <a:solidFill>
                            <a:schemeClr val="tx1"/>
                          </a:solidFill>
                          <a:effectLst/>
                          <a:latin typeface="Arial" panose="020B0604020202020204" pitchFamily="34" charset="0"/>
                        </a:rPr>
                        <a:t>x1;y1</a:t>
                      </a:r>
                      <a:endParaRPr kumimoji="0" lang="ru-RU" altLang="ru-RU" sz="1800" b="0" i="0" u="none" strike="noStrike" cap="none" normalizeH="0" baseline="0" dirty="0" smtClean="0">
                        <a:ln>
                          <a:noFill/>
                        </a:ln>
                        <a:solidFill>
                          <a:schemeClr val="tx1"/>
                        </a:solidFill>
                        <a:effectLst/>
                        <a:latin typeface="Arial" panose="020B0604020202020204" pitchFamily="34" charset="0"/>
                      </a:endParaRPr>
                    </a:p>
                  </a:txBody>
                  <a:tcPr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ru-RU" sz="1800" b="0" i="0" u="none" strike="noStrike" cap="none" normalizeH="0" baseline="0" dirty="0" smtClean="0">
                          <a:ln>
                            <a:noFill/>
                          </a:ln>
                          <a:solidFill>
                            <a:schemeClr val="tx1"/>
                          </a:solidFill>
                          <a:effectLst/>
                          <a:latin typeface="Arial" panose="020B0604020202020204" pitchFamily="34" charset="0"/>
                        </a:rPr>
                        <a:t>x2;y2</a:t>
                      </a:r>
                      <a:endParaRPr kumimoji="0" lang="ru-RU" altLang="ru-RU" sz="1800" b="0" i="0" u="none" strike="noStrike" cap="none" normalizeH="0" baseline="0" dirty="0" smtClean="0">
                        <a:ln>
                          <a:noFill/>
                        </a:ln>
                        <a:solidFill>
                          <a:schemeClr val="tx1"/>
                        </a:solidFill>
                        <a:effectLst/>
                        <a:latin typeface="Arial" panose="020B0604020202020204" pitchFamily="34" charset="0"/>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ru-RU" sz="1800" b="0" i="0" u="none" strike="noStrike" cap="none" normalizeH="0" baseline="0" dirty="0" smtClean="0">
                          <a:ln>
                            <a:noFill/>
                          </a:ln>
                          <a:solidFill>
                            <a:schemeClr val="tx1"/>
                          </a:solidFill>
                          <a:effectLst/>
                          <a:latin typeface="Arial" panose="020B0604020202020204" pitchFamily="34" charset="0"/>
                        </a:rPr>
                        <a:t>x3;y3</a:t>
                      </a:r>
                      <a:endParaRPr kumimoji="0" lang="ru-RU" altLang="ru-RU" sz="1800" b="0" i="0" u="none" strike="noStrike" cap="none" normalizeH="0" baseline="0" dirty="0" smtClean="0">
                        <a:ln>
                          <a:noFill/>
                        </a:ln>
                        <a:solidFill>
                          <a:schemeClr val="tx1"/>
                        </a:solidFill>
                        <a:effectLst/>
                        <a:latin typeface="Arial" panose="020B0604020202020204" pitchFamily="34" charset="0"/>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ru-RU" sz="1800" b="0" i="0" u="none" strike="noStrike" cap="none" normalizeH="0" baseline="0" dirty="0" smtClean="0">
                          <a:ln>
                            <a:noFill/>
                          </a:ln>
                          <a:solidFill>
                            <a:schemeClr val="tx1"/>
                          </a:solidFill>
                          <a:effectLst/>
                          <a:latin typeface="Arial" panose="020B0604020202020204" pitchFamily="34" charset="0"/>
                        </a:rPr>
                        <a:t>x4;y4</a:t>
                      </a:r>
                      <a:endParaRPr kumimoji="0" lang="ru-RU" altLang="ru-RU" sz="1800" b="0" i="0" u="none" strike="noStrike" cap="none" normalizeH="0" baseline="0" dirty="0" smtClean="0">
                        <a:ln>
                          <a:noFill/>
                        </a:ln>
                        <a:solidFill>
                          <a:schemeClr val="tx1"/>
                        </a:solidFill>
                        <a:effectLst/>
                        <a:latin typeface="Arial" panose="020B0604020202020204" pitchFamily="34" charset="0"/>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ru-RU" sz="1800" b="0" i="0" u="none" strike="noStrike" cap="none" normalizeH="0" baseline="0" dirty="0" smtClean="0">
                          <a:ln>
                            <a:noFill/>
                          </a:ln>
                          <a:solidFill>
                            <a:schemeClr val="tx1"/>
                          </a:solidFill>
                          <a:effectLst/>
                          <a:latin typeface="Arial" panose="020B0604020202020204" pitchFamily="34" charset="0"/>
                        </a:rPr>
                        <a:t>x5;y5</a:t>
                      </a:r>
                      <a:endParaRPr kumimoji="0" lang="ru-RU" altLang="ru-RU" sz="1800" b="0" i="0" u="none" strike="noStrike" cap="none" normalizeH="0" baseline="0" dirty="0" smtClean="0">
                        <a:ln>
                          <a:noFill/>
                        </a:ln>
                        <a:solidFill>
                          <a:schemeClr val="tx1"/>
                        </a:solidFill>
                        <a:effectLst/>
                        <a:latin typeface="Arial" panose="020B0604020202020204" pitchFamily="34" charset="0"/>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ru-RU" sz="1800" b="0" i="0" u="none" strike="noStrike" cap="none" normalizeH="0" baseline="0" dirty="0" smtClean="0">
                          <a:ln>
                            <a:noFill/>
                          </a:ln>
                          <a:solidFill>
                            <a:schemeClr val="tx1"/>
                          </a:solidFill>
                          <a:effectLst/>
                          <a:latin typeface="Arial" panose="020B0604020202020204" pitchFamily="34" charset="0"/>
                        </a:rPr>
                        <a:t>x6;y6</a:t>
                      </a:r>
                      <a:endParaRPr kumimoji="0" lang="ru-RU" altLang="ru-RU" sz="1800" b="0" i="0" u="none" strike="noStrike" cap="none" normalizeH="0" baseline="0" dirty="0" smtClean="0">
                        <a:ln>
                          <a:noFill/>
                        </a:ln>
                        <a:solidFill>
                          <a:schemeClr val="tx1"/>
                        </a:solidFill>
                        <a:effectLst/>
                        <a:latin typeface="Arial" panose="020B0604020202020204" pitchFamily="34" charset="0"/>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ru-RU" sz="1800" b="0" i="0" u="none" strike="noStrike" cap="none" normalizeH="0" baseline="0" dirty="0" smtClean="0">
                          <a:ln>
                            <a:noFill/>
                          </a:ln>
                          <a:solidFill>
                            <a:schemeClr val="tx1"/>
                          </a:solidFill>
                          <a:effectLst/>
                          <a:latin typeface="Arial" panose="020B0604020202020204" pitchFamily="34" charset="0"/>
                        </a:rPr>
                        <a:t>x7;y7</a:t>
                      </a:r>
                      <a:endParaRPr kumimoji="0" lang="ru-RU" altLang="ru-RU" sz="1800" b="0" i="0" u="none" strike="noStrike" cap="none" normalizeH="0" baseline="0" dirty="0" smtClean="0">
                        <a:ln>
                          <a:noFill/>
                        </a:ln>
                        <a:solidFill>
                          <a:schemeClr val="tx1"/>
                        </a:solidFill>
                        <a:effectLst/>
                        <a:latin typeface="Arial" panose="020B0604020202020204" pitchFamily="34" charset="0"/>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ru-RU" sz="1800" b="0" i="0" u="none" strike="noStrike" cap="none" normalizeH="0" baseline="0" dirty="0" smtClean="0">
                          <a:ln>
                            <a:noFill/>
                          </a:ln>
                          <a:solidFill>
                            <a:schemeClr val="tx1"/>
                          </a:solidFill>
                          <a:effectLst/>
                          <a:latin typeface="Arial" panose="020B0604020202020204" pitchFamily="34" charset="0"/>
                        </a:rPr>
                        <a:t>x8;y8</a:t>
                      </a:r>
                      <a:endParaRPr kumimoji="0" lang="ru-RU" altLang="ru-RU" sz="1800" b="0" i="0" u="none" strike="noStrike" cap="none" normalizeH="0" baseline="0" dirty="0" smtClean="0">
                        <a:ln>
                          <a:noFill/>
                        </a:ln>
                        <a:solidFill>
                          <a:schemeClr val="tx1"/>
                        </a:solidFill>
                        <a:effectLst/>
                        <a:latin typeface="Arial" panose="020B0604020202020204" pitchFamily="34" charset="0"/>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ru-RU" sz="1800" b="0" i="0" u="none" strike="noStrike" cap="none" normalizeH="0" baseline="0" dirty="0" smtClean="0">
                          <a:ln>
                            <a:noFill/>
                          </a:ln>
                          <a:solidFill>
                            <a:schemeClr val="tx1"/>
                          </a:solidFill>
                          <a:effectLst/>
                          <a:latin typeface="Arial" panose="020B0604020202020204" pitchFamily="34" charset="0"/>
                        </a:rPr>
                        <a:t>x9;y9</a:t>
                      </a:r>
                      <a:endParaRPr kumimoji="0" lang="ru-RU" altLang="ru-RU" sz="1800" b="0" i="0" u="none" strike="noStrike" cap="none" normalizeH="0" baseline="0" dirty="0" smtClean="0">
                        <a:ln>
                          <a:noFill/>
                        </a:ln>
                        <a:solidFill>
                          <a:schemeClr val="tx1"/>
                        </a:solidFill>
                        <a:effectLst/>
                        <a:latin typeface="Arial" panose="020B0604020202020204" pitchFamily="34" charset="0"/>
                      </a:endParaRPr>
                    </a:p>
                  </a:txBody>
                  <a:tcPr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34458451"/>
                  </a:ext>
                </a:extLst>
              </a:tr>
            </a:tbl>
          </a:graphicData>
        </a:graphic>
      </p:graphicFrame>
      <p:graphicFrame>
        <p:nvGraphicFramePr>
          <p:cNvPr id="5" name="Таблица 4"/>
          <p:cNvGraphicFramePr>
            <a:graphicFrameLocks noGrp="1"/>
          </p:cNvGraphicFramePr>
          <p:nvPr>
            <p:extLst>
              <p:ext uri="{D42A27DB-BD31-4B8C-83A1-F6EECF244321}">
                <p14:modId xmlns:p14="http://schemas.microsoft.com/office/powerpoint/2010/main" val="1719379742"/>
              </p:ext>
            </p:extLst>
          </p:nvPr>
        </p:nvGraphicFramePr>
        <p:xfrm>
          <a:off x="4304111" y="5060588"/>
          <a:ext cx="3168650" cy="1079500"/>
        </p:xfrm>
        <a:graphic>
          <a:graphicData uri="http://schemas.openxmlformats.org/drawingml/2006/table">
            <a:tbl>
              <a:tblPr/>
              <a:tblGrid>
                <a:gridCol w="793750">
                  <a:extLst>
                    <a:ext uri="{9D8B030D-6E8A-4147-A177-3AD203B41FA5}">
                      <a16:colId xmlns:a16="http://schemas.microsoft.com/office/drawing/2014/main" val="1040803509"/>
                    </a:ext>
                  </a:extLst>
                </a:gridCol>
                <a:gridCol w="792163">
                  <a:extLst>
                    <a:ext uri="{9D8B030D-6E8A-4147-A177-3AD203B41FA5}">
                      <a16:colId xmlns:a16="http://schemas.microsoft.com/office/drawing/2014/main" val="2835581545"/>
                    </a:ext>
                  </a:extLst>
                </a:gridCol>
                <a:gridCol w="790575">
                  <a:extLst>
                    <a:ext uri="{9D8B030D-6E8A-4147-A177-3AD203B41FA5}">
                      <a16:colId xmlns:a16="http://schemas.microsoft.com/office/drawing/2014/main" val="2904226073"/>
                    </a:ext>
                  </a:extLst>
                </a:gridCol>
                <a:gridCol w="792162">
                  <a:extLst>
                    <a:ext uri="{9D8B030D-6E8A-4147-A177-3AD203B41FA5}">
                      <a16:colId xmlns:a16="http://schemas.microsoft.com/office/drawing/2014/main" val="4075509044"/>
                    </a:ext>
                  </a:extLst>
                </a:gridCol>
              </a:tblGrid>
              <a:tr h="493713">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ru-RU" sz="2600" b="0" i="0" u="none" strike="noStrike" cap="none" normalizeH="0" baseline="0" smtClean="0">
                          <a:ln>
                            <a:noFill/>
                          </a:ln>
                          <a:solidFill>
                            <a:schemeClr val="tx1"/>
                          </a:solidFill>
                          <a:effectLst/>
                          <a:latin typeface="Arial" panose="020B0604020202020204" pitchFamily="34" charset="0"/>
                        </a:rPr>
                        <a:t>1</a:t>
                      </a:r>
                      <a:endParaRPr kumimoji="0" lang="ru-RU" altLang="ru-RU" sz="26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ru-RU" sz="2600" b="0" i="0" u="none" strike="noStrike" cap="none" normalizeH="0" baseline="0" dirty="0" smtClean="0">
                          <a:ln>
                            <a:noFill/>
                          </a:ln>
                          <a:solidFill>
                            <a:schemeClr val="tx1"/>
                          </a:solidFill>
                          <a:effectLst/>
                          <a:latin typeface="Arial" panose="020B0604020202020204" pitchFamily="34" charset="0"/>
                        </a:rPr>
                        <a:t>2</a:t>
                      </a:r>
                      <a:endParaRPr kumimoji="0" lang="ru-RU" altLang="ru-RU" sz="26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ru-RU" sz="2600" b="0" i="0" u="none" strike="noStrike" cap="none" normalizeH="0" baseline="0" smtClean="0">
                          <a:ln>
                            <a:noFill/>
                          </a:ln>
                          <a:solidFill>
                            <a:schemeClr val="tx1"/>
                          </a:solidFill>
                          <a:effectLst/>
                          <a:latin typeface="Arial" panose="020B0604020202020204" pitchFamily="34" charset="0"/>
                        </a:rPr>
                        <a:t>3</a:t>
                      </a:r>
                      <a:endParaRPr kumimoji="0" lang="ru-RU" altLang="ru-RU" sz="26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ru-RU" sz="2600" b="0" i="0" u="none" strike="noStrike" cap="none" normalizeH="0" baseline="0" smtClean="0">
                          <a:ln>
                            <a:noFill/>
                          </a:ln>
                          <a:solidFill>
                            <a:schemeClr val="tx1"/>
                          </a:solidFill>
                          <a:effectLst/>
                          <a:latin typeface="Arial" panose="020B0604020202020204" pitchFamily="34" charset="0"/>
                        </a:rPr>
                        <a:t>4</a:t>
                      </a:r>
                      <a:endParaRPr kumimoji="0" lang="ru-RU" altLang="ru-RU" sz="26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51348648"/>
                  </a:ext>
                </a:extLst>
              </a:tr>
              <a:tr h="585787">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ru-RU" sz="1600" b="0" i="0" u="none" strike="noStrike" cap="none" normalizeH="0" baseline="0" dirty="0" smtClean="0">
                          <a:ln>
                            <a:noFill/>
                          </a:ln>
                          <a:solidFill>
                            <a:schemeClr val="tx1"/>
                          </a:solidFill>
                          <a:effectLst/>
                          <a:latin typeface="Arial" panose="020B0604020202020204" pitchFamily="34" charset="0"/>
                        </a:rPr>
                        <a:t>x3;y3</a:t>
                      </a:r>
                      <a:endParaRPr kumimoji="0" lang="ru-RU" altLang="ru-RU" sz="16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ru-RU" sz="1600" b="0" i="0" u="none" strike="noStrike" cap="none" normalizeH="0" baseline="0" smtClean="0">
                          <a:ln>
                            <a:noFill/>
                          </a:ln>
                          <a:solidFill>
                            <a:schemeClr val="tx1"/>
                          </a:solidFill>
                          <a:effectLst/>
                          <a:latin typeface="Arial" panose="020B0604020202020204" pitchFamily="34" charset="0"/>
                        </a:rPr>
                        <a:t>x4;y4</a:t>
                      </a:r>
                      <a:endParaRPr kumimoji="0" lang="ru-RU" altLang="ru-RU" sz="26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ru-RU" sz="1600" b="0" i="0" u="none" strike="noStrike" cap="none" normalizeH="0" baseline="0" smtClean="0">
                          <a:ln>
                            <a:noFill/>
                          </a:ln>
                          <a:solidFill>
                            <a:schemeClr val="tx1"/>
                          </a:solidFill>
                          <a:effectLst/>
                          <a:latin typeface="Arial" panose="020B0604020202020204" pitchFamily="34" charset="0"/>
                        </a:rPr>
                        <a:t>x6;y6</a:t>
                      </a:r>
                      <a:endParaRPr kumimoji="0" lang="ru-RU" altLang="ru-RU" sz="26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ru-RU" sz="1600" b="0" i="0" u="none" strike="noStrike" cap="none" normalizeH="0" baseline="0" dirty="0" err="1" smtClean="0">
                          <a:ln>
                            <a:noFill/>
                          </a:ln>
                          <a:solidFill>
                            <a:schemeClr val="tx1"/>
                          </a:solidFill>
                          <a:effectLst/>
                          <a:latin typeface="Arial" panose="020B0604020202020204" pitchFamily="34" charset="0"/>
                        </a:rPr>
                        <a:t>x;y</a:t>
                      </a:r>
                      <a:endParaRPr kumimoji="0" lang="ru-RU" altLang="ru-RU" sz="26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68292006"/>
                  </a:ext>
                </a:extLst>
              </a:tr>
            </a:tbl>
          </a:graphicData>
        </a:graphic>
      </p:graphicFrame>
      <p:sp>
        <p:nvSpPr>
          <p:cNvPr id="6" name="Line 103"/>
          <p:cNvSpPr>
            <a:spLocks noChangeShapeType="1"/>
          </p:cNvSpPr>
          <p:nvPr/>
        </p:nvSpPr>
        <p:spPr bwMode="auto">
          <a:xfrm>
            <a:off x="4396389" y="4138098"/>
            <a:ext cx="192388" cy="81979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7" name="Line 103"/>
          <p:cNvSpPr>
            <a:spLocks noChangeShapeType="1"/>
          </p:cNvSpPr>
          <p:nvPr/>
        </p:nvSpPr>
        <p:spPr bwMode="auto">
          <a:xfrm>
            <a:off x="5158311" y="4138098"/>
            <a:ext cx="51251" cy="81979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8" name="Line 103"/>
          <p:cNvSpPr>
            <a:spLocks noChangeShapeType="1"/>
          </p:cNvSpPr>
          <p:nvPr/>
        </p:nvSpPr>
        <p:spPr bwMode="auto">
          <a:xfrm flipH="1">
            <a:off x="6218731" y="4138098"/>
            <a:ext cx="291125" cy="8918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9" name="Line 103"/>
          <p:cNvSpPr>
            <a:spLocks noChangeShapeType="1"/>
          </p:cNvSpPr>
          <p:nvPr/>
        </p:nvSpPr>
        <p:spPr bwMode="auto">
          <a:xfrm>
            <a:off x="2700337" y="5691323"/>
            <a:ext cx="1536291"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0" name="Line 103"/>
          <p:cNvSpPr>
            <a:spLocks noChangeShapeType="1"/>
          </p:cNvSpPr>
          <p:nvPr/>
        </p:nvSpPr>
        <p:spPr bwMode="auto">
          <a:xfrm flipH="1" flipV="1">
            <a:off x="7540242" y="5600338"/>
            <a:ext cx="1229091" cy="13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1" name="Прямоугольник 10"/>
          <p:cNvSpPr/>
          <p:nvPr/>
        </p:nvSpPr>
        <p:spPr>
          <a:xfrm rot="10800000" flipV="1">
            <a:off x="8769334" y="5068373"/>
            <a:ext cx="1997520" cy="923330"/>
          </a:xfrm>
          <a:prstGeom prst="rect">
            <a:avLst/>
          </a:prstGeom>
        </p:spPr>
        <p:txBody>
          <a:bodyPr wrap="square">
            <a:spAutoFit/>
          </a:bodyPr>
          <a:lstStyle/>
          <a:p>
            <a:r>
              <a:rPr lang="ru-RU" altLang="ru-RU" dirty="0"/>
              <a:t>Координаты </a:t>
            </a:r>
          </a:p>
          <a:p>
            <a:r>
              <a:rPr lang="ru-RU" altLang="ru-RU" dirty="0"/>
              <a:t>закрепленной точки</a:t>
            </a:r>
          </a:p>
        </p:txBody>
      </p:sp>
      <p:sp>
        <p:nvSpPr>
          <p:cNvPr id="12" name="Прямоугольник 11"/>
          <p:cNvSpPr/>
          <p:nvPr/>
        </p:nvSpPr>
        <p:spPr>
          <a:xfrm>
            <a:off x="1390330" y="5229658"/>
            <a:ext cx="1310008" cy="923330"/>
          </a:xfrm>
          <a:prstGeom prst="rect">
            <a:avLst/>
          </a:prstGeom>
        </p:spPr>
        <p:txBody>
          <a:bodyPr wrap="square">
            <a:spAutoFit/>
          </a:bodyPr>
          <a:lstStyle/>
          <a:p>
            <a:r>
              <a:rPr lang="ru-RU" altLang="ru-RU" dirty="0"/>
              <a:t>Рабочий список </a:t>
            </a:r>
            <a:r>
              <a:rPr lang="en-US" altLang="ru-RU" dirty="0" err="1"/>
              <a:t>resPoints</a:t>
            </a:r>
            <a:endParaRPr lang="ru-RU" altLang="ru-RU" dirty="0"/>
          </a:p>
        </p:txBody>
      </p:sp>
    </p:spTree>
    <p:extLst>
      <p:ext uri="{BB962C8B-B14F-4D97-AF65-F5344CB8AC3E}">
        <p14:creationId xmlns:p14="http://schemas.microsoft.com/office/powerpoint/2010/main" val="24511110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altLang="ru-RU" sz="4500" dirty="0" smtClean="0"/>
              <a:t>Визуализация метода решени</a:t>
            </a:r>
            <a:r>
              <a:rPr lang="ru-RU" altLang="ru-RU" sz="4500" dirty="0"/>
              <a:t>я</a:t>
            </a:r>
            <a:endParaRPr lang="ru-RU" sz="4500" dirty="0"/>
          </a:p>
        </p:txBody>
      </p:sp>
      <p:sp>
        <p:nvSpPr>
          <p:cNvPr id="3" name="Объект 2"/>
          <p:cNvSpPr>
            <a:spLocks noGrp="1"/>
          </p:cNvSpPr>
          <p:nvPr>
            <p:ph idx="1"/>
          </p:nvPr>
        </p:nvSpPr>
        <p:spPr>
          <a:xfrm>
            <a:off x="164833" y="2034904"/>
            <a:ext cx="7562258" cy="4650001"/>
          </a:xfrm>
        </p:spPr>
        <p:txBody>
          <a:bodyPr>
            <a:normAutofit/>
          </a:bodyPr>
          <a:lstStyle/>
          <a:p>
            <a:pPr>
              <a:defRPr/>
            </a:pPr>
            <a:r>
              <a:rPr lang="ru-RU" altLang="ru-RU" dirty="0" smtClean="0"/>
              <a:t>Построим прямую, проходящую через  две заданные точки. (класс </a:t>
            </a:r>
            <a:r>
              <a:rPr lang="en-US" altLang="ru-RU" dirty="0" smtClean="0"/>
              <a:t>Line</a:t>
            </a:r>
            <a:r>
              <a:rPr lang="ru-RU" altLang="ru-RU" dirty="0" smtClean="0"/>
              <a:t>. Прямую можно задавать четырьмя координатами двух точек</a:t>
            </a:r>
            <a:r>
              <a:rPr lang="en-US" altLang="ru-RU" dirty="0"/>
              <a:t>;</a:t>
            </a:r>
            <a:r>
              <a:rPr lang="ru-RU" altLang="ru-RU" dirty="0" smtClean="0"/>
              <a:t> коэффициентами </a:t>
            </a:r>
            <a:r>
              <a:rPr lang="en-US" altLang="ru-RU" dirty="0" smtClean="0"/>
              <a:t>A, B, C </a:t>
            </a:r>
            <a:r>
              <a:rPr lang="ru-RU" altLang="ru-RU" dirty="0" smtClean="0"/>
              <a:t>уравнения прямой).</a:t>
            </a:r>
            <a:endParaRPr lang="ru-RU" altLang="ru-RU" dirty="0"/>
          </a:p>
          <a:p>
            <a:pPr>
              <a:defRPr/>
            </a:pPr>
            <a:r>
              <a:rPr lang="ru-RU" altLang="ru-RU" dirty="0" smtClean="0"/>
              <a:t>Находим расстояния от этой прямой до каждой точки множества. (используется метод</a:t>
            </a:r>
            <a:r>
              <a:rPr lang="en-US" altLang="ru-RU" dirty="0" smtClean="0"/>
              <a:t>   </a:t>
            </a:r>
            <a:r>
              <a:rPr lang="en-US" i="1" dirty="0" err="1" smtClean="0"/>
              <a:t>distanceToPoint</a:t>
            </a:r>
            <a:r>
              <a:rPr lang="ru-RU" altLang="ru-RU" dirty="0" smtClean="0"/>
              <a:t>)</a:t>
            </a:r>
            <a:r>
              <a:rPr lang="en-US" altLang="ru-RU" dirty="0" smtClean="0"/>
              <a:t>.</a:t>
            </a:r>
          </a:p>
          <a:p>
            <a:pPr>
              <a:defRPr/>
            </a:pPr>
            <a:r>
              <a:rPr lang="ru-RU" altLang="ru-RU" dirty="0" smtClean="0"/>
              <a:t>Заполняем полученными расстояниями динамический массив  </a:t>
            </a:r>
            <a:r>
              <a:rPr lang="en-US" altLang="ru-RU" i="1" dirty="0" err="1" smtClean="0"/>
              <a:t>tDist</a:t>
            </a:r>
            <a:r>
              <a:rPr lang="ru-RU" altLang="ru-RU" dirty="0" smtClean="0"/>
              <a:t> .</a:t>
            </a:r>
          </a:p>
          <a:p>
            <a:pPr>
              <a:defRPr/>
            </a:pPr>
            <a:r>
              <a:rPr lang="ru-RU" altLang="ru-RU" dirty="0" smtClean="0"/>
              <a:t>Сравниваем (упорядочиваем) получившиеся расстояния в динамическом массиве </a:t>
            </a:r>
            <a:r>
              <a:rPr lang="en-US" altLang="ru-RU" i="1" dirty="0" err="1"/>
              <a:t>tDist</a:t>
            </a:r>
            <a:r>
              <a:rPr lang="en-US" altLang="ru-RU" i="1" dirty="0"/>
              <a:t> </a:t>
            </a:r>
            <a:r>
              <a:rPr lang="ru-RU" altLang="ru-RU" dirty="0" smtClean="0"/>
              <a:t>и </a:t>
            </a:r>
            <a:r>
              <a:rPr lang="ru-RU" altLang="ru-RU" dirty="0" err="1" smtClean="0"/>
              <a:t>выбраем</a:t>
            </a:r>
            <a:r>
              <a:rPr lang="ru-RU" altLang="ru-RU" dirty="0" smtClean="0"/>
              <a:t> </a:t>
            </a:r>
            <a:r>
              <a:rPr lang="en-US" altLang="ru-RU" dirty="0" smtClean="0"/>
              <a:t>[n/2</a:t>
            </a:r>
            <a:r>
              <a:rPr lang="ru-RU" altLang="ru-RU" dirty="0" smtClean="0"/>
              <a:t> – 0,1</a:t>
            </a:r>
            <a:r>
              <a:rPr lang="en-US" altLang="ru-RU" dirty="0" smtClean="0"/>
              <a:t>]</a:t>
            </a:r>
            <a:r>
              <a:rPr lang="ru-RU" altLang="ru-RU" dirty="0" smtClean="0"/>
              <a:t> значение длины как </a:t>
            </a:r>
            <a:r>
              <a:rPr lang="ru-RU" altLang="ru-RU" i="1" u="sng" dirty="0" smtClean="0"/>
              <a:t>дистанцию</a:t>
            </a:r>
            <a:r>
              <a:rPr lang="en-US" altLang="ru-RU" dirty="0" smtClean="0"/>
              <a:t> (n ==</a:t>
            </a:r>
            <a:r>
              <a:rPr lang="ru-RU" altLang="ru-RU" dirty="0" smtClean="0"/>
              <a:t> количество точек множества - 2</a:t>
            </a:r>
            <a:r>
              <a:rPr lang="en-US" altLang="ru-RU" dirty="0" smtClean="0"/>
              <a:t>)</a:t>
            </a:r>
            <a:r>
              <a:rPr lang="ru-RU" altLang="ru-RU" dirty="0" smtClean="0"/>
              <a:t>. </a:t>
            </a:r>
            <a:r>
              <a:rPr lang="en-US" altLang="ru-RU" dirty="0" smtClean="0"/>
              <a:t>&lt;</a:t>
            </a:r>
            <a:r>
              <a:rPr lang="ru-RU" altLang="ru-RU" dirty="0" smtClean="0"/>
              <a:t>==</a:t>
            </a:r>
            <a:r>
              <a:rPr lang="en-US" altLang="ru-RU" dirty="0" smtClean="0"/>
              <a:t>&gt;</a:t>
            </a:r>
            <a:r>
              <a:rPr lang="ru-RU" altLang="ru-RU" dirty="0" smtClean="0"/>
              <a:t> Находим </a:t>
            </a:r>
            <a:r>
              <a:rPr lang="ru-RU" altLang="ru-RU" dirty="0"/>
              <a:t>такую пару точек, у которой дистанция будет максимальна</a:t>
            </a:r>
            <a:r>
              <a:rPr lang="ru-RU" altLang="ru-RU" dirty="0" smtClean="0"/>
              <a:t>.</a:t>
            </a:r>
            <a:endParaRPr lang="ru-RU" altLang="ru-RU" dirty="0"/>
          </a:p>
        </p:txBody>
      </p:sp>
      <p:sp>
        <p:nvSpPr>
          <p:cNvPr id="6" name="Овал 5"/>
          <p:cNvSpPr/>
          <p:nvPr/>
        </p:nvSpPr>
        <p:spPr>
          <a:xfrm>
            <a:off x="8738286" y="2144027"/>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Овал 6"/>
          <p:cNvSpPr/>
          <p:nvPr/>
        </p:nvSpPr>
        <p:spPr>
          <a:xfrm>
            <a:off x="8946291" y="2879489"/>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Овал 7"/>
          <p:cNvSpPr/>
          <p:nvPr/>
        </p:nvSpPr>
        <p:spPr>
          <a:xfrm>
            <a:off x="9242854" y="2475835"/>
            <a:ext cx="90616" cy="90616"/>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Овал 8"/>
          <p:cNvSpPr/>
          <p:nvPr/>
        </p:nvSpPr>
        <p:spPr>
          <a:xfrm>
            <a:off x="9704173" y="2082244"/>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Овал 9"/>
          <p:cNvSpPr/>
          <p:nvPr/>
        </p:nvSpPr>
        <p:spPr>
          <a:xfrm>
            <a:off x="9749481" y="2825943"/>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Овал 10"/>
          <p:cNvSpPr/>
          <p:nvPr/>
        </p:nvSpPr>
        <p:spPr>
          <a:xfrm>
            <a:off x="9704173" y="3398290"/>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Овал 11"/>
          <p:cNvSpPr/>
          <p:nvPr/>
        </p:nvSpPr>
        <p:spPr>
          <a:xfrm>
            <a:off x="9106930" y="3554627"/>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Овал 12"/>
          <p:cNvSpPr/>
          <p:nvPr/>
        </p:nvSpPr>
        <p:spPr>
          <a:xfrm>
            <a:off x="10532075" y="2434646"/>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Овал 13"/>
          <p:cNvSpPr/>
          <p:nvPr/>
        </p:nvSpPr>
        <p:spPr>
          <a:xfrm>
            <a:off x="9362302" y="3080951"/>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Овал 14"/>
          <p:cNvSpPr/>
          <p:nvPr/>
        </p:nvSpPr>
        <p:spPr>
          <a:xfrm>
            <a:off x="11092249" y="3744096"/>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Овал 15"/>
          <p:cNvSpPr/>
          <p:nvPr/>
        </p:nvSpPr>
        <p:spPr>
          <a:xfrm>
            <a:off x="11689491" y="3101727"/>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Овал 16"/>
          <p:cNvSpPr/>
          <p:nvPr/>
        </p:nvSpPr>
        <p:spPr>
          <a:xfrm>
            <a:off x="10441459" y="3398290"/>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Овал 17"/>
          <p:cNvSpPr/>
          <p:nvPr/>
        </p:nvSpPr>
        <p:spPr>
          <a:xfrm>
            <a:off x="11079892" y="2795051"/>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Овал 18"/>
          <p:cNvSpPr/>
          <p:nvPr/>
        </p:nvSpPr>
        <p:spPr>
          <a:xfrm>
            <a:off x="11792464" y="2100907"/>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Овал 19"/>
          <p:cNvSpPr/>
          <p:nvPr/>
        </p:nvSpPr>
        <p:spPr>
          <a:xfrm>
            <a:off x="8489091" y="2428832"/>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Овал 20"/>
          <p:cNvSpPr/>
          <p:nvPr/>
        </p:nvSpPr>
        <p:spPr>
          <a:xfrm>
            <a:off x="11079892" y="2055599"/>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Овал 21"/>
          <p:cNvSpPr/>
          <p:nvPr/>
        </p:nvSpPr>
        <p:spPr>
          <a:xfrm>
            <a:off x="10326129" y="2990335"/>
            <a:ext cx="90616" cy="90616"/>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Овал 22"/>
          <p:cNvSpPr/>
          <p:nvPr/>
        </p:nvSpPr>
        <p:spPr>
          <a:xfrm>
            <a:off x="8398475" y="3080951"/>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Овал 24"/>
          <p:cNvSpPr/>
          <p:nvPr/>
        </p:nvSpPr>
        <p:spPr>
          <a:xfrm>
            <a:off x="8855675" y="3303920"/>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Овал 26"/>
          <p:cNvSpPr/>
          <p:nvPr/>
        </p:nvSpPr>
        <p:spPr>
          <a:xfrm>
            <a:off x="10235513" y="3789404"/>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38" name="Рисунок 37"/>
          <p:cNvPicPr>
            <a:picLocks noChangeAspect="1"/>
          </p:cNvPicPr>
          <p:nvPr/>
        </p:nvPicPr>
        <p:blipFill rotWithShape="1">
          <a:blip r:embed="rId2">
            <a:extLst>
              <a:ext uri="{28A0092B-C50C-407E-A947-70E740481C1C}">
                <a14:useLocalDpi xmlns:a14="http://schemas.microsoft.com/office/drawing/2010/main" val="0"/>
              </a:ext>
            </a:extLst>
          </a:blip>
          <a:srcRect l="67854" t="28336" r="2477" b="42689"/>
          <a:stretch/>
        </p:blipFill>
        <p:spPr>
          <a:xfrm>
            <a:off x="8395899" y="4542801"/>
            <a:ext cx="3487181" cy="1915663"/>
          </a:xfrm>
          <a:prstGeom prst="rect">
            <a:avLst/>
          </a:prstGeom>
        </p:spPr>
      </p:pic>
      <p:cxnSp>
        <p:nvCxnSpPr>
          <p:cNvPr id="40" name="Прямая соединительная линия 39"/>
          <p:cNvCxnSpPr/>
          <p:nvPr/>
        </p:nvCxnSpPr>
        <p:spPr>
          <a:xfrm>
            <a:off x="8101329" y="4116416"/>
            <a:ext cx="4102641" cy="3499"/>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43" name="Прямая соединительная линия 42"/>
          <p:cNvCxnSpPr/>
          <p:nvPr/>
        </p:nvCxnSpPr>
        <p:spPr>
          <a:xfrm>
            <a:off x="8328454" y="4576301"/>
            <a:ext cx="3756454" cy="1803463"/>
          </a:xfrm>
          <a:prstGeom prst="line">
            <a:avLst/>
          </a:prstGeom>
        </p:spPr>
        <p:style>
          <a:lnRef idx="3">
            <a:schemeClr val="accent3"/>
          </a:lnRef>
          <a:fillRef idx="0">
            <a:schemeClr val="accent3"/>
          </a:fillRef>
          <a:effectRef idx="2">
            <a:schemeClr val="accent3"/>
          </a:effectRef>
          <a:fontRef idx="minor">
            <a:schemeClr val="tx1"/>
          </a:fontRef>
        </p:style>
      </p:cxnSp>
      <p:sp>
        <p:nvSpPr>
          <p:cNvPr id="46" name="Овал 45"/>
          <p:cNvSpPr/>
          <p:nvPr/>
        </p:nvSpPr>
        <p:spPr>
          <a:xfrm>
            <a:off x="9339648" y="5049719"/>
            <a:ext cx="90616" cy="90616"/>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7" name="Овал 46"/>
          <p:cNvSpPr/>
          <p:nvPr/>
        </p:nvSpPr>
        <p:spPr>
          <a:xfrm>
            <a:off x="10375555" y="5556345"/>
            <a:ext cx="90616" cy="90616"/>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49" name="Прямая соединительная линия 48"/>
          <p:cNvCxnSpPr/>
          <p:nvPr/>
        </p:nvCxnSpPr>
        <p:spPr>
          <a:xfrm flipH="1" flipV="1">
            <a:off x="9333470" y="4288013"/>
            <a:ext cx="3010931" cy="1400612"/>
          </a:xfrm>
          <a:prstGeom prst="line">
            <a:avLst/>
          </a:prstGeom>
        </p:spPr>
        <p:style>
          <a:lnRef idx="3">
            <a:schemeClr val="accent2"/>
          </a:lnRef>
          <a:fillRef idx="0">
            <a:schemeClr val="accent2"/>
          </a:fillRef>
          <a:effectRef idx="2">
            <a:schemeClr val="accent2"/>
          </a:effectRef>
          <a:fontRef idx="minor">
            <a:schemeClr val="tx1"/>
          </a:fontRef>
        </p:style>
      </p:cxnSp>
      <p:cxnSp>
        <p:nvCxnSpPr>
          <p:cNvPr id="54" name="Прямая соединительная линия 53"/>
          <p:cNvCxnSpPr/>
          <p:nvPr/>
        </p:nvCxnSpPr>
        <p:spPr>
          <a:xfrm>
            <a:off x="8486515" y="5406370"/>
            <a:ext cx="3361037" cy="1599867"/>
          </a:xfrm>
          <a:prstGeom prst="line">
            <a:avLst/>
          </a:prstGeom>
        </p:spPr>
        <p:style>
          <a:lnRef idx="3">
            <a:schemeClr val="accent2"/>
          </a:lnRef>
          <a:fillRef idx="0">
            <a:schemeClr val="accent2"/>
          </a:fillRef>
          <a:effectRef idx="2">
            <a:schemeClr val="accent2"/>
          </a:effectRef>
          <a:fontRef idx="minor">
            <a:schemeClr val="tx1"/>
          </a:fontRef>
        </p:style>
      </p:cxnSp>
      <p:sp>
        <p:nvSpPr>
          <p:cNvPr id="58" name="Овал 57"/>
          <p:cNvSpPr/>
          <p:nvPr/>
        </p:nvSpPr>
        <p:spPr>
          <a:xfrm>
            <a:off x="12049898" y="5521150"/>
            <a:ext cx="90616" cy="90616"/>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9" name="Овал 58"/>
          <p:cNvSpPr/>
          <p:nvPr/>
        </p:nvSpPr>
        <p:spPr>
          <a:xfrm>
            <a:off x="12039600" y="2863013"/>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0" name="Овал 59"/>
          <p:cNvSpPr/>
          <p:nvPr/>
        </p:nvSpPr>
        <p:spPr>
          <a:xfrm>
            <a:off x="8647670" y="5455324"/>
            <a:ext cx="90616" cy="90616"/>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1" name="Овал 60"/>
          <p:cNvSpPr/>
          <p:nvPr/>
        </p:nvSpPr>
        <p:spPr>
          <a:xfrm>
            <a:off x="8641490" y="2953303"/>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2" name="Овал 61"/>
          <p:cNvSpPr/>
          <p:nvPr/>
        </p:nvSpPr>
        <p:spPr>
          <a:xfrm>
            <a:off x="8843317" y="4736939"/>
            <a:ext cx="90616" cy="9061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3" name="Овал 62"/>
          <p:cNvSpPr/>
          <p:nvPr/>
        </p:nvSpPr>
        <p:spPr>
          <a:xfrm>
            <a:off x="9780888" y="4680749"/>
            <a:ext cx="90616" cy="9061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4" name="Овал 63"/>
          <p:cNvSpPr/>
          <p:nvPr/>
        </p:nvSpPr>
        <p:spPr>
          <a:xfrm>
            <a:off x="8604422" y="5012026"/>
            <a:ext cx="90616" cy="9061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6" name="Овал 65"/>
          <p:cNvSpPr/>
          <p:nvPr/>
        </p:nvSpPr>
        <p:spPr>
          <a:xfrm>
            <a:off x="10577383" y="5015516"/>
            <a:ext cx="90616" cy="9061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7" name="Овал 66"/>
          <p:cNvSpPr/>
          <p:nvPr/>
        </p:nvSpPr>
        <p:spPr>
          <a:xfrm>
            <a:off x="11689491" y="5664313"/>
            <a:ext cx="90616" cy="9061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8" name="Овал 67"/>
          <p:cNvSpPr/>
          <p:nvPr/>
        </p:nvSpPr>
        <p:spPr>
          <a:xfrm>
            <a:off x="11100486" y="5361062"/>
            <a:ext cx="90616" cy="9061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1" name="Овал 70"/>
          <p:cNvSpPr/>
          <p:nvPr/>
        </p:nvSpPr>
        <p:spPr>
          <a:xfrm>
            <a:off x="9780642" y="5943413"/>
            <a:ext cx="90616" cy="9061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7" name="Овал 76"/>
          <p:cNvSpPr/>
          <p:nvPr/>
        </p:nvSpPr>
        <p:spPr>
          <a:xfrm>
            <a:off x="9449099" y="5637359"/>
            <a:ext cx="90616" cy="9061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9" name="Овал 78"/>
          <p:cNvSpPr/>
          <p:nvPr/>
        </p:nvSpPr>
        <p:spPr>
          <a:xfrm>
            <a:off x="9826196" y="5391954"/>
            <a:ext cx="90616" cy="9061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0" name="Овал 79"/>
          <p:cNvSpPr/>
          <p:nvPr/>
        </p:nvSpPr>
        <p:spPr>
          <a:xfrm>
            <a:off x="9052110" y="5451678"/>
            <a:ext cx="90616" cy="9061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1" name="Овал 80"/>
          <p:cNvSpPr/>
          <p:nvPr/>
        </p:nvSpPr>
        <p:spPr>
          <a:xfrm>
            <a:off x="11125200" y="6291336"/>
            <a:ext cx="90616" cy="9061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2" name="Овал 81"/>
          <p:cNvSpPr/>
          <p:nvPr/>
        </p:nvSpPr>
        <p:spPr>
          <a:xfrm>
            <a:off x="10486767" y="5943413"/>
            <a:ext cx="90616" cy="9061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84" name="Прямая соединительная линия 83"/>
          <p:cNvCxnSpPr/>
          <p:nvPr/>
        </p:nvCxnSpPr>
        <p:spPr>
          <a:xfrm>
            <a:off x="8084534" y="1906172"/>
            <a:ext cx="33591" cy="4989289"/>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48" name="Прямая соединительная линия 47"/>
          <p:cNvCxnSpPr/>
          <p:nvPr/>
        </p:nvCxnSpPr>
        <p:spPr>
          <a:xfrm>
            <a:off x="8176054" y="2002658"/>
            <a:ext cx="3756454" cy="1803463"/>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4305069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altLang="ru-RU" sz="4500" dirty="0" smtClean="0"/>
              <a:t>Визуализация метода решени</a:t>
            </a:r>
            <a:r>
              <a:rPr lang="ru-RU" altLang="ru-RU" sz="4500" dirty="0"/>
              <a:t>я</a:t>
            </a:r>
            <a:endParaRPr lang="ru-RU" sz="4500" dirty="0"/>
          </a:p>
        </p:txBody>
      </p:sp>
      <p:sp>
        <p:nvSpPr>
          <p:cNvPr id="3" name="Объект 2"/>
          <p:cNvSpPr>
            <a:spLocks noGrp="1"/>
          </p:cNvSpPr>
          <p:nvPr>
            <p:ph idx="1"/>
          </p:nvPr>
        </p:nvSpPr>
        <p:spPr>
          <a:xfrm>
            <a:off x="218504" y="695357"/>
            <a:ext cx="7480911" cy="5217125"/>
          </a:xfrm>
        </p:spPr>
        <p:txBody>
          <a:bodyPr>
            <a:normAutofit/>
          </a:bodyPr>
          <a:lstStyle/>
          <a:p>
            <a:pPr>
              <a:defRPr/>
            </a:pPr>
            <a:r>
              <a:rPr lang="ru-RU" altLang="ru-RU" dirty="0" smtClean="0"/>
              <a:t>Выделяем </a:t>
            </a:r>
            <a:r>
              <a:rPr lang="ru-RU" altLang="ru-RU" dirty="0"/>
              <a:t>точки, лежащие на </a:t>
            </a:r>
            <a:r>
              <a:rPr lang="ru-RU" altLang="ru-RU" dirty="0" smtClean="0"/>
              <a:t>дистанции (точки, расстояние до которых равно дистанции).</a:t>
            </a:r>
            <a:endParaRPr lang="ru-RU" altLang="ru-RU" dirty="0" smtClean="0">
              <a:latin typeface="SFMono-Regular"/>
            </a:endParaRPr>
          </a:p>
          <a:p>
            <a:pPr>
              <a:defRPr/>
            </a:pPr>
            <a:endParaRPr lang="ru-RU" altLang="ru-RU" dirty="0" smtClean="0"/>
          </a:p>
          <a:p>
            <a:pPr>
              <a:defRPr/>
            </a:pPr>
            <a:r>
              <a:rPr lang="ru-RU" altLang="ru-RU" dirty="0" smtClean="0"/>
              <a:t>Выделяем </a:t>
            </a:r>
            <a:r>
              <a:rPr lang="ru-RU" altLang="ru-RU" dirty="0"/>
              <a:t>точки, лежащие </a:t>
            </a:r>
            <a:r>
              <a:rPr lang="ru-RU" altLang="ru-RU" dirty="0" smtClean="0"/>
              <a:t>внутри дистанции (точки, расстояние до которых меньше дистанции):</a:t>
            </a:r>
          </a:p>
        </p:txBody>
      </p:sp>
      <p:sp>
        <p:nvSpPr>
          <p:cNvPr id="6" name="Овал 5"/>
          <p:cNvSpPr/>
          <p:nvPr/>
        </p:nvSpPr>
        <p:spPr>
          <a:xfrm>
            <a:off x="8738286" y="2144027"/>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Овал 6"/>
          <p:cNvSpPr/>
          <p:nvPr/>
        </p:nvSpPr>
        <p:spPr>
          <a:xfrm>
            <a:off x="8946291" y="2879489"/>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Овал 7"/>
          <p:cNvSpPr/>
          <p:nvPr/>
        </p:nvSpPr>
        <p:spPr>
          <a:xfrm>
            <a:off x="9242854" y="2475835"/>
            <a:ext cx="90616" cy="90616"/>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Овал 8"/>
          <p:cNvSpPr/>
          <p:nvPr/>
        </p:nvSpPr>
        <p:spPr>
          <a:xfrm>
            <a:off x="9704173" y="2082244"/>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Овал 9"/>
          <p:cNvSpPr/>
          <p:nvPr/>
        </p:nvSpPr>
        <p:spPr>
          <a:xfrm>
            <a:off x="9749481" y="2825943"/>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Овал 10"/>
          <p:cNvSpPr/>
          <p:nvPr/>
        </p:nvSpPr>
        <p:spPr>
          <a:xfrm>
            <a:off x="9704173" y="3398290"/>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Овал 11"/>
          <p:cNvSpPr/>
          <p:nvPr/>
        </p:nvSpPr>
        <p:spPr>
          <a:xfrm>
            <a:off x="9106930" y="3554627"/>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Овал 12"/>
          <p:cNvSpPr/>
          <p:nvPr/>
        </p:nvSpPr>
        <p:spPr>
          <a:xfrm>
            <a:off x="10532075" y="2434646"/>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Овал 13"/>
          <p:cNvSpPr/>
          <p:nvPr/>
        </p:nvSpPr>
        <p:spPr>
          <a:xfrm>
            <a:off x="9362302" y="3080951"/>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Овал 14"/>
          <p:cNvSpPr/>
          <p:nvPr/>
        </p:nvSpPr>
        <p:spPr>
          <a:xfrm>
            <a:off x="11092249" y="3744096"/>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Овал 15"/>
          <p:cNvSpPr/>
          <p:nvPr/>
        </p:nvSpPr>
        <p:spPr>
          <a:xfrm>
            <a:off x="11689491" y="3101727"/>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Овал 16"/>
          <p:cNvSpPr/>
          <p:nvPr/>
        </p:nvSpPr>
        <p:spPr>
          <a:xfrm>
            <a:off x="10441459" y="3398290"/>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Овал 17"/>
          <p:cNvSpPr/>
          <p:nvPr/>
        </p:nvSpPr>
        <p:spPr>
          <a:xfrm>
            <a:off x="11079892" y="2795051"/>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Овал 18"/>
          <p:cNvSpPr/>
          <p:nvPr/>
        </p:nvSpPr>
        <p:spPr>
          <a:xfrm>
            <a:off x="11792464" y="2100907"/>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Овал 19"/>
          <p:cNvSpPr/>
          <p:nvPr/>
        </p:nvSpPr>
        <p:spPr>
          <a:xfrm>
            <a:off x="8489091" y="2428832"/>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Овал 20"/>
          <p:cNvSpPr/>
          <p:nvPr/>
        </p:nvSpPr>
        <p:spPr>
          <a:xfrm>
            <a:off x="11079892" y="2055599"/>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Овал 21"/>
          <p:cNvSpPr/>
          <p:nvPr/>
        </p:nvSpPr>
        <p:spPr>
          <a:xfrm>
            <a:off x="10326129" y="2990335"/>
            <a:ext cx="90616" cy="90616"/>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Овал 22"/>
          <p:cNvSpPr/>
          <p:nvPr/>
        </p:nvSpPr>
        <p:spPr>
          <a:xfrm>
            <a:off x="8398475" y="3080951"/>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Овал 24"/>
          <p:cNvSpPr/>
          <p:nvPr/>
        </p:nvSpPr>
        <p:spPr>
          <a:xfrm>
            <a:off x="8855675" y="3303920"/>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Овал 26"/>
          <p:cNvSpPr/>
          <p:nvPr/>
        </p:nvSpPr>
        <p:spPr>
          <a:xfrm>
            <a:off x="10235513" y="3789404"/>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38" name="Рисунок 37"/>
          <p:cNvPicPr>
            <a:picLocks noChangeAspect="1"/>
          </p:cNvPicPr>
          <p:nvPr/>
        </p:nvPicPr>
        <p:blipFill rotWithShape="1">
          <a:blip r:embed="rId2">
            <a:extLst>
              <a:ext uri="{28A0092B-C50C-407E-A947-70E740481C1C}">
                <a14:useLocalDpi xmlns:a14="http://schemas.microsoft.com/office/drawing/2010/main" val="0"/>
              </a:ext>
            </a:extLst>
          </a:blip>
          <a:srcRect l="67854" t="28336" r="2477" b="42689"/>
          <a:stretch/>
        </p:blipFill>
        <p:spPr>
          <a:xfrm>
            <a:off x="8395899" y="4542801"/>
            <a:ext cx="3487181" cy="1915663"/>
          </a:xfrm>
          <a:prstGeom prst="rect">
            <a:avLst/>
          </a:prstGeom>
        </p:spPr>
      </p:pic>
      <p:cxnSp>
        <p:nvCxnSpPr>
          <p:cNvPr id="40" name="Прямая соединительная линия 39"/>
          <p:cNvCxnSpPr/>
          <p:nvPr/>
        </p:nvCxnSpPr>
        <p:spPr>
          <a:xfrm>
            <a:off x="8101329" y="4116416"/>
            <a:ext cx="4102641" cy="3499"/>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43" name="Прямая соединительная линия 42"/>
          <p:cNvCxnSpPr/>
          <p:nvPr/>
        </p:nvCxnSpPr>
        <p:spPr>
          <a:xfrm>
            <a:off x="8328454" y="4576301"/>
            <a:ext cx="3756454" cy="1803463"/>
          </a:xfrm>
          <a:prstGeom prst="line">
            <a:avLst/>
          </a:prstGeom>
        </p:spPr>
        <p:style>
          <a:lnRef idx="3">
            <a:schemeClr val="accent3"/>
          </a:lnRef>
          <a:fillRef idx="0">
            <a:schemeClr val="accent3"/>
          </a:fillRef>
          <a:effectRef idx="2">
            <a:schemeClr val="accent3"/>
          </a:effectRef>
          <a:fontRef idx="minor">
            <a:schemeClr val="tx1"/>
          </a:fontRef>
        </p:style>
      </p:cxnSp>
      <p:sp>
        <p:nvSpPr>
          <p:cNvPr id="46" name="Овал 45"/>
          <p:cNvSpPr/>
          <p:nvPr/>
        </p:nvSpPr>
        <p:spPr>
          <a:xfrm>
            <a:off x="9339648" y="5049719"/>
            <a:ext cx="90616" cy="90616"/>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7" name="Овал 46"/>
          <p:cNvSpPr/>
          <p:nvPr/>
        </p:nvSpPr>
        <p:spPr>
          <a:xfrm>
            <a:off x="10375555" y="5556345"/>
            <a:ext cx="90616" cy="90616"/>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49" name="Прямая соединительная линия 48"/>
          <p:cNvCxnSpPr/>
          <p:nvPr/>
        </p:nvCxnSpPr>
        <p:spPr>
          <a:xfrm flipH="1" flipV="1">
            <a:off x="9333470" y="4288013"/>
            <a:ext cx="3010931" cy="1400612"/>
          </a:xfrm>
          <a:prstGeom prst="line">
            <a:avLst/>
          </a:prstGeom>
        </p:spPr>
        <p:style>
          <a:lnRef idx="3">
            <a:schemeClr val="accent2"/>
          </a:lnRef>
          <a:fillRef idx="0">
            <a:schemeClr val="accent2"/>
          </a:fillRef>
          <a:effectRef idx="2">
            <a:schemeClr val="accent2"/>
          </a:effectRef>
          <a:fontRef idx="minor">
            <a:schemeClr val="tx1"/>
          </a:fontRef>
        </p:style>
      </p:cxnSp>
      <p:cxnSp>
        <p:nvCxnSpPr>
          <p:cNvPr id="54" name="Прямая соединительная линия 53"/>
          <p:cNvCxnSpPr/>
          <p:nvPr/>
        </p:nvCxnSpPr>
        <p:spPr>
          <a:xfrm>
            <a:off x="8486515" y="5406370"/>
            <a:ext cx="3361037" cy="1599867"/>
          </a:xfrm>
          <a:prstGeom prst="line">
            <a:avLst/>
          </a:prstGeom>
        </p:spPr>
        <p:style>
          <a:lnRef idx="3">
            <a:schemeClr val="accent2"/>
          </a:lnRef>
          <a:fillRef idx="0">
            <a:schemeClr val="accent2"/>
          </a:fillRef>
          <a:effectRef idx="2">
            <a:schemeClr val="accent2"/>
          </a:effectRef>
          <a:fontRef idx="minor">
            <a:schemeClr val="tx1"/>
          </a:fontRef>
        </p:style>
      </p:cxnSp>
      <p:sp>
        <p:nvSpPr>
          <p:cNvPr id="58" name="Овал 57"/>
          <p:cNvSpPr/>
          <p:nvPr/>
        </p:nvSpPr>
        <p:spPr>
          <a:xfrm>
            <a:off x="12049898" y="5521150"/>
            <a:ext cx="90616" cy="90616"/>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9" name="Овал 58"/>
          <p:cNvSpPr/>
          <p:nvPr/>
        </p:nvSpPr>
        <p:spPr>
          <a:xfrm>
            <a:off x="12039600" y="2863013"/>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0" name="Овал 59"/>
          <p:cNvSpPr/>
          <p:nvPr/>
        </p:nvSpPr>
        <p:spPr>
          <a:xfrm>
            <a:off x="8647670" y="5455324"/>
            <a:ext cx="90616" cy="90616"/>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1" name="Овал 60"/>
          <p:cNvSpPr/>
          <p:nvPr/>
        </p:nvSpPr>
        <p:spPr>
          <a:xfrm>
            <a:off x="8641490" y="2953303"/>
            <a:ext cx="90616" cy="9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2" name="Овал 61"/>
          <p:cNvSpPr/>
          <p:nvPr/>
        </p:nvSpPr>
        <p:spPr>
          <a:xfrm>
            <a:off x="8843317" y="4736939"/>
            <a:ext cx="90616" cy="9061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3" name="Овал 62"/>
          <p:cNvSpPr/>
          <p:nvPr/>
        </p:nvSpPr>
        <p:spPr>
          <a:xfrm>
            <a:off x="9780888" y="4680749"/>
            <a:ext cx="90616" cy="9061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4" name="Овал 63"/>
          <p:cNvSpPr/>
          <p:nvPr/>
        </p:nvSpPr>
        <p:spPr>
          <a:xfrm>
            <a:off x="8604422" y="5012026"/>
            <a:ext cx="90616" cy="9061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6" name="Овал 65"/>
          <p:cNvSpPr/>
          <p:nvPr/>
        </p:nvSpPr>
        <p:spPr>
          <a:xfrm>
            <a:off x="10577383" y="5015516"/>
            <a:ext cx="90616" cy="9061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7" name="Овал 66"/>
          <p:cNvSpPr/>
          <p:nvPr/>
        </p:nvSpPr>
        <p:spPr>
          <a:xfrm>
            <a:off x="11689491" y="5664313"/>
            <a:ext cx="90616" cy="9061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8" name="Овал 67"/>
          <p:cNvSpPr/>
          <p:nvPr/>
        </p:nvSpPr>
        <p:spPr>
          <a:xfrm>
            <a:off x="11100486" y="5361062"/>
            <a:ext cx="90616" cy="9061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1" name="Овал 70"/>
          <p:cNvSpPr/>
          <p:nvPr/>
        </p:nvSpPr>
        <p:spPr>
          <a:xfrm>
            <a:off x="9780642" y="5943413"/>
            <a:ext cx="90616" cy="9061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7" name="Овал 76"/>
          <p:cNvSpPr/>
          <p:nvPr/>
        </p:nvSpPr>
        <p:spPr>
          <a:xfrm>
            <a:off x="9449099" y="5637359"/>
            <a:ext cx="90616" cy="9061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9" name="Овал 78"/>
          <p:cNvSpPr/>
          <p:nvPr/>
        </p:nvSpPr>
        <p:spPr>
          <a:xfrm>
            <a:off x="9826196" y="5391954"/>
            <a:ext cx="90616" cy="9061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0" name="Овал 79"/>
          <p:cNvSpPr/>
          <p:nvPr/>
        </p:nvSpPr>
        <p:spPr>
          <a:xfrm>
            <a:off x="9052110" y="5451678"/>
            <a:ext cx="90616" cy="9061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1" name="Овал 80"/>
          <p:cNvSpPr/>
          <p:nvPr/>
        </p:nvSpPr>
        <p:spPr>
          <a:xfrm>
            <a:off x="11125200" y="6291336"/>
            <a:ext cx="90616" cy="9061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2" name="Овал 81"/>
          <p:cNvSpPr/>
          <p:nvPr/>
        </p:nvSpPr>
        <p:spPr>
          <a:xfrm>
            <a:off x="10486767" y="5943413"/>
            <a:ext cx="90616" cy="9061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84" name="Прямая соединительная линия 83"/>
          <p:cNvCxnSpPr/>
          <p:nvPr/>
        </p:nvCxnSpPr>
        <p:spPr>
          <a:xfrm>
            <a:off x="8084534" y="1906172"/>
            <a:ext cx="33591" cy="4989289"/>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48" name="Прямая соединительная линия 47"/>
          <p:cNvCxnSpPr/>
          <p:nvPr/>
        </p:nvCxnSpPr>
        <p:spPr>
          <a:xfrm>
            <a:off x="8176054" y="2002658"/>
            <a:ext cx="3756454" cy="1803463"/>
          </a:xfrm>
          <a:prstGeom prst="line">
            <a:avLst/>
          </a:prstGeom>
        </p:spPr>
        <p:style>
          <a:lnRef idx="3">
            <a:schemeClr val="accent3"/>
          </a:lnRef>
          <a:fillRef idx="0">
            <a:schemeClr val="accent3"/>
          </a:fillRef>
          <a:effectRef idx="2">
            <a:schemeClr val="accent3"/>
          </a:effectRef>
          <a:fontRef idx="minor">
            <a:schemeClr val="tx1"/>
          </a:fontRef>
        </p:style>
      </p:cxnSp>
      <p:pic>
        <p:nvPicPr>
          <p:cNvPr id="5" name="Рисунок 4"/>
          <p:cNvPicPr>
            <a:picLocks noChangeAspect="1"/>
          </p:cNvPicPr>
          <p:nvPr/>
        </p:nvPicPr>
        <p:blipFill rotWithShape="1">
          <a:blip r:embed="rId3">
            <a:extLst>
              <a:ext uri="{28A0092B-C50C-407E-A947-70E740481C1C}">
                <a14:useLocalDpi xmlns:a14="http://schemas.microsoft.com/office/drawing/2010/main" val="0"/>
              </a:ext>
            </a:extLst>
          </a:blip>
          <a:srcRect l="2228" t="20649" r="37826" b="56500"/>
          <a:stretch/>
        </p:blipFill>
        <p:spPr>
          <a:xfrm>
            <a:off x="86499" y="4680749"/>
            <a:ext cx="7773170" cy="1712067"/>
          </a:xfrm>
          <a:prstGeom prst="rect">
            <a:avLst/>
          </a:prstGeom>
        </p:spPr>
      </p:pic>
    </p:spTree>
    <p:extLst>
      <p:ext uri="{BB962C8B-B14F-4D97-AF65-F5344CB8AC3E}">
        <p14:creationId xmlns:p14="http://schemas.microsoft.com/office/powerpoint/2010/main" val="5631105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Цитаты">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docProps/app.xml><?xml version="1.0" encoding="utf-8"?>
<Properties xmlns="http://schemas.openxmlformats.org/officeDocument/2006/extended-properties" xmlns:vt="http://schemas.openxmlformats.org/officeDocument/2006/docPropsVTypes">
  <Template>TM03457503[[fn=Цитаты]]</Template>
  <TotalTime>162</TotalTime>
  <Words>1057</Words>
  <Application>Microsoft Office PowerPoint</Application>
  <PresentationFormat>Широкоэкранный</PresentationFormat>
  <Paragraphs>112</Paragraphs>
  <Slides>15</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15</vt:i4>
      </vt:variant>
    </vt:vector>
  </HeadingPairs>
  <TitlesOfParts>
    <vt:vector size="23" baseType="lpstr">
      <vt:lpstr>Arial</vt:lpstr>
      <vt:lpstr>Candara</vt:lpstr>
      <vt:lpstr>Century Gothic</vt:lpstr>
      <vt:lpstr>JetBrains Mono</vt:lpstr>
      <vt:lpstr>SFMono-Regular</vt:lpstr>
      <vt:lpstr>Wingdings</vt:lpstr>
      <vt:lpstr>Wingdings 2</vt:lpstr>
      <vt:lpstr>Цитаты</vt:lpstr>
      <vt:lpstr>Поиск пары точек, дистанция которой будет минимальна</vt:lpstr>
      <vt:lpstr>Этапы решения задачи</vt:lpstr>
      <vt:lpstr>Постановка задачи</vt:lpstr>
      <vt:lpstr>Входные и выходные данные</vt:lpstr>
      <vt:lpstr>Визуализация постановки задачи</vt:lpstr>
      <vt:lpstr>Математическая модель</vt:lpstr>
      <vt:lpstr>Визуализация структуры данных</vt:lpstr>
      <vt:lpstr>Визуализация метода решения</vt:lpstr>
      <vt:lpstr>Визуализация метода решения</vt:lpstr>
      <vt:lpstr>Визуализация метода решения</vt:lpstr>
      <vt:lpstr>Пример работы программы</vt:lpstr>
      <vt:lpstr>Визуализация результата</vt:lpstr>
      <vt:lpstr>Визуализация результата</vt:lpstr>
      <vt:lpstr>Возникшие затруднения</vt:lpstr>
      <vt:lpstr>Спасибо за внимание.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Поиск пары точек, дистанция которой будет минимальна</dc:title>
  <dc:creator>Пользователь Windows</dc:creator>
  <cp:lastModifiedBy>Пользователь Windows</cp:lastModifiedBy>
  <cp:revision>18</cp:revision>
  <dcterms:created xsi:type="dcterms:W3CDTF">2021-04-22T17:06:44Z</dcterms:created>
  <dcterms:modified xsi:type="dcterms:W3CDTF">2021-04-23T10:42:17Z</dcterms:modified>
</cp:coreProperties>
</file>