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9" r:id="rId2"/>
  </p:sldMasterIdLst>
  <p:notesMasterIdLst>
    <p:notesMasterId r:id="rId26"/>
  </p:notesMasterIdLst>
  <p:sldIdLst>
    <p:sldId id="328" r:id="rId3"/>
    <p:sldId id="375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6" r:id="rId21"/>
    <p:sldId id="377" r:id="rId22"/>
    <p:sldId id="380" r:id="rId23"/>
    <p:sldId id="378" r:id="rId24"/>
    <p:sldId id="3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28AD-36F1-4087-971A-7B256ED363F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11BDC-DC88-4F8A-BB33-D15FB264F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C0-05F6-44AD-84E4-9DBD7F40796C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711B-C0FC-4C3C-BE45-B82368BAA096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A768-5A24-46CF-846E-D712CDD999D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B5E-2552-46BD-B9D9-51FC153DA99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70C5-81F2-40CB-BDC2-F640A981ECD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01EC-EF62-4DB2-991B-AD83A7F6A10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4F2E-4A57-48B6-814A-37B0EBDAE8BC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FE54-605B-4039-8FBC-29F576BD7BE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DF5E-EA6E-4D69-8341-88768AF2B3B6}" type="datetime1">
              <a:rPr lang="en-US" smtClean="0"/>
              <a:t>8/9/2022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AD48-D766-439A-9962-B2DDCF1DF595}" type="datetime1">
              <a:rPr lang="en-US" smtClean="0"/>
              <a:t>8/9/2022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50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016-53D7-4130-9E6D-348C8D916804}" type="datetime1">
              <a:rPr lang="en-US" smtClean="0"/>
              <a:t>8/9/2022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677334" y="6041361"/>
            <a:ext cx="821266" cy="365125"/>
          </a:xfrm>
        </p:spPr>
        <p:txBody>
          <a:bodyPr/>
          <a:lstStyle/>
          <a:p>
            <a:fld id="{C312704A-5735-46A6-B285-F5FD3D931A1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3900" y="6041360"/>
            <a:ext cx="1473200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F3F1-0B36-42CE-B653-1445C5C3D86D}" type="datetime1">
              <a:rPr lang="en-US" smtClean="0"/>
              <a:t>8/9/2022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1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688E-5A17-4837-89DB-67756A619648}" type="datetime1">
              <a:rPr lang="en-US" smtClean="0"/>
              <a:t>8/9/2022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0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7AB4-088F-42EE-A787-C1E0B6F420D3}" type="datetime1">
              <a:rPr lang="en-US" smtClean="0"/>
              <a:t>8/9/2022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7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36F4-02A9-45BC-AA62-A2B751F98EF6}" type="datetime1">
              <a:rPr lang="en-US" smtClean="0"/>
              <a:t>8/9/2022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78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1244-9528-4647-A702-8269908CD83D}" type="datetime1">
              <a:rPr lang="en-US" smtClean="0"/>
              <a:t>8/9/2022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31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3B2-15CF-4258-A593-F08B367537CB}" type="datetime1">
              <a:rPr lang="en-US" smtClean="0"/>
              <a:t>8/9/2022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34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0A7F-C0FA-4BB3-BDE7-97AF3B4316B8}" type="datetime1">
              <a:rPr lang="en-US" smtClean="0"/>
              <a:t>8/9/2022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1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61F8-10C4-428A-8EA5-86ED16780436}" type="datetime1">
              <a:rPr lang="en-US" smtClean="0"/>
              <a:t>8/9/2022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D1D-CFA6-488A-B739-D325EFED2C8F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CBAB-B8EA-4F91-A761-D9DDBC8CAC6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C9D-0E60-4B60-AD3D-8F474C777BCA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069-0B06-4CB1-8996-753754E69AA6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64CD-09ED-444E-916A-6B95B5E0864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EB74-89B6-48CC-BC61-5DF6687F6E3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B284-689F-41E1-A8EC-33C67B546BA2}" type="datetime1">
              <a:rPr lang="en-US" smtClean="0"/>
              <a:t>8/9/2022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E571-09CD-468B-800F-6E1F5D5E4133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FB25-8D14-4574-A0F9-42D804402913}" type="datetime1">
              <a:rPr lang="en-US" smtClean="0"/>
              <a:t>8/9/2022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 dirty="0" smtClean="0"/>
              <a:t>Example Problems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23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28800" y="609600"/>
            <a:ext cx="82296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Production System</a:t>
            </a:r>
            <a:endParaRPr lang="en-US" alt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A set of rules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One or more databases / knowledge bases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-	Some part of the database may be invariant even though 	domain specific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-	 some might be situation specific.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A control strategy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- 	specifies the order in which the rules will be compared to 	the database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-	resolves the conflicts that arise when several rules match 	at once.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7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52600" y="601663"/>
            <a:ext cx="82296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Requirements of a good control strategy</a:t>
            </a:r>
            <a:endParaRPr lang="en-US" alt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It cause motion.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The control strategies that do not cause motion will never 	lead to a solution.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It is systematic.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	</a:t>
            </a:r>
            <a:r>
              <a:rPr lang="en-US" altLang="en-US"/>
              <a:t>It corresponds</a:t>
            </a:r>
            <a:r>
              <a:rPr lang="en-US" altLang="en-US" sz="2800"/>
              <a:t> </a:t>
            </a:r>
            <a:r>
              <a:rPr lang="en-US" altLang="en-US"/>
              <a:t>to the need for global motion ( over the 	course of several steps) as well as for local motion(over 	the course of single step). 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5577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28800" y="533401"/>
            <a:ext cx="8229600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Design for a Production System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		             apply a rule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initial          recognize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state            a pattern                               ACT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       goal state                    context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                                   changed</a:t>
            </a:r>
          </a:p>
          <a:p>
            <a:pPr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4384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3810000" y="1600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3810000" y="1600200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086600" y="1600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7086600" y="3733800"/>
            <a:ext cx="76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61722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3962400" y="5486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3962400" y="3733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2895600" y="36576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28800" y="381000"/>
            <a:ext cx="8534400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00B0F0"/>
                </a:solidFill>
              </a:rPr>
              <a:t>Water-jug problem</a:t>
            </a:r>
            <a:endParaRPr lang="en-US" altLang="en-US" sz="2800" dirty="0">
              <a:solidFill>
                <a:srgbClr val="00B0F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u="sng" dirty="0"/>
              <a:t>Database </a:t>
            </a:r>
            <a:r>
              <a:rPr lang="en-US" altLang="en-US" dirty="0"/>
              <a:t>           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                       full       -   4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4 unit jug           empty   -    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	    some     -    &gt;0 , &lt; 4 </a:t>
            </a:r>
            <a:endParaRPr lang="en-US" altLang="en-US" sz="2800" dirty="0"/>
          </a:p>
          <a:p>
            <a:pPr>
              <a:spcBef>
                <a:spcPct val="50000"/>
              </a:spcBef>
            </a:pPr>
            <a:r>
              <a:rPr lang="en-US" altLang="en-US" dirty="0"/>
              <a:t>		    full       -   3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3 unit jug           empty   -    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	    some     -    &gt;0 , &lt; 3 </a:t>
            </a:r>
          </a:p>
          <a:p>
            <a:pPr>
              <a:spcBef>
                <a:spcPct val="50000"/>
              </a:spcBef>
            </a:pPr>
            <a:r>
              <a:rPr lang="en-US" altLang="en-US" u="sng" dirty="0"/>
              <a:t>Assumptions</a:t>
            </a: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unlimited supply of water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water may be spilled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water may be poured from one jug to the other.</a:t>
            </a:r>
            <a:endParaRPr lang="en-US" altLang="en-US" sz="2800" dirty="0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32766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2766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3276600" y="1828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3200400" y="39624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3200400" y="3429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200400" y="4038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/>
              <a:t>Set of Rules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Let X ,Y denote the contents of the two jugs under reference.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 u="sng"/>
              <a:t>Rule1		</a:t>
            </a:r>
            <a:r>
              <a:rPr lang="en-US" altLang="en-US"/>
              <a:t>(X,Y | X &lt; 4) =&gt; (4,Y)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If the jug with the 4 unit capacity has less than 4 units of water, it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	may be filled.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Rule2</a:t>
            </a:r>
            <a:r>
              <a:rPr lang="en-US" altLang="en-US"/>
              <a:t>		 (X,Y | Y &lt; 3)  =&gt; (X,3)      similar to rule1.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Rule3</a:t>
            </a:r>
            <a:r>
              <a:rPr lang="en-US" altLang="en-US"/>
              <a:t>		 (X,Y | X &gt; 0 )  =&gt; (X- D,Y)     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Pour out some water from 4 unit jug.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Rule4</a:t>
            </a:r>
            <a:r>
              <a:rPr lang="en-US" altLang="en-US"/>
              <a:t>		 (X,Y | Y &gt; 0)  =&gt; (X,Y - D)      similar to rule3.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Rule5</a:t>
            </a:r>
            <a:r>
              <a:rPr lang="en-US" altLang="en-US"/>
              <a:t>		 (X,Y | X &gt; 0)  =&gt; (0,Y)      empty 4 unit jug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Rule6</a:t>
            </a:r>
            <a:r>
              <a:rPr lang="en-US" altLang="en-US"/>
              <a:t>		 (X,Y | Y &gt; 0)  =&gt; (X,0)      empty 3 unit jug</a:t>
            </a:r>
          </a:p>
        </p:txBody>
      </p:sp>
    </p:spTree>
    <p:extLst>
      <p:ext uri="{BB962C8B-B14F-4D97-AF65-F5344CB8AC3E}">
        <p14:creationId xmlns:p14="http://schemas.microsoft.com/office/powerpoint/2010/main" val="17354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u="sng"/>
          </a:p>
          <a:p>
            <a:pPr>
              <a:spcBef>
                <a:spcPct val="50000"/>
              </a:spcBef>
            </a:pPr>
            <a:r>
              <a:rPr lang="en-US" altLang="en-US" u="sng"/>
              <a:t>Rule7		</a:t>
            </a:r>
            <a:r>
              <a:rPr lang="en-US" altLang="en-US"/>
              <a:t>(X,Y | X +Y &gt;= 4 ۸ Y &gt; 0) =&gt; (4,Y - (4 - X))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Pour from 3 unit jug to 4 unit jug to fill it.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Rule8		</a:t>
            </a:r>
            <a:r>
              <a:rPr lang="en-US" altLang="en-US"/>
              <a:t>(X,Y | X +Y &gt;= 3 ۸ X &gt; 0) =&gt; (X - (3 - Y),3)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Pour from 4 unit jug to 3 unit jug to fill it.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Rule9		</a:t>
            </a:r>
            <a:r>
              <a:rPr lang="en-US" altLang="en-US"/>
              <a:t>(X,Y | X +Y &lt;= 4 ۸ Y &gt; 0) =&gt; (X + Y ,0)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Pour all water from 3 unit jug into 4 unit jug.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Rule10		</a:t>
            </a:r>
            <a:r>
              <a:rPr lang="en-US" altLang="en-US"/>
              <a:t>(X,Y | X +Y &lt;= 3 ۸ X &gt; 0) =&gt; (0 , X +Y)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Pour all water from 4 unit jug into 3 unit jug.</a:t>
            </a:r>
          </a:p>
        </p:txBody>
      </p:sp>
    </p:spTree>
    <p:extLst>
      <p:ext uri="{BB962C8B-B14F-4D97-AF65-F5344CB8AC3E}">
        <p14:creationId xmlns:p14="http://schemas.microsoft.com/office/powerpoint/2010/main" val="41545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28800" y="457201"/>
            <a:ext cx="8534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Solution 1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jug1	jug2		</a:t>
            </a:r>
            <a:r>
              <a:rPr lang="en-US" altLang="en-US" dirty="0" smtClean="0"/>
              <a:t>     Rule </a:t>
            </a:r>
            <a:r>
              <a:rPr lang="en-US" altLang="en-US" dirty="0"/>
              <a:t>applied	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0	0		2			Rule1, Rule2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0	3		9			 Rule1, Rule9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3	0		2			 Rule1,2,3,4,5,6,7,8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3	3		7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4	2		5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0	2		9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2	0</a:t>
            </a:r>
          </a:p>
        </p:txBody>
      </p:sp>
    </p:spTree>
    <p:extLst>
      <p:ext uri="{BB962C8B-B14F-4D97-AF65-F5344CB8AC3E}">
        <p14:creationId xmlns:p14="http://schemas.microsoft.com/office/powerpoint/2010/main" val="3638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057400" y="533401"/>
            <a:ext cx="82296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With regard to the control strategy, there are two major issues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How should one obtain the set of applicable rules?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(pattern matching of the left hand side)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How should the conflict set be resolved?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(based on the evaluation of a heuristic function)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The control strategy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must cause motion.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Should explore the solution space in a systematic manner.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5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762482" y="155040"/>
            <a:ext cx="894559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 dirty="0"/>
              <a:t>A Search Tree for water-jug problem</a:t>
            </a:r>
            <a:r>
              <a:rPr lang="en-US" altLang="en-US" dirty="0"/>
              <a:t>    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		</a:t>
            </a:r>
            <a:r>
              <a:rPr lang="en-US" altLang="en-US" dirty="0" smtClean="0"/>
              <a:t>			(</a:t>
            </a:r>
            <a:r>
              <a:rPr lang="en-US" altLang="en-US" dirty="0"/>
              <a:t>0,0)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	(4,0)				</a:t>
            </a:r>
            <a:r>
              <a:rPr lang="en-US" altLang="en-US" dirty="0" smtClean="0"/>
              <a:t>				(</a:t>
            </a:r>
            <a:r>
              <a:rPr lang="en-US" altLang="en-US" dirty="0"/>
              <a:t>0,3)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(4,3)	(0,0)	(1,3)		</a:t>
            </a:r>
            <a:r>
              <a:rPr lang="en-US" altLang="en-US" dirty="0" smtClean="0"/>
              <a:t>   (</a:t>
            </a:r>
            <a:r>
              <a:rPr lang="en-US" altLang="en-US" dirty="0"/>
              <a:t>4,3)	</a:t>
            </a:r>
            <a:r>
              <a:rPr lang="en-US" altLang="en-US" dirty="0" smtClean="0"/>
              <a:t>     (</a:t>
            </a:r>
            <a:r>
              <a:rPr lang="en-US" altLang="en-US" dirty="0"/>
              <a:t>0,0)	(3,0)		</a:t>
            </a:r>
          </a:p>
          <a:p>
            <a:pPr>
              <a:spcBef>
                <a:spcPct val="50000"/>
              </a:spcBef>
            </a:pPr>
            <a:r>
              <a:rPr lang="en-US" altLang="en-US" u="sng" dirty="0"/>
              <a:t>A Search Graph for water-jug problem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			</a:t>
            </a:r>
            <a:r>
              <a:rPr lang="en-US" altLang="en-US" dirty="0" smtClean="0"/>
              <a:t>			(</a:t>
            </a:r>
            <a:r>
              <a:rPr lang="en-US" altLang="en-US" dirty="0"/>
              <a:t>0,0)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        (</a:t>
            </a:r>
            <a:r>
              <a:rPr lang="en-US" altLang="en-US" dirty="0"/>
              <a:t>4,0)			</a:t>
            </a:r>
            <a:r>
              <a:rPr lang="en-US" altLang="en-US" dirty="0" smtClean="0"/>
              <a:t>		           (</a:t>
            </a:r>
            <a:r>
              <a:rPr lang="en-US" altLang="en-US" dirty="0"/>
              <a:t>0,3)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(4,3)		</a:t>
            </a:r>
            <a:r>
              <a:rPr lang="en-US" altLang="en-US" dirty="0" smtClean="0"/>
              <a:t>       (</a:t>
            </a:r>
            <a:r>
              <a:rPr lang="en-US" altLang="en-US" dirty="0"/>
              <a:t>1,3)		</a:t>
            </a:r>
            <a:r>
              <a:rPr lang="en-US" altLang="en-US" dirty="0" smtClean="0"/>
              <a:t>     (</a:t>
            </a:r>
            <a:r>
              <a:rPr lang="en-US" altLang="en-US" dirty="0"/>
              <a:t>4,3)		</a:t>
            </a:r>
            <a:r>
              <a:rPr lang="en-US" altLang="en-US" dirty="0" smtClean="0"/>
              <a:t>    (</a:t>
            </a:r>
            <a:r>
              <a:rPr lang="en-US" altLang="en-US" dirty="0"/>
              <a:t>3,0)</a:t>
            </a:r>
            <a:endParaRPr lang="en-US" altLang="en-US" u="sng" dirty="0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H="1">
            <a:off x="3048000" y="3810000"/>
            <a:ext cx="1295400" cy="762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3124200" y="4343400"/>
            <a:ext cx="1447800" cy="838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5105400" y="4343400"/>
            <a:ext cx="14478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3276600" y="4343400"/>
            <a:ext cx="1295400" cy="838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181600" y="4419600"/>
            <a:ext cx="1219200" cy="762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105400" y="4419600"/>
            <a:ext cx="1295400" cy="762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3352800" y="4343400"/>
            <a:ext cx="1295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105400" y="4419600"/>
            <a:ext cx="1371600" cy="838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>
            <a:off x="3200400" y="4343400"/>
            <a:ext cx="13716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5105400" y="4343400"/>
            <a:ext cx="13716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5181600" y="4267200"/>
            <a:ext cx="1219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3124200" y="43434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276600" y="5486400"/>
            <a:ext cx="914400" cy="1066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5181600" y="43434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5105400" y="10668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3124200" y="1066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5715000" y="2209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6629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6858000" y="2209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2209800" y="2209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2819400" y="2209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2819400" y="2209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21336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75438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2971800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6705600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2209800" y="4267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22098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2209800" y="4258614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69342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 flipV="1">
            <a:off x="7543800" y="4267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 flipH="1">
            <a:off x="5334000" y="4267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39624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7150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2133600" y="5867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5715000" y="5867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1782874" y="155040"/>
            <a:ext cx="894559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 dirty="0"/>
              <a:t>A Search Tree for water-jug problem</a:t>
            </a:r>
            <a:r>
              <a:rPr lang="en-US" altLang="en-US" dirty="0"/>
              <a:t>    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		</a:t>
            </a:r>
            <a:r>
              <a:rPr lang="en-US" altLang="en-US" dirty="0" smtClean="0"/>
              <a:t>			(</a:t>
            </a:r>
            <a:r>
              <a:rPr lang="en-US" altLang="en-US" dirty="0"/>
              <a:t>0,0)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	(4,0)				</a:t>
            </a:r>
            <a:r>
              <a:rPr lang="en-US" altLang="en-US" dirty="0" smtClean="0"/>
              <a:t>				(</a:t>
            </a:r>
            <a:r>
              <a:rPr lang="en-US" altLang="en-US" dirty="0"/>
              <a:t>0,3)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(4,3)	(0,0)	(1,3)		</a:t>
            </a:r>
            <a:r>
              <a:rPr lang="en-US" altLang="en-US" dirty="0" smtClean="0"/>
              <a:t>   (</a:t>
            </a:r>
            <a:r>
              <a:rPr lang="en-US" altLang="en-US" dirty="0"/>
              <a:t>4,3)	</a:t>
            </a:r>
            <a:r>
              <a:rPr lang="en-US" altLang="en-US" dirty="0" smtClean="0"/>
              <a:t>     (</a:t>
            </a:r>
            <a:r>
              <a:rPr lang="en-US" altLang="en-US" dirty="0"/>
              <a:t>0,0)	(3,0)		</a:t>
            </a:r>
          </a:p>
          <a:p>
            <a:pPr>
              <a:spcBef>
                <a:spcPct val="50000"/>
              </a:spcBef>
            </a:pPr>
            <a:r>
              <a:rPr lang="en-US" altLang="en-US" u="sng" dirty="0"/>
              <a:t>A Search Graph for water-jug problem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			</a:t>
            </a:r>
            <a:r>
              <a:rPr lang="en-US" altLang="en-US" dirty="0" smtClean="0"/>
              <a:t>			(</a:t>
            </a:r>
            <a:r>
              <a:rPr lang="en-US" altLang="en-US" dirty="0"/>
              <a:t>0,0)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        (</a:t>
            </a:r>
            <a:r>
              <a:rPr lang="en-US" altLang="en-US" dirty="0"/>
              <a:t>4,0)			</a:t>
            </a:r>
            <a:r>
              <a:rPr lang="en-US" altLang="en-US" dirty="0" smtClean="0"/>
              <a:t>		           (</a:t>
            </a:r>
            <a:r>
              <a:rPr lang="en-US" altLang="en-US" dirty="0"/>
              <a:t>0,3)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(4,3)		</a:t>
            </a:r>
            <a:r>
              <a:rPr lang="en-US" altLang="en-US" dirty="0" smtClean="0"/>
              <a:t>       (</a:t>
            </a:r>
            <a:r>
              <a:rPr lang="en-US" altLang="en-US" dirty="0"/>
              <a:t>1,3)		</a:t>
            </a:r>
            <a:r>
              <a:rPr lang="en-US" altLang="en-US" dirty="0" smtClean="0"/>
              <a:t>     (</a:t>
            </a:r>
            <a:r>
              <a:rPr lang="en-US" altLang="en-US" dirty="0"/>
              <a:t>4,3)		</a:t>
            </a:r>
            <a:r>
              <a:rPr lang="en-US" altLang="en-US" dirty="0" smtClean="0"/>
              <a:t>    (</a:t>
            </a:r>
            <a:r>
              <a:rPr lang="en-US" altLang="en-US" dirty="0"/>
              <a:t>3,0)</a:t>
            </a:r>
            <a:endParaRPr lang="en-US" altLang="en-US" u="sng" dirty="0"/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H="1">
            <a:off x="3144592" y="1066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8-puzzle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704A-5735-46A6-B285-F5FD3D931A1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4" descr="8puzz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46" y="2390504"/>
            <a:ext cx="4257675" cy="2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40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Tic-Tac-Toe</a:t>
            </a:r>
          </a:p>
        </p:txBody>
      </p:sp>
    </p:spTree>
    <p:extLst>
      <p:ext uri="{BB962C8B-B14F-4D97-AF65-F5344CB8AC3E}">
        <p14:creationId xmlns:p14="http://schemas.microsoft.com/office/powerpoint/2010/main" val="17541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Sudoku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704A-5735-46A6-B285-F5FD3D931A1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615" y="1672045"/>
            <a:ext cx="4163967" cy="36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N-Queen problem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552" y="1865085"/>
            <a:ext cx="3689896" cy="33891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704A-5735-46A6-B285-F5FD3D931A1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5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Coloring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200" dirty="0"/>
              <a:t>Using only four colors, you have to color a planar map in such a way that no </a:t>
            </a:r>
            <a:r>
              <a:rPr lang="en-US" sz="3200" dirty="0"/>
              <a:t>two adjacent </a:t>
            </a:r>
            <a:r>
              <a:rPr lang="en-US" sz="3200" dirty="0"/>
              <a:t>regions have the same color.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704A-5735-46A6-B285-F5FD3D931A1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2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Banana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A 3-foot-tall monkey is in a room where some bananas are suspended from the </a:t>
            </a:r>
            <a:r>
              <a:rPr lang="en-US" sz="3200" dirty="0" smtClean="0"/>
              <a:t>8-foot ceiling</a:t>
            </a:r>
            <a:r>
              <a:rPr lang="en-US" sz="3200" dirty="0"/>
              <a:t>. He would like to get the bananas. The room contains two stackable, movable</a:t>
            </a:r>
            <a:r>
              <a:rPr lang="en-US" sz="3200" dirty="0" smtClean="0"/>
              <a:t>, </a:t>
            </a:r>
            <a:r>
              <a:rPr lang="en-US" sz="3200" dirty="0"/>
              <a:t>climbable </a:t>
            </a:r>
            <a:r>
              <a:rPr lang="en-US" sz="3200" dirty="0"/>
              <a:t>3-foot-high crates.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704A-5735-46A6-B285-F5FD3D931A1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9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752600" y="1"/>
            <a:ext cx="8382000" cy="904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u="sng" dirty="0"/>
          </a:p>
          <a:p>
            <a:pPr>
              <a:spcBef>
                <a:spcPct val="50000"/>
              </a:spcBef>
            </a:pPr>
            <a:r>
              <a:rPr lang="en-US" altLang="en-US" sz="2000" u="sng" dirty="0" smtClean="0"/>
              <a:t>Program1</a:t>
            </a:r>
            <a:endParaRPr lang="en-US" altLang="en-US" sz="2000" u="sng" dirty="0"/>
          </a:p>
          <a:p>
            <a:r>
              <a:rPr lang="en-US" altLang="en-US" sz="2000" u="sng" dirty="0"/>
              <a:t>Board Position</a:t>
            </a:r>
            <a:endParaRPr lang="en-US" altLang="en-US" u="sng" dirty="0"/>
          </a:p>
          <a:p>
            <a:pPr>
              <a:spcBef>
                <a:spcPct val="50000"/>
              </a:spcBef>
            </a:pPr>
            <a:endParaRPr lang="en-US" altLang="en-US" u="sng" dirty="0"/>
          </a:p>
          <a:p>
            <a:pPr>
              <a:spcBef>
                <a:spcPct val="50000"/>
              </a:spcBef>
            </a:pPr>
            <a:endParaRPr lang="en-US" altLang="en-US" u="sng" dirty="0"/>
          </a:p>
          <a:p>
            <a:pPr>
              <a:spcBef>
                <a:spcPct val="50000"/>
              </a:spcBef>
            </a:pPr>
            <a:endParaRPr lang="en-US" altLang="en-US" sz="2000" u="sng" dirty="0"/>
          </a:p>
          <a:p>
            <a:pPr>
              <a:spcBef>
                <a:spcPct val="50000"/>
              </a:spcBef>
            </a:pPr>
            <a:endParaRPr lang="en-US" altLang="en-US" sz="2000" u="sng" dirty="0"/>
          </a:p>
          <a:p>
            <a:pPr>
              <a:spcBef>
                <a:spcPct val="50000"/>
              </a:spcBef>
            </a:pPr>
            <a:r>
              <a:rPr lang="en-US" altLang="en-US" sz="2000" u="sng" dirty="0"/>
              <a:t>Data Structures</a:t>
            </a:r>
          </a:p>
          <a:p>
            <a:pPr>
              <a:spcBef>
                <a:spcPct val="50000"/>
              </a:spcBef>
            </a:pPr>
            <a:r>
              <a:rPr lang="en-US" altLang="en-US" sz="2000" u="sng" dirty="0"/>
              <a:t>Board </a:t>
            </a:r>
            <a:r>
              <a:rPr lang="en-US" altLang="en-US" dirty="0"/>
              <a:t>	</a:t>
            </a:r>
            <a:r>
              <a:rPr lang="en-US" altLang="en-US" sz="2000" dirty="0"/>
              <a:t>A nine element vector representing the board.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	An element contains the value 0 if corresponding square is blank,	1 if it is filled with an X or 2 if it is filled with O.</a:t>
            </a:r>
          </a:p>
          <a:p>
            <a:pPr>
              <a:spcBef>
                <a:spcPct val="50000"/>
              </a:spcBef>
            </a:pPr>
            <a:r>
              <a:rPr lang="en-US" altLang="en-US" sz="2000" u="sng" dirty="0" err="1"/>
              <a:t>MoveTable</a:t>
            </a:r>
            <a:r>
              <a:rPr lang="en-US" altLang="en-US" sz="2000" dirty="0"/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	A large vector of 19,683 (3</a:t>
            </a:r>
            <a:r>
              <a:rPr lang="en-US" altLang="en-US" sz="2000" baseline="30000" dirty="0"/>
              <a:t>9</a:t>
            </a:r>
            <a:r>
              <a:rPr lang="en-US" altLang="en-US" sz="2000" dirty="0"/>
              <a:t>) elements, each element of which is a 	nine-element vector.</a:t>
            </a:r>
          </a:p>
          <a:p>
            <a:pPr>
              <a:spcBef>
                <a:spcPct val="50000"/>
              </a:spcBef>
            </a:pPr>
            <a:endParaRPr lang="en-US" altLang="en-US" u="sng" dirty="0"/>
          </a:p>
          <a:p>
            <a:pPr>
              <a:spcBef>
                <a:spcPct val="50000"/>
              </a:spcBef>
            </a:pPr>
            <a:endParaRPr lang="en-US" altLang="en-US" u="sng" dirty="0"/>
          </a:p>
          <a:p>
            <a:pPr>
              <a:spcBef>
                <a:spcPct val="50000"/>
              </a:spcBef>
            </a:pPr>
            <a:endParaRPr lang="en-US" altLang="en-US" u="sng" dirty="0"/>
          </a:p>
          <a:p>
            <a:pPr>
              <a:spcBef>
                <a:spcPct val="50000"/>
              </a:spcBef>
            </a:pPr>
            <a:endParaRPr lang="en-US" altLang="en-US" u="sng" dirty="0"/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52800" y="1676400"/>
            <a:ext cx="16002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H="1">
            <a:off x="3733800" y="1676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>
            <a:off x="4343400" y="1752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>
            <a:off x="3429000" y="220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3429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>
            <a:off x="3810000" y="1752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39465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3489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083" name="Text Box 14"/>
          <p:cNvSpPr txBox="1">
            <a:spLocks noChangeArrowheads="1"/>
          </p:cNvSpPr>
          <p:nvPr/>
        </p:nvSpPr>
        <p:spPr bwMode="auto">
          <a:xfrm>
            <a:off x="44799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84" name="Text Box 16"/>
          <p:cNvSpPr txBox="1">
            <a:spLocks noChangeArrowheads="1"/>
          </p:cNvSpPr>
          <p:nvPr/>
        </p:nvSpPr>
        <p:spPr bwMode="auto">
          <a:xfrm>
            <a:off x="3505200" y="22860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3946525" y="2251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086" name="Text Box 18"/>
          <p:cNvSpPr txBox="1">
            <a:spLocks noChangeArrowheads="1"/>
          </p:cNvSpPr>
          <p:nvPr/>
        </p:nvSpPr>
        <p:spPr bwMode="auto">
          <a:xfrm>
            <a:off x="4495801" y="2251075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3087" name="Text Box 19"/>
          <p:cNvSpPr txBox="1">
            <a:spLocks noChangeArrowheads="1"/>
          </p:cNvSpPr>
          <p:nvPr/>
        </p:nvSpPr>
        <p:spPr bwMode="auto">
          <a:xfrm>
            <a:off x="35052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3088" name="Text Box 21"/>
          <p:cNvSpPr txBox="1">
            <a:spLocks noChangeArrowheads="1"/>
          </p:cNvSpPr>
          <p:nvPr/>
        </p:nvSpPr>
        <p:spPr bwMode="auto">
          <a:xfrm>
            <a:off x="39465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>
            <a:off x="4495801" y="2819400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237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305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/>
              <a:t>The Algorithm 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To make a move, do the following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 sz="2000"/>
              <a:t>1. 	View the Vector Board as a ternary (base three) number. Convert it to 	a decimal number,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2.	Use the number computed in step 1 as an index into the Movetable and 	access the vector stored there.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3.	The vector selected in step 2 represents the way the board will look 	after the move that should be made. So set Board equal to that vector.</a:t>
            </a:r>
          </a:p>
          <a:p>
            <a:pPr>
              <a:spcBef>
                <a:spcPct val="50000"/>
              </a:spcBef>
            </a:pPr>
            <a:r>
              <a:rPr lang="en-US" altLang="en-US" sz="2000" u="sng"/>
              <a:t>Disadvantages</a:t>
            </a:r>
            <a:endParaRPr lang="en-US" alt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Takes lot of space.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3</a:t>
            </a:r>
            <a:r>
              <a:rPr lang="en-US" altLang="en-US" sz="2000" baseline="30000"/>
              <a:t>9  </a:t>
            </a:r>
            <a:r>
              <a:rPr lang="en-US" altLang="en-US" sz="2000"/>
              <a:t>entries are to be specified which is a difficult task and can have errors.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Not possible to generalize from three dimension to four dimension.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  <a:p>
            <a:pPr>
              <a:spcBef>
                <a:spcPct val="50000"/>
              </a:spcBef>
            </a:pPr>
            <a:r>
              <a:rPr lang="en-US" altLang="en-US" sz="2000"/>
              <a:t>The technique embodied in this program does not appear to meet any of the requirements of a good AI technique.</a:t>
            </a:r>
          </a:p>
        </p:txBody>
      </p:sp>
    </p:spTree>
    <p:extLst>
      <p:ext uri="{BB962C8B-B14F-4D97-AF65-F5344CB8AC3E}">
        <p14:creationId xmlns:p14="http://schemas.microsoft.com/office/powerpoint/2010/main" val="27245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81200" y="609601"/>
            <a:ext cx="8686800" cy="725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u="sng"/>
              <a:t>Program2</a:t>
            </a:r>
            <a:endParaRPr lang="en-US" altLang="en-US" sz="2000"/>
          </a:p>
          <a:p>
            <a:pPr>
              <a:spcBef>
                <a:spcPct val="50000"/>
              </a:spcBef>
            </a:pPr>
            <a:r>
              <a:rPr lang="en-US" altLang="en-US" sz="2000" u="sng"/>
              <a:t>Data Structures</a:t>
            </a:r>
            <a:endParaRPr lang="en-US" altLang="en-US" sz="2000"/>
          </a:p>
          <a:p>
            <a:pPr>
              <a:spcBef>
                <a:spcPct val="50000"/>
              </a:spcBef>
            </a:pPr>
            <a:r>
              <a:rPr lang="en-US" altLang="en-US" sz="2000" u="sng"/>
              <a:t>Board</a:t>
            </a:r>
            <a:r>
              <a:rPr lang="en-US" altLang="en-US" sz="2000"/>
              <a:t>	A nine element vector representing the board as described for program 1.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But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	2 indicates blank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	3 indicates X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	5 indicates O</a:t>
            </a:r>
          </a:p>
          <a:p>
            <a:pPr>
              <a:spcBef>
                <a:spcPct val="50000"/>
              </a:spcBef>
            </a:pPr>
            <a:r>
              <a:rPr lang="en-US" altLang="en-US" sz="2000" u="sng"/>
              <a:t>Turn	</a:t>
            </a:r>
            <a:r>
              <a:rPr lang="en-US" altLang="en-US" sz="2000"/>
              <a:t>An integer indicating which move of the game is about to be played.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1 indicates the first move, 9 the last.</a:t>
            </a:r>
          </a:p>
          <a:p>
            <a:pPr>
              <a:spcBef>
                <a:spcPct val="50000"/>
              </a:spcBef>
            </a:pPr>
            <a:r>
              <a:rPr lang="en-US" altLang="en-US" sz="2000" u="sng"/>
              <a:t>Sub procedures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Make2	Tries to make 2 in a row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returns 5 if the center of the board is blank, that is, if Board(5) = 2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else returns non corner blank square (2,4,6 or 8)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  <a:p>
            <a:pPr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2251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28800" y="533401"/>
            <a:ext cx="88392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Posswin(p)	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Returns 0 if</a:t>
            </a:r>
            <a:r>
              <a:rPr lang="en-US" altLang="en-US"/>
              <a:t> </a:t>
            </a:r>
            <a:r>
              <a:rPr lang="en-US" altLang="en-US" sz="2000"/>
              <a:t>p can not win on the next move.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Otherwise returns the number of square that constitutes a winning move.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Go(n)	Make a move  to square n.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Board(n) = 3 if turn is odd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Board (n) = 5 if turn is even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increment turn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In odd number move, player playing with X plays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In even numbered move, player playing with O plays.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Turn1	Go(1) (upper left corner).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Turn2	If Board(5) is blank, Go(5) else Go(1).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Turn3	 If Board(9) is blank, Go(9) else Go(3).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Turn4	If Posswin(X) is not 0, then Go(Posswin(X)) (i.e.block opponent’s win),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else Go(Make2).</a:t>
            </a:r>
          </a:p>
        </p:txBody>
      </p:sp>
    </p:spTree>
    <p:extLst>
      <p:ext uri="{BB962C8B-B14F-4D97-AF65-F5344CB8AC3E}">
        <p14:creationId xmlns:p14="http://schemas.microsoft.com/office/powerpoint/2010/main" val="17894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05000" y="533401"/>
            <a:ext cx="8763000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Turn5	If Posswin(X) is not 0 then Go(Posswin(X)) (i.e. win) else 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if Posswin(O) is not 0 then Go(Posswin(O) (i.e. block win) else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if Board(7) is blank then Go(7) else Go(3),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Turn6	If Posswin(O) is not 0 then Go(Posswin(O) else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if Posswin(X) is not 0 then Go(Posswin(X) else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Go(Make2).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Turn7	 If Posswin(X) is not 0 then Go(Posswin(X) else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if Posswin(O) is not 0 then Go(Posswin(O) else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go anywhere that is blank.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Turn8	If Posswin(O) is not 0 then Go(Posswin(O) else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if Posswin(X) is not 0 then Go(Posswin(X) else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go anywhere that is blank.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Turn9	same as Turn7.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2477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09800" y="381001"/>
            <a:ext cx="84582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Comments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Less efficient in terms of time than first program since it has to check several conditions before making a move.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More  efficient in terms of space.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Generalization of the domain’s knowledge to a different domain ,such as, to three dimensional tic-tac-toe not possible.</a:t>
            </a:r>
          </a:p>
          <a:p>
            <a:pPr lvl="1">
              <a:spcBef>
                <a:spcPct val="50000"/>
              </a:spcBef>
            </a:pPr>
            <a:endParaRPr lang="en-US" altLang="en-US"/>
          </a:p>
          <a:p>
            <a:pPr lvl="1">
              <a:spcBef>
                <a:spcPct val="50000"/>
              </a:spcBef>
            </a:pPr>
            <a:r>
              <a:rPr lang="en-US" altLang="en-US" u="sng"/>
              <a:t>Program2’</a:t>
            </a:r>
            <a:endParaRPr lang="en-US" altLang="en-US"/>
          </a:p>
          <a:p>
            <a:pPr lvl="1">
              <a:spcBef>
                <a:spcPct val="50000"/>
              </a:spcBef>
            </a:pPr>
            <a:r>
              <a:rPr lang="en-US" altLang="en-US" sz="2000"/>
              <a:t>program identical to Program2 except for the representation of the board as follows:</a:t>
            </a:r>
          </a:p>
          <a:p>
            <a:pPr lvl="1">
              <a:spcBef>
                <a:spcPct val="50000"/>
              </a:spcBef>
            </a:pPr>
            <a:endParaRPr lang="en-US" altLang="en-US" sz="2000"/>
          </a:p>
          <a:p>
            <a:pPr lvl="1">
              <a:spcBef>
                <a:spcPct val="50000"/>
              </a:spcBef>
            </a:pPr>
            <a:endParaRPr lang="en-US" altLang="en-US" sz="2000"/>
          </a:p>
          <a:p>
            <a:pPr lvl="1">
              <a:spcBef>
                <a:spcPct val="50000"/>
              </a:spcBef>
            </a:pPr>
            <a:endParaRPr lang="en-US" altLang="en-US" sz="2000"/>
          </a:p>
          <a:p>
            <a:pPr lvl="1">
              <a:spcBef>
                <a:spcPct val="50000"/>
              </a:spcBef>
            </a:pPr>
            <a:endParaRPr lang="en-US" altLang="en-US" sz="2000"/>
          </a:p>
          <a:p>
            <a:pPr lvl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10000" y="4724400"/>
            <a:ext cx="2133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495800" y="4724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5181600" y="4724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3810000" y="5486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Line 10"/>
          <p:cNvSpPr>
            <a:spLocks noChangeShapeType="1"/>
          </p:cNvSpPr>
          <p:nvPr/>
        </p:nvSpPr>
        <p:spPr bwMode="auto">
          <a:xfrm>
            <a:off x="3810000" y="624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40386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47085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54705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4022725" y="5680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204" name="Text Box 18"/>
          <p:cNvSpPr txBox="1">
            <a:spLocks noChangeArrowheads="1"/>
          </p:cNvSpPr>
          <p:nvPr/>
        </p:nvSpPr>
        <p:spPr bwMode="auto">
          <a:xfrm>
            <a:off x="4708525" y="5680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05" name="Text Box 19"/>
          <p:cNvSpPr txBox="1">
            <a:spLocks noChangeArrowheads="1"/>
          </p:cNvSpPr>
          <p:nvPr/>
        </p:nvSpPr>
        <p:spPr bwMode="auto">
          <a:xfrm>
            <a:off x="5394325" y="5680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4038600" y="640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8207" name="Text Box 21"/>
          <p:cNvSpPr txBox="1">
            <a:spLocks noChangeArrowheads="1"/>
          </p:cNvSpPr>
          <p:nvPr/>
        </p:nvSpPr>
        <p:spPr bwMode="auto">
          <a:xfrm>
            <a:off x="4648200" y="6324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7</a:t>
            </a:r>
          </a:p>
        </p:txBody>
      </p:sp>
      <p:sp>
        <p:nvSpPr>
          <p:cNvPr id="8208" name="Text Box 22"/>
          <p:cNvSpPr txBox="1">
            <a:spLocks noChangeArrowheads="1"/>
          </p:cNvSpPr>
          <p:nvPr/>
        </p:nvSpPr>
        <p:spPr bwMode="auto">
          <a:xfrm>
            <a:off x="541020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20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88392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Numbering on the board produces a magic square. All the rows columns and diagonals add to 15. This simplifies the process of checking for a possible win.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  <a:p>
            <a:pPr>
              <a:spcBef>
                <a:spcPct val="50000"/>
              </a:spcBef>
            </a:pPr>
            <a:r>
              <a:rPr lang="en-US" altLang="en-US" u="sng"/>
              <a:t>Program3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 sz="2000"/>
              <a:t>BoardPosition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A structure containing a nine-element vector representing the board, a list of board positions that could result from the next move, and a number representing an estimate of how likely the board position is to lead to an ultimate win for the player to move.</a:t>
            </a:r>
          </a:p>
          <a:p>
            <a:pPr>
              <a:spcBef>
                <a:spcPct val="50000"/>
              </a:spcBef>
            </a:pPr>
            <a:r>
              <a:rPr lang="en-US" altLang="en-US" sz="2000" u="sng"/>
              <a:t>Algorithm</a:t>
            </a:r>
            <a:endParaRPr lang="en-US" altLang="en-US" u="sng"/>
          </a:p>
          <a:p>
            <a:pPr>
              <a:spcBef>
                <a:spcPct val="50000"/>
              </a:spcBef>
            </a:pPr>
            <a:r>
              <a:rPr lang="en-US" altLang="en-US" sz="2000"/>
              <a:t>Uses min-max strategy to be done later.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  <a:p>
            <a:pPr>
              <a:spcBef>
                <a:spcPct val="50000"/>
              </a:spcBef>
            </a:pPr>
            <a:r>
              <a:rPr lang="en-US" altLang="en-US" sz="2000" u="sng"/>
              <a:t>Advantage</a:t>
            </a:r>
            <a:endParaRPr lang="en-US" alt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Possible to generalize</a:t>
            </a:r>
            <a:endParaRPr lang="en-US" altLang="en-US" sz="2000" u="sng"/>
          </a:p>
        </p:txBody>
      </p:sp>
    </p:spTree>
    <p:extLst>
      <p:ext uri="{BB962C8B-B14F-4D97-AF65-F5344CB8AC3E}">
        <p14:creationId xmlns:p14="http://schemas.microsoft.com/office/powerpoint/2010/main" val="9415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338</Words>
  <Application>Microsoft Office PowerPoint</Application>
  <PresentationFormat>Widescreen</PresentationFormat>
  <Paragraphs>229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Custom Design</vt:lpstr>
      <vt:lpstr>Example Problems</vt:lpstr>
      <vt:lpstr>Tic-Tac-Toe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8-puzzle problem</vt:lpstr>
      <vt:lpstr>Sudoku problem</vt:lpstr>
      <vt:lpstr>N-Queen problem</vt:lpstr>
      <vt:lpstr>Map Coloring problem </vt:lpstr>
      <vt:lpstr>Monkey Banana problem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PUNAM BEDI</dc:creator>
  <cp:lastModifiedBy>Microsoft account</cp:lastModifiedBy>
  <cp:revision>54</cp:revision>
  <dcterms:created xsi:type="dcterms:W3CDTF">2019-07-25T08:00:28Z</dcterms:created>
  <dcterms:modified xsi:type="dcterms:W3CDTF">2022-08-09T13:08:50Z</dcterms:modified>
</cp:coreProperties>
</file>