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9" r:id="rId2"/>
  </p:sldMasterIdLst>
  <p:notesMasterIdLst>
    <p:notesMasterId r:id="rId60"/>
  </p:notesMasterIdLst>
  <p:sldIdLst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5" r:id="rId56"/>
    <p:sldId id="412" r:id="rId57"/>
    <p:sldId id="413" r:id="rId58"/>
    <p:sldId id="41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28AD-36F1-4087-971A-7B256ED363F8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1BDC-DC88-4F8A-BB33-D15FB264F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A37E4A-2FD7-4765-8022-2FE1F0CF88F5}" type="slidenum">
              <a:rPr lang="en-US" altLang="en-US">
                <a:latin typeface="Arial" panose="020B0604020202020204" pitchFamily="34" charset="0"/>
              </a:rPr>
              <a:pPr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4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C0-05F6-44AD-84E4-9DBD7F40796C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711B-C0FC-4C3C-BE45-B82368BAA096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A768-5A24-46CF-846E-D712CDD999D1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9B5E-2552-46BD-B9D9-51FC153DA994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70C5-81F2-40CB-BDC2-F640A981ECDB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01EC-EF62-4DB2-991B-AD83A7F6A109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4F2E-4A57-48B6-814A-37B0EBDAE8BC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FE54-605B-4039-8FBC-29F576BD7BE4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524001"/>
            <a:ext cx="56642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800" y="1524001"/>
            <a:ext cx="5666317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0A47A-B1CA-4CFC-B84B-F9382B5F1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800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DF5E-EA6E-4D69-8341-88768AF2B3B6}" type="datetime1">
              <a:rPr lang="en-US" smtClean="0"/>
              <a:t>8/18/2021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5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AD48-D766-439A-9962-B2DDCF1DF595}" type="datetime1">
              <a:rPr lang="en-US" smtClean="0"/>
              <a:t>8/18/2021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7334" y="6041361"/>
            <a:ext cx="821266" cy="365125"/>
          </a:xfrm>
        </p:spPr>
        <p:txBody>
          <a:bodyPr/>
          <a:lstStyle/>
          <a:p>
            <a:fld id="{C312704A-5735-46A6-B285-F5FD3D931A11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3900" y="6041360"/>
            <a:ext cx="1473200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D016-53D7-4130-9E6D-348C8D916804}" type="datetime1">
              <a:rPr lang="en-US" smtClean="0"/>
              <a:t>8/18/2021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6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F3F1-0B36-42CE-B653-1445C5C3D86D}" type="datetime1">
              <a:rPr lang="en-US" smtClean="0"/>
              <a:t>8/18/2021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18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688E-5A17-4837-89DB-67756A619648}" type="datetime1">
              <a:rPr lang="en-US" smtClean="0"/>
              <a:t>8/18/2021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7AB4-088F-42EE-A787-C1E0B6F420D3}" type="datetime1">
              <a:rPr lang="en-US" smtClean="0"/>
              <a:t>8/18/2021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8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36F4-02A9-45BC-AA62-A2B751F98EF6}" type="datetime1">
              <a:rPr lang="en-US" smtClean="0"/>
              <a:t>8/18/2021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1244-9528-4647-A702-8269908CD83D}" type="datetime1">
              <a:rPr lang="en-US" smtClean="0"/>
              <a:t>8/18/2021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31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3B2-15CF-4258-A593-F08B367537CB}" type="datetime1">
              <a:rPr lang="en-US" smtClean="0"/>
              <a:t>8/18/2021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4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0A7F-C0FA-4BB3-BDE7-97AF3B4316B8}" type="datetime1">
              <a:rPr lang="en-US" smtClean="0"/>
              <a:t>8/18/2021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16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61F8-10C4-428A-8EA5-86ED16780436}" type="datetime1">
              <a:rPr lang="en-US" smtClean="0"/>
              <a:t>8/18/2021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CD1D-CFA6-488A-B739-D325EFED2C8F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CBAB-B8EA-4F91-A761-D9DDBC8CAC62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DC9D-0E60-4B60-AD3D-8F474C777BCA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5069-0B06-4CB1-8996-753754E69AA6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64CD-09ED-444E-916A-6B95B5E08647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EB74-89B6-48CC-BC61-5DF6687F6E39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B284-689F-41E1-A8EC-33C67B546BA2}" type="datetime1">
              <a:rPr lang="en-US" smtClean="0"/>
              <a:t>8/18/2021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E571-09CD-468B-800F-6E1F5D5E4133}" type="datetime1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8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FB25-8D14-4574-A0F9-42D804402913}" type="datetime1">
              <a:rPr lang="en-US" smtClean="0"/>
              <a:t>8/18/2021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0C19F64-8588-4F3D-B801-3DA5367AE073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Solving problems by searching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 smtClean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786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BFE485-B7A3-4E49-961B-90B8E425A1E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vacuum world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50288" cy="5334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	Sensorless, </a:t>
            </a:r>
            <a:r>
              <a:rPr lang="en-US" altLang="en-US" sz="2400"/>
              <a:t>start in </a:t>
            </a:r>
            <a:br>
              <a:rPr lang="en-US" altLang="en-US" sz="2400"/>
            </a:br>
            <a:r>
              <a:rPr lang="en-US" altLang="en-US" sz="2400"/>
              <a:t>{</a:t>
            </a:r>
            <a:r>
              <a:rPr lang="en-US" altLang="en-US" sz="2400" i="1"/>
              <a:t>1,2,3,4,5,6,7,8</a:t>
            </a:r>
            <a:r>
              <a:rPr lang="en-US" altLang="en-US" sz="2400"/>
              <a:t>}</a:t>
            </a:r>
            <a:r>
              <a:rPr lang="en-US" altLang="en-US" sz="2400" i="1"/>
              <a:t> </a:t>
            </a:r>
            <a:r>
              <a:rPr lang="en-US" altLang="en-US" sz="2400"/>
              <a:t>e.g., </a:t>
            </a:r>
            <a:br>
              <a:rPr lang="en-US" altLang="en-US" sz="2400"/>
            </a:br>
            <a:r>
              <a:rPr lang="en-US" altLang="en-US" sz="2400" i="1"/>
              <a:t>Right </a:t>
            </a:r>
            <a:r>
              <a:rPr lang="en-US" altLang="en-US" sz="2400"/>
              <a:t>goes to {</a:t>
            </a:r>
            <a:r>
              <a:rPr lang="en-US" altLang="en-US" sz="2400" i="1"/>
              <a:t>2,4,6,8</a:t>
            </a:r>
            <a:r>
              <a:rPr lang="en-US" altLang="en-US" sz="2400"/>
              <a:t>} </a:t>
            </a:r>
            <a:br>
              <a:rPr lang="en-US" altLang="en-US" sz="2400"/>
            </a:b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br>
              <a:rPr lang="en-US" altLang="en-US" sz="2400">
                <a:solidFill>
                  <a:srgbClr val="CC0099"/>
                </a:solidFill>
              </a:rPr>
            </a:br>
            <a:r>
              <a:rPr lang="en-US" altLang="en-US" sz="2400" i="1"/>
              <a:t>[Right,Suck,Left,Suck]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Contingency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Nondeterministic: </a:t>
            </a:r>
            <a:r>
              <a:rPr lang="en-US" altLang="en-US" sz="2000" i="1"/>
              <a:t>Suck</a:t>
            </a:r>
            <a:r>
              <a:rPr lang="en-US" altLang="en-US" sz="2000"/>
              <a:t> may </a:t>
            </a:r>
            <a:br>
              <a:rPr lang="en-US" altLang="en-US" sz="2000"/>
            </a:br>
            <a:r>
              <a:rPr lang="en-US" altLang="en-US" sz="2000"/>
              <a:t>dirty a clean carpet</a:t>
            </a:r>
          </a:p>
          <a:p>
            <a:pPr lvl="1" eaLnBrk="1" hangingPunct="1"/>
            <a:r>
              <a:rPr lang="en-US" altLang="en-US" sz="2000"/>
              <a:t>Partially observable: location, dirt at current location.</a:t>
            </a:r>
          </a:p>
          <a:p>
            <a:pPr lvl="1" eaLnBrk="1" hangingPunct="1"/>
            <a:r>
              <a:rPr lang="en-US" altLang="en-US" sz="2000"/>
              <a:t>Percept: </a:t>
            </a:r>
            <a:r>
              <a:rPr lang="en-US" altLang="en-US" sz="2000" i="1"/>
              <a:t>[L, Clean],</a:t>
            </a:r>
            <a:r>
              <a:rPr lang="en-US" altLang="en-US" sz="2000"/>
              <a:t> i.e., start in #5 or #7</a:t>
            </a:r>
            <a:br>
              <a:rPr lang="en-US" altLang="en-US" sz="2000"/>
            </a:b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 i="1"/>
              <a:t>[Right, </a:t>
            </a:r>
            <a:r>
              <a:rPr lang="en-US" altLang="en-US" sz="2400" b="1" i="1"/>
              <a:t>if</a:t>
            </a:r>
            <a:r>
              <a:rPr lang="en-US" altLang="en-US" sz="2400" i="1"/>
              <a:t> dirt </a:t>
            </a:r>
            <a:r>
              <a:rPr lang="en-US" altLang="en-US" sz="2400" b="1" i="1"/>
              <a:t>then </a:t>
            </a:r>
            <a:r>
              <a:rPr lang="en-US" altLang="en-US" sz="2400" i="1"/>
              <a:t>Suck]</a:t>
            </a:r>
          </a:p>
        </p:txBody>
      </p:sp>
      <p:pic>
        <p:nvPicPr>
          <p:cNvPr id="12293" name="Picture 4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1"/>
            <a:ext cx="37338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1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2C025F-AF73-46A0-B391-5E62424644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Single-state problem formulation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725769"/>
            <a:ext cx="8596668" cy="4680718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problem</a:t>
            </a:r>
            <a:r>
              <a:rPr lang="en-US" altLang="en-US" sz="2400" dirty="0"/>
              <a:t> is defined by four items</a:t>
            </a:r>
            <a:r>
              <a:rPr lang="en-US" altLang="en-US" sz="2400" dirty="0" smtClean="0"/>
              <a:t>: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initial state </a:t>
            </a:r>
            <a:r>
              <a:rPr lang="en-US" altLang="en-US" sz="2400" dirty="0" smtClean="0"/>
              <a:t>e.g., "at Arad"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actions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or </a:t>
            </a:r>
            <a:r>
              <a:rPr lang="en-US" altLang="en-US" sz="2400" dirty="0">
                <a:solidFill>
                  <a:srgbClr val="FF0000"/>
                </a:solidFill>
              </a:rPr>
              <a:t>successor function</a:t>
            </a:r>
            <a:r>
              <a:rPr lang="en-US" altLang="en-US" sz="2400" dirty="0"/>
              <a:t> </a:t>
            </a:r>
            <a:r>
              <a:rPr lang="en-US" altLang="en-US" sz="2400" i="1" dirty="0"/>
              <a:t>S(x)</a:t>
            </a:r>
            <a:r>
              <a:rPr lang="en-US" altLang="en-US" sz="2400" dirty="0"/>
              <a:t> = set of action–state pairs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dirty="0"/>
              <a:t>e.g., </a:t>
            </a:r>
            <a:r>
              <a:rPr lang="en-US" altLang="en-US" sz="2000" i="1" dirty="0"/>
              <a:t>S(Arad)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&lt;Arad </a:t>
            </a:r>
            <a:r>
              <a:rPr lang="en-US" altLang="en-US" sz="2000" i="1" dirty="0">
                <a:sym typeface="Wingdings" panose="05000000000000000000" pitchFamily="2" charset="2"/>
              </a:rPr>
              <a:t> </a:t>
            </a:r>
            <a:r>
              <a:rPr lang="en-US" altLang="en-US" sz="2000" i="1" dirty="0" err="1"/>
              <a:t>Zerind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Zerind</a:t>
            </a:r>
            <a:r>
              <a:rPr lang="en-US" altLang="en-US" sz="2000" i="1" dirty="0"/>
              <a:t>&gt;, … </a:t>
            </a:r>
            <a:r>
              <a:rPr lang="en-US" altLang="en-US" sz="2000" dirty="0"/>
              <a:t>}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</a:rPr>
              <a:t>goal test</a:t>
            </a:r>
            <a:r>
              <a:rPr lang="en-US" altLang="en-US" sz="2400" dirty="0"/>
              <a:t>, can be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explicit</a:t>
            </a:r>
            <a:r>
              <a:rPr lang="en-US" altLang="en-US" sz="2000" dirty="0"/>
              <a:t>, e.g., </a:t>
            </a:r>
            <a:r>
              <a:rPr lang="en-US" altLang="en-US" sz="2000" i="1" dirty="0"/>
              <a:t>x </a:t>
            </a:r>
            <a:r>
              <a:rPr lang="en-US" altLang="en-US" sz="2000" dirty="0"/>
              <a:t>= "at Bucharest"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implicit</a:t>
            </a:r>
            <a:r>
              <a:rPr lang="en-US" altLang="en-US" sz="2000" dirty="0"/>
              <a:t>, e.g., </a:t>
            </a:r>
            <a:r>
              <a:rPr lang="en-US" altLang="en-US" sz="2000" i="1" dirty="0"/>
              <a:t>Checkmate(x)</a:t>
            </a:r>
            <a:endParaRPr lang="en-US" altLang="en-US" sz="20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</a:rPr>
              <a:t>path cost</a:t>
            </a:r>
            <a:r>
              <a:rPr lang="en-US" altLang="en-US" sz="2400" dirty="0"/>
              <a:t> (additive)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dirty="0"/>
              <a:t>e.g., sum of distances, number of actions executed, etc.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en-US" sz="2000" i="1" dirty="0"/>
              <a:t>c(</a:t>
            </a:r>
            <a:r>
              <a:rPr lang="en-US" altLang="en-US" sz="2000" i="1" dirty="0" err="1"/>
              <a:t>x,a,y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the </a:t>
            </a:r>
            <a:r>
              <a:rPr lang="en-US" altLang="en-US" sz="2000" dirty="0">
                <a:solidFill>
                  <a:schemeClr val="accent2"/>
                </a:solidFill>
              </a:rPr>
              <a:t>step cost</a:t>
            </a:r>
            <a:r>
              <a:rPr lang="en-US" altLang="en-US" sz="2000" dirty="0"/>
              <a:t>, assumed to be </a:t>
            </a:r>
            <a:r>
              <a:rPr lang="en-US" altLang="en-US" sz="2000" dirty="0">
                <a:cs typeface="Arial" panose="020B0604020202020204" pitchFamily="34" charset="0"/>
              </a:rPr>
              <a:t>≥ </a:t>
            </a:r>
            <a:r>
              <a:rPr lang="en-US" altLang="en-US" sz="2000" dirty="0"/>
              <a:t>0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solution</a:t>
            </a:r>
            <a:r>
              <a:rPr lang="en-US" altLang="en-US" sz="2400" dirty="0"/>
              <a:t> is a sequence of actions leading from the initial state to a goal state</a:t>
            </a:r>
          </a:p>
        </p:txBody>
      </p:sp>
    </p:spTree>
    <p:extLst>
      <p:ext uri="{BB962C8B-B14F-4D97-AF65-F5344CB8AC3E}">
        <p14:creationId xmlns:p14="http://schemas.microsoft.com/office/powerpoint/2010/main" val="8523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D8B18E-E797-4831-BB0F-6A507544482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a state space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5028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Real world is absurdly complex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state space must be </a:t>
            </a:r>
            <a:r>
              <a:rPr lang="en-US" altLang="en-US" sz="2000">
                <a:solidFill>
                  <a:srgbClr val="FF0000"/>
                </a:solidFill>
              </a:rPr>
              <a:t>abstracted</a:t>
            </a:r>
            <a:r>
              <a:rPr lang="en-US" altLang="en-US" sz="2000"/>
              <a:t> for problem solving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(Abstract) state = set of real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(Abstract) action = complex combination of real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"Arad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Zerind" represents a complex set of possible routes,  rest stops,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guaranteed realizability, </a:t>
            </a:r>
            <a:r>
              <a:rPr lang="en-US" altLang="en-US" sz="2400">
                <a:solidFill>
                  <a:schemeClr val="accent2"/>
                </a:solidFill>
              </a:rPr>
              <a:t>any</a:t>
            </a:r>
            <a:r>
              <a:rPr lang="en-US" altLang="en-US" sz="2400"/>
              <a:t> real state "in Arad“ must get to </a:t>
            </a:r>
            <a:r>
              <a:rPr lang="en-US" altLang="en-US" sz="2400">
                <a:solidFill>
                  <a:srgbClr val="FF0000"/>
                </a:solidFill>
              </a:rPr>
              <a:t>some</a:t>
            </a:r>
            <a:r>
              <a:rPr lang="en-US" altLang="en-US" sz="2400"/>
              <a:t> real state "in Zerind"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(Abstract) solution =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set of real paths that are solutions in the real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abstract action should be "easier" than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4559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177868-15C8-4EAC-85EC-834B3989791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Vacuum world state space graph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3600" dirty="0"/>
          </a:p>
          <a:p>
            <a:pPr eaLnBrk="1" hangingPunct="1">
              <a:lnSpc>
                <a:spcPct val="80000"/>
              </a:lnSpc>
            </a:pPr>
            <a:endParaRPr lang="en-US" altLang="en-US" sz="3600" dirty="0"/>
          </a:p>
          <a:p>
            <a:pPr lvl="1" eaLnBrk="1" hangingPunct="1">
              <a:lnSpc>
                <a:spcPct val="80000"/>
              </a:lnSpc>
            </a:pPr>
            <a:endParaRPr lang="en-US" altLang="en-US" sz="3200" dirty="0"/>
          </a:p>
          <a:p>
            <a:pPr lvl="1" eaLnBrk="1" hangingPunct="1">
              <a:lnSpc>
                <a:spcPct val="80000"/>
              </a:lnSpc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</a:pPr>
            <a:endParaRPr lang="en-US" altLang="en-US" sz="3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path cost</a:t>
            </a:r>
            <a:r>
              <a:rPr lang="en-US" altLang="en-US" sz="2800" u="sng" dirty="0" smtClean="0">
                <a:solidFill>
                  <a:srgbClr val="CC0099"/>
                </a:solidFill>
              </a:rPr>
              <a:t>?</a:t>
            </a:r>
            <a:endParaRPr lang="en-US" altLang="en-US" sz="2800" u="sng" dirty="0">
              <a:solidFill>
                <a:srgbClr val="CC0099"/>
              </a:solidFill>
            </a:endParaRPr>
          </a:p>
        </p:txBody>
      </p:sp>
      <p:pic>
        <p:nvPicPr>
          <p:cNvPr id="15365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00200"/>
            <a:ext cx="5705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2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F58D6F-01E2-4F73-BB54-8D2E23F6ED1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Vacuum world state space graph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u="sng" dirty="0" smtClean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states</a:t>
            </a:r>
            <a:r>
              <a:rPr lang="en-US" altLang="en-US" sz="2400" u="sng" dirty="0">
                <a:solidFill>
                  <a:srgbClr val="CC0099"/>
                </a:solidFill>
              </a:rPr>
              <a:t>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integer dirt and robot location</a:t>
            </a:r>
            <a:r>
              <a:rPr lang="en-US" altLang="en-US" dirty="0" smtClean="0"/>
              <a:t> 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actions?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i="1" dirty="0"/>
              <a:t>Left</a:t>
            </a:r>
            <a:r>
              <a:rPr lang="en-US" altLang="en-US" sz="2400" dirty="0"/>
              <a:t>,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, </a:t>
            </a:r>
            <a:r>
              <a:rPr lang="en-US" altLang="en-US" sz="2400" i="1" dirty="0"/>
              <a:t>Suck</a:t>
            </a:r>
            <a:endParaRPr lang="en-US" altLang="en-US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goal test?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no dirt at all locations</a:t>
            </a:r>
            <a:endParaRPr lang="en-US" altLang="en-US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path cost?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1 per action</a:t>
            </a:r>
          </a:p>
        </p:txBody>
      </p:sp>
      <p:pic>
        <p:nvPicPr>
          <p:cNvPr id="16389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00200"/>
            <a:ext cx="5705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D86788-4E93-4CFF-A1B5-40FE2AABD0B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8-puzzle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  <a:p>
            <a:pPr eaLnBrk="1" hangingPunct="1"/>
            <a:endParaRPr lang="en-US" altLang="en-US" sz="2800">
              <a:solidFill>
                <a:srgbClr val="CC0099"/>
              </a:solidFill>
            </a:endParaRP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states?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</a:p>
          <a:p>
            <a:pPr eaLnBrk="1" hangingPunct="1"/>
            <a:r>
              <a:rPr lang="en-US" altLang="en-US" sz="2800" u="sng">
                <a:solidFill>
                  <a:srgbClr val="CC0099"/>
                </a:solidFill>
              </a:rPr>
              <a:t>path cost?</a:t>
            </a:r>
          </a:p>
        </p:txBody>
      </p:sp>
      <p:pic>
        <p:nvPicPr>
          <p:cNvPr id="17413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676401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19F0B3-D087-4E18-8A7C-A3192A86CEC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8-puzzle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800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states?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locations of tiles </a:t>
            </a:r>
            <a:endParaRPr lang="en-US" altLang="en-US" sz="2800" u="sng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move blank left, right, up, down </a:t>
            </a:r>
            <a:endParaRPr lang="en-US" altLang="en-US" sz="2800" u="sng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  <a:r>
              <a:rPr lang="en-US" altLang="en-US" sz="2800">
                <a:solidFill>
                  <a:srgbClr val="CC0099"/>
                </a:solidFill>
              </a:rPr>
              <a:t> </a:t>
            </a:r>
            <a:r>
              <a:rPr lang="en-US" altLang="en-US" sz="2800"/>
              <a:t>= goal state (given)</a:t>
            </a:r>
            <a:endParaRPr lang="en-US" altLang="en-US" sz="2800" u="sng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path cost? </a:t>
            </a:r>
            <a:r>
              <a:rPr lang="en-US" altLang="en-US" sz="2800"/>
              <a:t>1 per move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[Note: optimal solution of </a:t>
            </a:r>
            <a:r>
              <a:rPr lang="en-US" altLang="en-US" sz="2400" i="1"/>
              <a:t>n</a:t>
            </a:r>
            <a:r>
              <a:rPr lang="en-US" altLang="en-US" sz="2400"/>
              <a:t>-Puzzle family is NP-hard]
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u="sng">
              <a:solidFill>
                <a:srgbClr val="CC0099"/>
              </a:solidFill>
            </a:endParaRPr>
          </a:p>
        </p:txBody>
      </p:sp>
      <p:pic>
        <p:nvPicPr>
          <p:cNvPr id="18437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371601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3AAEE1-1BEF-44DB-97AF-17536A17B8A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robotic assembly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states?</a:t>
            </a:r>
            <a:r>
              <a:rPr lang="en-US" altLang="en-US" sz="2800"/>
              <a:t>: real-valued coordinates of robot joint angles parts of the object to be assembled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  <a:r>
              <a:rPr lang="en-US" altLang="en-US" sz="2800"/>
              <a:t>: continuous motions of robot joints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  <a:r>
              <a:rPr lang="en-US" altLang="en-US" sz="2800"/>
              <a:t>: complete assembly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>
                <a:solidFill>
                  <a:srgbClr val="CC0099"/>
                </a:solidFill>
              </a:rPr>
              <a:t>path cost?</a:t>
            </a:r>
            <a:r>
              <a:rPr lang="en-US" altLang="en-US" sz="2800"/>
              <a:t>: time to execute</a:t>
            </a:r>
          </a:p>
        </p:txBody>
      </p:sp>
      <p:pic>
        <p:nvPicPr>
          <p:cNvPr id="19461" name="Picture 4" descr="stanford-arm+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295400"/>
            <a:ext cx="58007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9EFAF1-2A3F-43D0-ADC1-B13A215C4B9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search algorithms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idea:</a:t>
            </a:r>
          </a:p>
          <a:p>
            <a:pPr lvl="1" eaLnBrk="1" hangingPunct="1"/>
            <a:r>
              <a:rPr lang="en-US" altLang="en-US" sz="2400"/>
              <a:t>offline, simulated exploration of state space by generating successors of already-explored states 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1273002" y="3411668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6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4A2B75-9B1E-451C-B270-8AAD59DE52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search example</a:t>
            </a:r>
          </a:p>
        </p:txBody>
      </p:sp>
      <p:pic>
        <p:nvPicPr>
          <p:cNvPr id="21508" name="Picture 4" descr="search-map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524001"/>
            <a:ext cx="57054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1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A68C09-F055-4041-A4F5-92F8116D8D4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Problem-solving agents</a:t>
            </a:r>
          </a:p>
          <a:p>
            <a:pPr eaLnBrk="1" hangingPunct="1"/>
            <a:r>
              <a:rPr lang="en-US" altLang="en-US" sz="3200" dirty="0" smtClean="0"/>
              <a:t>Problem types</a:t>
            </a:r>
          </a:p>
          <a:p>
            <a:pPr eaLnBrk="1" hangingPunct="1"/>
            <a:r>
              <a:rPr lang="en-US" altLang="en-US" sz="3200" dirty="0" smtClean="0"/>
              <a:t>Problem formulation</a:t>
            </a:r>
          </a:p>
          <a:p>
            <a:pPr eaLnBrk="1" hangingPunct="1"/>
            <a:r>
              <a:rPr lang="en-US" altLang="en-US" sz="3200" dirty="0" smtClean="0"/>
              <a:t>Example problems</a:t>
            </a:r>
          </a:p>
          <a:p>
            <a:pPr eaLnBrk="1" hangingPunct="1"/>
            <a:r>
              <a:rPr lang="en-US" altLang="en-US" sz="3200" dirty="0" smtClean="0"/>
              <a:t>Basic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2508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C9FEF7-0E48-4AC3-B330-3C3FC59A863D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22531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214" y="1671639"/>
            <a:ext cx="6986587" cy="1724025"/>
          </a:xfr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929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60A149-81B3-4AE2-827B-DEA9D78FFACC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23555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214" y="1671639"/>
            <a:ext cx="6986587" cy="1724025"/>
          </a:xfrm>
          <a:noFill/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2658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ABE708-1C70-4C09-93DE-1D7DB2713CC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Implementation: general tree search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9375"/>
          <a:stretch>
            <a:fillRect/>
          </a:stretch>
        </p:blipFill>
        <p:spPr bwMode="auto">
          <a:xfrm>
            <a:off x="2514600" y="1600200"/>
            <a:ext cx="73152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603E5B-9D71-4DAE-B284-8662B0C279F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48" y="0"/>
            <a:ext cx="9615152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Implementation: states vs. nodes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034862"/>
            <a:ext cx="8596668" cy="40065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state</a:t>
            </a:r>
            <a:r>
              <a:rPr lang="en-US" altLang="en-US" sz="2400" dirty="0"/>
              <a:t> is a (representation of) a physical configuration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node</a:t>
            </a:r>
            <a:r>
              <a:rPr lang="en-US" altLang="en-US" sz="2400" dirty="0"/>
              <a:t> is a data structure constituting part of a search tree includes </a:t>
            </a:r>
            <a:r>
              <a:rPr lang="en-US" altLang="en-US" sz="2400" dirty="0">
                <a:solidFill>
                  <a:srgbClr val="FF0000"/>
                </a:solidFill>
              </a:rPr>
              <a:t>state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parent node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action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path cost</a:t>
            </a:r>
            <a:r>
              <a:rPr lang="en-US" altLang="en-US" sz="2400" dirty="0"/>
              <a:t> </a:t>
            </a:r>
            <a:r>
              <a:rPr lang="en-US" altLang="en-US" sz="2400" i="1" dirty="0"/>
              <a:t>g(x)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depth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Expand</a:t>
            </a:r>
            <a:r>
              <a:rPr lang="en-US" altLang="en-US" sz="2400" dirty="0"/>
              <a:t> function creates new nodes, filling in the various fields and using the </a:t>
            </a:r>
            <a:r>
              <a:rPr lang="en-US" altLang="en-US" sz="2400" dirty="0" err="1">
                <a:latin typeface="Courier New" panose="02070309020205020404" pitchFamily="49" charset="0"/>
              </a:rPr>
              <a:t>SuccessorFn</a:t>
            </a:r>
            <a:r>
              <a:rPr lang="en-US" altLang="en-US" sz="2400" dirty="0"/>
              <a:t> of the problem to create the corresponding states.</a:t>
            </a:r>
          </a:p>
        </p:txBody>
      </p:sp>
      <p:pic>
        <p:nvPicPr>
          <p:cNvPr id="25605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35" y="3038937"/>
            <a:ext cx="49815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C8F82A-7CB0-41D9-8938-70DA6D60C23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strategies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03797"/>
            <a:ext cx="8596668" cy="46375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search strategy is defined by picking the </a:t>
            </a:r>
            <a:r>
              <a:rPr lang="en-US" altLang="en-US" sz="2400" dirty="0">
                <a:solidFill>
                  <a:srgbClr val="FF0000"/>
                </a:solidFill>
              </a:rPr>
              <a:t>order of node expansion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Strategies are evaluated along the following dimensions: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completeness</a:t>
            </a:r>
            <a:r>
              <a:rPr lang="en-US" altLang="en-US" sz="2000" dirty="0"/>
              <a:t>: does it always find a solution if one exists?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time complexity</a:t>
            </a:r>
            <a:r>
              <a:rPr lang="en-US" altLang="en-US" sz="2000" dirty="0"/>
              <a:t>: number of nodes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space complexity</a:t>
            </a:r>
            <a:r>
              <a:rPr lang="en-US" altLang="en-US" sz="2000" dirty="0"/>
              <a:t>: maximum number of nodes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optimality</a:t>
            </a:r>
            <a:r>
              <a:rPr lang="en-US" altLang="en-US" sz="2000" dirty="0"/>
              <a:t>: does it always find a least-cost solution?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Time and space complexity are measured in terms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b:</a:t>
            </a:r>
            <a:r>
              <a:rPr lang="en-US" altLang="en-US" sz="2000" dirty="0"/>
              <a:t> maximum branching factor of the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d: </a:t>
            </a:r>
            <a:r>
              <a:rPr lang="en-US" altLang="en-US" sz="2000" dirty="0"/>
              <a:t>depth of the least-cost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m</a:t>
            </a:r>
            <a:r>
              <a:rPr lang="en-US" altLang="en-US" sz="2000" dirty="0"/>
              <a:t>: maximum depth of the state space (may be </a:t>
            </a:r>
            <a:r>
              <a:rPr lang="en-US" altLang="en-US" sz="2000" dirty="0">
                <a:cs typeface="Arial" panose="020B0604020202020204" pitchFamily="34" charset="0"/>
              </a:rPr>
              <a:t>∞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32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243BE77-FE1A-4D59-881B-1FBE700A070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Uninformed search strategies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50288" cy="5029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Uninformed</a:t>
            </a:r>
            <a:r>
              <a:rPr lang="en-US" altLang="en-US" sz="2800" dirty="0" smtClean="0"/>
              <a:t> search strategies use only the information available in the problem definition</a:t>
            </a:r>
          </a:p>
          <a:p>
            <a:pPr eaLnBrk="1" hangingPunct="1"/>
            <a:r>
              <a:rPr lang="en-US" altLang="en-US" sz="2800" dirty="0" smtClean="0"/>
              <a:t>Breadth-first search</a:t>
            </a:r>
          </a:p>
          <a:p>
            <a:pPr eaLnBrk="1" hangingPunct="1"/>
            <a:r>
              <a:rPr lang="en-US" altLang="en-US" sz="2800" dirty="0" smtClean="0"/>
              <a:t>Uniform-cost search</a:t>
            </a:r>
          </a:p>
          <a:p>
            <a:pPr eaLnBrk="1" hangingPunct="1"/>
            <a:r>
              <a:rPr lang="en-US" altLang="en-US" sz="2800" dirty="0" smtClean="0"/>
              <a:t>Depth-first search</a:t>
            </a:r>
          </a:p>
          <a:p>
            <a:pPr eaLnBrk="1" hangingPunct="1"/>
            <a:r>
              <a:rPr lang="en-US" altLang="en-US" sz="2800" dirty="0" smtClean="0"/>
              <a:t>Depth-limited search
Iterative deepening search</a:t>
            </a:r>
          </a:p>
        </p:txBody>
      </p:sp>
    </p:spTree>
    <p:extLst>
      <p:ext uri="{BB962C8B-B14F-4D97-AF65-F5344CB8AC3E}">
        <p14:creationId xmlns:p14="http://schemas.microsoft.com/office/powerpoint/2010/main" val="20869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6FE5B6-6A1A-4418-8528-11351126CA1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Breadth-first search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287887"/>
            <a:ext cx="8596668" cy="475347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Expand shallowest unexpanded node</a:t>
            </a: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i="1" dirty="0" smtClean="0"/>
              <a:t>fringe</a:t>
            </a:r>
            <a:r>
              <a:rPr lang="en-US" altLang="en-US" sz="2000" dirty="0" smtClean="0"/>
              <a:t> is a FIFO queue, i.e., new successors go at end</a:t>
            </a:r>
            <a:endParaRPr lang="en-US" altLang="en-US" dirty="0" smtClean="0"/>
          </a:p>
        </p:txBody>
      </p:sp>
      <p:pic>
        <p:nvPicPr>
          <p:cNvPr id="28677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1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8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67BD0E-7F99-4281-8463-4104EB948F38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29699" name="Picture 5" descr="bfs-progress2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3657600"/>
            <a:ext cx="4343400" cy="2800350"/>
          </a:xfrm>
          <a:noFill/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Breadth-first search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524001"/>
            <a:ext cx="8328025" cy="4608513"/>
          </a:xfrm>
        </p:spPr>
        <p:txBody>
          <a:bodyPr/>
          <a:lstStyle/>
          <a:p>
            <a:pPr eaLnBrk="1" hangingPunct="1"/>
            <a:r>
              <a:rPr lang="en-US" altLang="en-US" smtClean="0"/>
              <a:t>Expand shallowest unexpanded node</a:t>
            </a:r>
          </a:p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Implementation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i="1" smtClean="0"/>
              <a:t>fringe</a:t>
            </a:r>
            <a:r>
              <a:rPr lang="en-US" altLang="en-US" smtClean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3829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578D8F-8BF9-422A-AFAC-A3118F8365ED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30723" name="Picture 5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1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Breadth-first search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Expand shallowest unexpanded node</a:t>
            </a:r>
          </a:p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Implementation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i="1" smtClean="0"/>
              <a:t>fringe</a:t>
            </a:r>
            <a:r>
              <a:rPr lang="en-US" altLang="en-US" smtClean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6575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DA2901-1ED6-4A27-93E7-7BD993C9C831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1747" name="Picture 5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Breadth-first search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39403"/>
            <a:ext cx="8596668" cy="47019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Expand shallowest unexpanded node</a:t>
            </a: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i="1" dirty="0" smtClean="0"/>
              <a:t>fringe</a:t>
            </a:r>
            <a:r>
              <a:rPr lang="en-US" altLang="en-US" sz="2000" dirty="0" smtClean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21648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99E317-D986-4811-8D13-AE50E5E83C0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372" y="609600"/>
            <a:ext cx="8037630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Problem-solving agents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7708" r="3125" b="22917"/>
          <a:stretch>
            <a:fillRect/>
          </a:stretch>
        </p:blipFill>
        <p:spPr bwMode="auto">
          <a:xfrm>
            <a:off x="1236372" y="2063087"/>
            <a:ext cx="8001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33FF6A-1E3F-4631-AEC1-C7F2A31AF72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Properties of breadth-first search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Yes (if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finite)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1+b+b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+b</a:t>
            </a:r>
            <a:r>
              <a:rPr lang="en-US" altLang="en-US" sz="2800" i="1" baseline="30000" dirty="0"/>
              <a:t>3</a:t>
            </a:r>
            <a:r>
              <a:rPr lang="en-US" altLang="en-US" sz="2800" dirty="0"/>
              <a:t>+… +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 + </a:t>
            </a:r>
            <a:r>
              <a:rPr lang="en-US" altLang="en-US" sz="2800" i="1" dirty="0"/>
              <a:t>b(b</a:t>
            </a:r>
            <a:r>
              <a:rPr lang="en-US" altLang="en-US" sz="2800" i="1" baseline="30000" dirty="0"/>
              <a:t>d</a:t>
            </a:r>
            <a:r>
              <a:rPr lang="en-US" altLang="en-US" sz="2800" i="1" dirty="0"/>
              <a:t>-1</a:t>
            </a:r>
            <a:r>
              <a:rPr lang="en-US" altLang="en-US" sz="2800" dirty="0"/>
              <a:t>) = O(b</a:t>
            </a:r>
            <a:r>
              <a:rPr lang="en-US" altLang="en-US" sz="2800" baseline="30000" dirty="0"/>
              <a:t>d+1</a:t>
            </a:r>
            <a:r>
              <a:rPr lang="en-US" altLang="en-US" sz="2800" dirty="0"/>
              <a:t>)
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O(b</a:t>
            </a:r>
            <a:r>
              <a:rPr lang="en-US" altLang="en-US" sz="2800" i="1" baseline="30000" dirty="0"/>
              <a:t>d+1</a:t>
            </a:r>
            <a:r>
              <a:rPr lang="en-US" altLang="en-US" sz="2800" i="1" dirty="0"/>
              <a:t>)</a:t>
            </a:r>
            <a:r>
              <a:rPr lang="en-US" altLang="en-US" sz="2800" dirty="0"/>
              <a:t> (keeps every node in memory)
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 (if cost = 1 per step)
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 dirty="0">
                <a:solidFill>
                  <a:srgbClr val="FF0000"/>
                </a:solidFill>
              </a:rPr>
              <a:t>Space</a:t>
            </a:r>
            <a:r>
              <a:rPr lang="en-US" altLang="en-US" sz="3400" dirty="0"/>
              <a:t> is the bigger problem (more than time)</a:t>
            </a:r>
            <a:r>
              <a:rPr lang="en-US" altLang="en-US" sz="28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9270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4795D9-D644-4197-8022-99ADDCE88FB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Uniform-cost search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50288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Expand least-cost unexpanded node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</a:rPr>
              <a:t>Implementation</a:t>
            </a:r>
            <a:r>
              <a:rPr lang="en-US" altLang="en-US" sz="240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fringe</a:t>
            </a:r>
            <a:r>
              <a:rPr lang="en-US" altLang="en-US" sz="2000"/>
              <a:t> = queue ordered by path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Equivalent to breadth-first if step costs all equal
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Yes, if step cost </a:t>
            </a:r>
            <a:r>
              <a:rPr lang="en-US" altLang="en-US" sz="2400">
                <a:cs typeface="Arial" panose="020B0604020202020204" pitchFamily="34" charset="0"/>
              </a:rPr>
              <a:t>≥ </a:t>
            </a:r>
            <a:r>
              <a:rPr lang="el-GR" altLang="en-US" sz="2400">
                <a:cs typeface="Arial" panose="020B0604020202020204" pitchFamily="34" charset="0"/>
              </a:rPr>
              <a:t>ε</a:t>
            </a:r>
            <a:r>
              <a:rPr lang="en-US" altLang="en-US" sz="2400"/>
              <a:t>
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99"/>
                </a:solidFill>
              </a:rPr>
              <a:t>Time?</a:t>
            </a:r>
            <a:r>
              <a:rPr lang="en-US" altLang="en-US" sz="2400"/>
              <a:t> # of nodes with </a:t>
            </a:r>
            <a:r>
              <a:rPr lang="en-US" altLang="en-US" sz="2400" i="1"/>
              <a:t>g </a:t>
            </a:r>
            <a:r>
              <a:rPr lang="en-US" altLang="en-US" sz="2400">
                <a:cs typeface="Arial" panose="020B0604020202020204" pitchFamily="34" charset="0"/>
              </a:rPr>
              <a:t>≤</a:t>
            </a:r>
            <a:r>
              <a:rPr lang="en-US" altLang="en-US" sz="2400"/>
              <a:t> cost of optimal solution, </a:t>
            </a:r>
            <a:r>
              <a:rPr lang="en-US" altLang="en-US" sz="2400" i="1"/>
              <a:t>O(b</a:t>
            </a:r>
            <a:r>
              <a:rPr lang="en-US" altLang="en-US" sz="2400" i="1" baseline="30000"/>
              <a:t>ceiling(C*/ </a:t>
            </a:r>
            <a:r>
              <a:rPr lang="el-GR" altLang="en-US" sz="2400" i="1" baseline="30000">
                <a:cs typeface="Arial" panose="020B0604020202020204" pitchFamily="34" charset="0"/>
              </a:rPr>
              <a:t>ε</a:t>
            </a:r>
            <a:r>
              <a:rPr lang="en-US" altLang="en-US" sz="2400" i="1" baseline="30000">
                <a:cs typeface="Arial" panose="020B0604020202020204" pitchFamily="34" charset="0"/>
              </a:rPr>
              <a:t>)</a:t>
            </a:r>
            <a:r>
              <a:rPr lang="en-US" altLang="en-US" sz="2400" i="1"/>
              <a:t>)</a:t>
            </a:r>
            <a:r>
              <a:rPr lang="en-US" altLang="en-US" sz="2400"/>
              <a:t> where </a:t>
            </a:r>
            <a:r>
              <a:rPr lang="en-US" altLang="en-US" sz="2400" i="1"/>
              <a:t>C</a:t>
            </a:r>
            <a:r>
              <a:rPr lang="en-US" altLang="en-US" sz="2400" baseline="30000"/>
              <a:t>*</a:t>
            </a:r>
            <a:r>
              <a:rPr lang="en-US" altLang="en-US" sz="2400"/>
              <a:t> is the cost of the optimal solution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99"/>
                </a:solidFill>
              </a:rPr>
              <a:t>Space?</a:t>
            </a:r>
            <a:r>
              <a:rPr lang="en-US" altLang="en-US" sz="2400"/>
              <a:t> # of nodes with </a:t>
            </a:r>
            <a:r>
              <a:rPr lang="en-US" altLang="en-US" sz="2400" i="1"/>
              <a:t>g</a:t>
            </a:r>
            <a:r>
              <a:rPr lang="en-US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≤ </a:t>
            </a:r>
            <a:r>
              <a:rPr lang="en-US" altLang="en-US" sz="2400"/>
              <a:t>cost of optimal solution, </a:t>
            </a:r>
            <a:r>
              <a:rPr lang="en-US" altLang="en-US" sz="2400" i="1"/>
              <a:t>O(b</a:t>
            </a:r>
            <a:r>
              <a:rPr lang="en-US" altLang="en-US" sz="2400" i="1" baseline="30000"/>
              <a:t>ceiling(C*/ </a:t>
            </a:r>
            <a:r>
              <a:rPr lang="el-GR" altLang="en-US" sz="2400" i="1" baseline="30000">
                <a:cs typeface="Arial" panose="020B0604020202020204" pitchFamily="34" charset="0"/>
              </a:rPr>
              <a:t>ε</a:t>
            </a:r>
            <a:r>
              <a:rPr lang="en-US" altLang="en-US" sz="2400" i="1" baseline="30000">
                <a:cs typeface="Arial" panose="020B0604020202020204" pitchFamily="34" charset="0"/>
              </a:rPr>
              <a:t>)</a:t>
            </a:r>
            <a:r>
              <a:rPr lang="en-US" altLang="en-US" sz="2400" i="1"/>
              <a:t>)</a:t>
            </a:r>
            <a:r>
              <a:rPr lang="en-US" altLang="en-US" sz="2400"/>
              <a:t>
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Yes – nodes expanded in increasing order of </a:t>
            </a:r>
            <a:r>
              <a:rPr lang="en-US" altLang="en-US" sz="2400" i="1"/>
              <a:t>g(n)</a:t>
            </a:r>
            <a:r>
              <a:rPr lang="en-US" altLang="en-US" sz="240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623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7F069F-FC5A-49EC-8A30-DE07250AAF13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34819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99" y="3683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24268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CFB9DC-82B3-452A-AE39-8149CD3EC57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35845" name="Picture 5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39" y="3743459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7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067B6A-DFA9-4967-B27C-3ECA07E76C37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36867" name="Picture 5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3" y="3741868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36396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16093C-A23A-445B-8ACB-5D5BE4A93F0D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37891" name="Picture 5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797301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1192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E2DC9A-F7B7-415D-83A0-7F3F31CF44C8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38915" name="Picture 5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7338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Expand deepest unexpanded node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9616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46D820-0334-4FB6-A4C7-DE105593E57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39941" name="Picture 6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830637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7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77A5E8-C0C1-4DF5-8CD6-A6774ECFB04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Expand deepest unexpanded node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pic>
        <p:nvPicPr>
          <p:cNvPr id="40966" name="Picture 6" descr="dfs-progress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3646488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1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997AAD7-4C8C-45CA-97E0-EA4BCD03714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41990" name="Picture 6" descr="dfs-progress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63" y="38481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593DAD-03F6-4A67-802F-41DEB432D0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Example: Romania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holiday in Romania; currently in Arad.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Flight leaves tomorrow from Bucharest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Formulate goal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 in Bucharest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Formulate problem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states</a:t>
            </a:r>
            <a:r>
              <a:rPr lang="en-US" altLang="en-US" sz="2400"/>
              <a:t>: various cities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actions</a:t>
            </a:r>
            <a:r>
              <a:rPr lang="en-US" altLang="en-US" sz="2400"/>
              <a:t>: drive between cities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Find solution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sequence of cities, e.g., Arad, Sibiu, Fagaras, Bucharest</a:t>
            </a:r>
          </a:p>
        </p:txBody>
      </p:sp>
    </p:spTree>
    <p:extLst>
      <p:ext uri="{BB962C8B-B14F-4D97-AF65-F5344CB8AC3E}">
        <p14:creationId xmlns:p14="http://schemas.microsoft.com/office/powerpoint/2010/main" val="143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2DB71D-292A-49B8-989A-6551621C3B0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43014" name="Picture 6" descr="dfs-progress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92526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60A42B-4725-43CE-BCE0-BD61D4AC328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44038" name="Picture 6" descr="dfs-progress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63" y="38481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0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2B180B-F25D-499C-A880-79B303BE8A2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45062" name="Picture 6" descr="dfs-progress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37592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ACD19C-401A-4671-80BC-4DDE4DC8EEA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Depth-first search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Expand deepest unexpanded node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Implementation</a:t>
            </a:r>
            <a:r>
              <a:rPr lang="en-US" altLang="en-US" sz="2800"/>
              <a:t>:</a:t>
            </a:r>
          </a:p>
          <a:p>
            <a:pPr lvl="1" eaLnBrk="1" hangingPunct="1"/>
            <a:r>
              <a:rPr lang="en-US" altLang="en-US" sz="2400" i="1"/>
              <a:t>fringe </a:t>
            </a:r>
            <a:r>
              <a:rPr lang="en-US" altLang="en-US" sz="2400"/>
              <a:t>= LIFO queue, i.e., put successors at front</a:t>
            </a:r>
          </a:p>
        </p:txBody>
      </p:sp>
      <p:pic>
        <p:nvPicPr>
          <p:cNvPr id="46086" name="Picture 6" descr="dfs-progress1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32" y="3830637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3FF12D-F0BF-4E37-9E80-228CADB4F76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Properties of depth-first search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No: fails in infinite-depth spaces, spaces with loops</a:t>
            </a:r>
          </a:p>
          <a:p>
            <a:pPr lvl="1" eaLnBrk="1" hangingPunct="1"/>
            <a:r>
              <a:rPr lang="en-US" altLang="en-US" sz="2400" dirty="0"/>
              <a:t>Modify to avoid repeated states along path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</a:t>
            </a:r>
            <a:r>
              <a:rPr lang="en-US" altLang="en-US" sz="2600" dirty="0"/>
              <a:t>complete in finite spaces</a:t>
            </a:r>
            <a:r>
              <a:rPr lang="en-US" altLang="en-US" sz="2000" dirty="0"/>
              <a:t>
</a:t>
            </a:r>
          </a:p>
          <a:p>
            <a:pPr eaLnBrk="1" hangingPunct="1"/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: terrible if </a:t>
            </a:r>
            <a:r>
              <a:rPr lang="en-US" altLang="en-US" sz="2800" i="1" dirty="0"/>
              <a:t>m</a:t>
            </a:r>
            <a:r>
              <a:rPr lang="en-US" altLang="en-US" sz="2800" dirty="0"/>
              <a:t> is much larger than </a:t>
            </a:r>
            <a:r>
              <a:rPr lang="en-US" altLang="en-US" sz="2800" i="1" dirty="0" smtClean="0"/>
              <a:t>d </a:t>
            </a:r>
          </a:p>
          <a:p>
            <a:pPr marL="400050" lvl="1" indent="0">
              <a:buNone/>
            </a:pPr>
            <a:r>
              <a:rPr lang="en-US" altLang="en-US" sz="2600" dirty="0" smtClean="0"/>
              <a:t>(m is the maximum depth of any node and d is the depth of the shallowest solution)</a:t>
            </a:r>
            <a:endParaRPr lang="en-US" altLang="en-US" sz="2600" dirty="0"/>
          </a:p>
          <a:p>
            <a:pPr lvl="1" eaLnBrk="1" hangingPunct="1"/>
            <a:r>
              <a:rPr lang="en-US" altLang="en-US" sz="2400" dirty="0"/>
              <a:t> but if solutions are dense, may be much faster than breadth-first</a:t>
            </a:r>
          </a:p>
          <a:p>
            <a:pPr eaLnBrk="1" hangingPunct="1"/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bm</a:t>
            </a:r>
            <a:r>
              <a:rPr lang="en-US" altLang="en-US" sz="2800" i="1" dirty="0"/>
              <a:t>), </a:t>
            </a:r>
            <a:r>
              <a:rPr lang="en-US" altLang="en-US" sz="2800" dirty="0"/>
              <a:t>i.e., linear space!</a:t>
            </a:r>
          </a:p>
          <a:p>
            <a:pPr eaLnBrk="1" hangingPunct="1"/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23812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8CF35C-CAE8-48E8-81C1-A50DE666125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596668" cy="8166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Depth-limited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223493"/>
            <a:ext cx="8596668" cy="445069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= depth-first search with depth limit </a:t>
            </a:r>
            <a:r>
              <a:rPr lang="en-US" altLang="en-US" sz="2400" i="1" dirty="0"/>
              <a:t>l</a:t>
            </a:r>
            <a:r>
              <a:rPr lang="en-US" altLang="en-US" sz="2400" dirty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i.e., nodes at depth </a:t>
            </a:r>
            <a:r>
              <a:rPr lang="en-US" altLang="en-US" sz="2400" i="1" dirty="0"/>
              <a:t>l</a:t>
            </a:r>
            <a:r>
              <a:rPr lang="en-US" altLang="en-US" sz="2400" dirty="0"/>
              <a:t> have no successors
</a:t>
            </a:r>
            <a:r>
              <a:rPr lang="en-US" altLang="en-US" sz="2400" dirty="0">
                <a:solidFill>
                  <a:schemeClr val="accent2"/>
                </a:solidFill>
              </a:rPr>
              <a:t>Recursive implementation</a:t>
            </a:r>
            <a:r>
              <a:rPr lang="en-US" altLang="en-US" sz="2400" dirty="0"/>
              <a:t>: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 t="36458" r="7422" b="20833"/>
          <a:stretch>
            <a:fillRect/>
          </a:stretch>
        </p:blipFill>
        <p:spPr bwMode="auto">
          <a:xfrm>
            <a:off x="677335" y="2588654"/>
            <a:ext cx="8273482" cy="436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343940-F0ED-426D-BC14-B058CEE2999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deepening search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838200" y="1625600"/>
            <a:ext cx="8001000" cy="301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5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E3B86D-1EDF-4346-82ED-AFFDC2AE5BD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=0</a:t>
            </a:r>
          </a:p>
        </p:txBody>
      </p:sp>
      <p:pic>
        <p:nvPicPr>
          <p:cNvPr id="50180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8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2C0222-6311-44E3-A75D-30CA88F1D52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=1</a:t>
            </a:r>
          </a:p>
        </p:txBody>
      </p:sp>
      <p:pic>
        <p:nvPicPr>
          <p:cNvPr id="51204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5A7145-565C-429B-84C6-EAB8F17D423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=2</a:t>
            </a:r>
          </a:p>
        </p:txBody>
      </p:sp>
      <p:pic>
        <p:nvPicPr>
          <p:cNvPr id="52228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2589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5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096DFB-E01C-4CFD-8554-69236458D02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Romania</a:t>
            </a:r>
          </a:p>
        </p:txBody>
      </p:sp>
      <p:pic>
        <p:nvPicPr>
          <p:cNvPr id="7172" name="Picture 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371600"/>
            <a:ext cx="8382000" cy="5037138"/>
          </a:xfrm>
          <a:noFill/>
        </p:spPr>
      </p:pic>
    </p:spTree>
    <p:extLst>
      <p:ext uri="{BB962C8B-B14F-4D97-AF65-F5344CB8AC3E}">
        <p14:creationId xmlns:p14="http://schemas.microsoft.com/office/powerpoint/2010/main" val="4263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747457-B024-42BB-8EB2-936650D1B4F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=3</a:t>
            </a:r>
          </a:p>
        </p:txBody>
      </p:sp>
      <p:pic>
        <p:nvPicPr>
          <p:cNvPr id="53252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826F2F-75F6-451A-B2CD-BBFD9F20D53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Iterative deepening search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Number of nodes generated in a depth-limited search to depth </a:t>
            </a:r>
            <a:r>
              <a:rPr lang="en-US" altLang="en-US" sz="2400" i="1"/>
              <a:t>d</a:t>
            </a:r>
            <a:r>
              <a:rPr lang="en-US" altLang="en-US" sz="2400"/>
              <a:t> with branching factor </a:t>
            </a:r>
            <a:r>
              <a:rPr lang="en-US" altLang="en-US" sz="2400" i="1"/>
              <a:t>b</a:t>
            </a:r>
            <a:r>
              <a:rPr lang="en-US" altLang="en-US" sz="240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/>
              <a:t>	N</a:t>
            </a:r>
            <a:r>
              <a:rPr lang="en-US" altLang="en-US" sz="2400" i="1" baseline="-25000"/>
              <a:t>DLS</a:t>
            </a:r>
            <a:r>
              <a:rPr lang="en-US" altLang="en-US" sz="2400" i="1"/>
              <a:t> = b</a:t>
            </a:r>
            <a:r>
              <a:rPr lang="en-US" altLang="en-US" sz="2400" i="1" baseline="30000">
                <a:latin typeface="r"/>
              </a:rPr>
              <a:t>0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1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2</a:t>
            </a:r>
            <a:r>
              <a:rPr lang="en-US" altLang="en-US" sz="2400" i="1"/>
              <a:t> + … + b</a:t>
            </a:r>
            <a:r>
              <a:rPr lang="en-US" altLang="en-US" sz="2400" i="1" baseline="30000">
                <a:latin typeface="r"/>
              </a:rPr>
              <a:t>d-2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d-1</a:t>
            </a:r>
            <a:r>
              <a:rPr lang="en-US" altLang="en-US" sz="2400" i="1"/>
              <a:t> + b</a:t>
            </a:r>
            <a:r>
              <a:rPr lang="en-US" altLang="en-US" sz="2400" i="1" baseline="30000">
                <a:latin typeface="r"/>
              </a:rPr>
              <a:t>d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Number of nodes generated in an iterative deepening search to depth </a:t>
            </a:r>
            <a:r>
              <a:rPr lang="en-US" altLang="en-US" sz="2400" i="1"/>
              <a:t>d</a:t>
            </a:r>
            <a:r>
              <a:rPr lang="en-US" altLang="en-US" sz="2400"/>
              <a:t> with branching factor </a:t>
            </a:r>
            <a:r>
              <a:rPr lang="en-US" altLang="en-US" sz="2400" i="1"/>
              <a:t>b</a:t>
            </a:r>
            <a:r>
              <a:rPr lang="en-US" altLang="en-US" sz="2400"/>
              <a:t>: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IDS</a:t>
            </a:r>
            <a:r>
              <a:rPr lang="en-US" altLang="en-US" sz="2400"/>
              <a:t> = (d+1)b</a:t>
            </a:r>
            <a:r>
              <a:rPr lang="en-US" altLang="en-US" sz="2400" baseline="30000"/>
              <a:t>0</a:t>
            </a:r>
            <a:r>
              <a:rPr lang="en-US" altLang="en-US" sz="2400"/>
              <a:t> + d b</a:t>
            </a:r>
            <a:r>
              <a:rPr lang="en-US" altLang="en-US" sz="2400" baseline="30000"/>
              <a:t>1</a:t>
            </a:r>
            <a:r>
              <a:rPr lang="en-US" altLang="en-US" sz="2400"/>
              <a:t> + (d-1)b</a:t>
            </a:r>
            <a:r>
              <a:rPr lang="en-US" altLang="en-US" sz="2400" baseline="30000"/>
              <a:t>2</a:t>
            </a:r>
            <a:r>
              <a:rPr lang="en-US" altLang="en-US" sz="2400"/>
              <a:t> + … + 3b</a:t>
            </a:r>
            <a:r>
              <a:rPr lang="en-US" altLang="en-US" sz="2400" baseline="30000"/>
              <a:t>d-2</a:t>
            </a:r>
            <a:r>
              <a:rPr lang="en-US" altLang="en-US" sz="2400"/>
              <a:t> +2b</a:t>
            </a:r>
            <a:r>
              <a:rPr lang="en-US" altLang="en-US" sz="2400" baseline="30000"/>
              <a:t>d-1</a:t>
            </a:r>
            <a:r>
              <a:rPr lang="en-US" altLang="en-US" sz="2400"/>
              <a:t> + 1b</a:t>
            </a:r>
            <a:r>
              <a:rPr lang="en-US" altLang="en-US" sz="2400" baseline="30000"/>
              <a:t>d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</a:t>
            </a:r>
            <a:r>
              <a:rPr lang="en-US" altLang="en-US" sz="2400" i="1"/>
              <a:t>b = 10</a:t>
            </a:r>
            <a:r>
              <a:rPr lang="en-US" altLang="en-US" sz="2400"/>
              <a:t>, </a:t>
            </a:r>
            <a:r>
              <a:rPr lang="en-US" altLang="en-US" sz="2400" i="1"/>
              <a:t>d = 5</a:t>
            </a:r>
            <a:r>
              <a:rPr lang="en-US" altLang="en-US" sz="240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2000" baseline="-25000"/>
              <a:t>DLS </a:t>
            </a:r>
            <a:r>
              <a:rPr lang="en-US" altLang="en-US" sz="2000"/>
              <a:t>= 1 + 10 + 100 + 1,000 + 10,000 + 100,000 = 111,111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</a:t>
            </a:r>
            <a:r>
              <a:rPr lang="en-US" altLang="en-US" sz="2000" baseline="-25000"/>
              <a:t>IDS</a:t>
            </a:r>
            <a:r>
              <a:rPr lang="en-US" altLang="en-US" sz="2000"/>
              <a:t> = 6 + 50 + 400 + 3,000 + 20,000 + 100,000 = 123,456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Overhead = (123,456 - 111,111)/111,111 = 11%</a:t>
            </a:r>
          </a:p>
        </p:txBody>
      </p:sp>
    </p:spTree>
    <p:extLst>
      <p:ext uri="{BB962C8B-B14F-4D97-AF65-F5344CB8AC3E}">
        <p14:creationId xmlns:p14="http://schemas.microsoft.com/office/powerpoint/2010/main" val="27668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B7D3D1-2B29-4E42-AE80-8A3003C39F1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793038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Properties of iterative deepening search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400" dirty="0" smtClean="0"/>
              <a:t> Yes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i="1" dirty="0" smtClean="0"/>
              <a:t>(d+1)b</a:t>
            </a:r>
            <a:r>
              <a:rPr lang="en-US" altLang="en-US" sz="2400" i="1" baseline="30000" dirty="0" smtClean="0"/>
              <a:t>0</a:t>
            </a:r>
            <a:r>
              <a:rPr lang="en-US" altLang="en-US" sz="2400" i="1" dirty="0" smtClean="0"/>
              <a:t> + d b</a:t>
            </a:r>
            <a:r>
              <a:rPr lang="en-US" altLang="en-US" sz="2400" i="1" baseline="30000" dirty="0" smtClean="0"/>
              <a:t>1</a:t>
            </a:r>
            <a:r>
              <a:rPr lang="en-US" altLang="en-US" sz="2400" i="1" dirty="0" smtClean="0"/>
              <a:t> + (d-1)b</a:t>
            </a:r>
            <a:r>
              <a:rPr lang="en-US" altLang="en-US" sz="2400" i="1" baseline="30000" dirty="0" smtClean="0"/>
              <a:t>2</a:t>
            </a:r>
            <a:r>
              <a:rPr lang="en-US" altLang="en-US" sz="2400" i="1" dirty="0" smtClean="0"/>
              <a:t> + … + 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d</a:t>
            </a:r>
            <a:r>
              <a:rPr lang="en-US" altLang="en-US" sz="2400" i="1" dirty="0" smtClean="0"/>
              <a:t> = 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d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bd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400" dirty="0" smtClean="0"/>
              <a:t> Yes, if step cost = 1</a:t>
            </a:r>
          </a:p>
        </p:txBody>
      </p:sp>
    </p:spTree>
    <p:extLst>
      <p:ext uri="{BB962C8B-B14F-4D97-AF65-F5344CB8AC3E}">
        <p14:creationId xmlns:p14="http://schemas.microsoft.com/office/powerpoint/2010/main" val="1150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1863A5-CA7F-44D4-98E9-E19D37D367F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of algorithms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143000" y="1930400"/>
            <a:ext cx="662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Bidirectional Search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5611" y="1676400"/>
            <a:ext cx="5005589" cy="4648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Search forward from initial state to goal AND backward from goal state to initial state</a:t>
            </a:r>
          </a:p>
          <a:p>
            <a:r>
              <a:rPr lang="en-US" sz="2000" dirty="0" smtClean="0"/>
              <a:t>Can prune many options</a:t>
            </a:r>
          </a:p>
          <a:p>
            <a:r>
              <a:rPr lang="en-US" sz="2000" dirty="0" smtClean="0"/>
              <a:t>Considerations</a:t>
            </a:r>
          </a:p>
          <a:p>
            <a:pPr lvl="1"/>
            <a:r>
              <a:rPr lang="en-US" sz="1800" dirty="0" smtClean="0"/>
              <a:t>Which goal state(s) to use</a:t>
            </a:r>
          </a:p>
          <a:p>
            <a:pPr lvl="1"/>
            <a:r>
              <a:rPr lang="en-US" sz="1800" dirty="0" smtClean="0"/>
              <a:t>How determine when searches overlap</a:t>
            </a:r>
          </a:p>
          <a:p>
            <a:pPr lvl="1"/>
            <a:r>
              <a:rPr lang="en-US" sz="1800" dirty="0" smtClean="0"/>
              <a:t>Which search to use for each direction</a:t>
            </a:r>
          </a:p>
          <a:p>
            <a:pPr lvl="1"/>
            <a:r>
              <a:rPr lang="en-US" sz="1800" dirty="0" smtClean="0"/>
              <a:t>Here, two BFS searches</a:t>
            </a:r>
          </a:p>
          <a:p>
            <a:r>
              <a:rPr lang="en-US" sz="2000" dirty="0" smtClean="0"/>
              <a:t>Time and space is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d</a:t>
            </a:r>
            <a:r>
              <a:rPr lang="en-US" sz="2000" baseline="30000" dirty="0" smtClean="0"/>
              <a:t>/2</a:t>
            </a:r>
            <a:r>
              <a:rPr lang="en-US" sz="2000" dirty="0" smtClean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1" y="2286001"/>
            <a:ext cx="4430887" cy="252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07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660578-16ED-4380-BE05-BCA876C6D61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Repeated states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184857"/>
            <a:ext cx="8596668" cy="48565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Failure to detect repeated states can turn a linear problem into an exponential one!</a:t>
            </a:r>
          </a:p>
        </p:txBody>
      </p:sp>
      <p:pic>
        <p:nvPicPr>
          <p:cNvPr id="57349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7688687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1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6BA527-D1C8-4A08-9DD6-8823B9E708E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 search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3125" b="35417"/>
          <a:stretch>
            <a:fillRect/>
          </a:stretch>
        </p:blipFill>
        <p:spPr bwMode="auto">
          <a:xfrm>
            <a:off x="1210614" y="1676399"/>
            <a:ext cx="9000186" cy="391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5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D228D7-CE26-4745-99C4-22838E041C2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Problem formulation usually requires abstracting away real-world details to define a state space that can feasibly be explored</a:t>
            </a:r>
          </a:p>
          <a:p>
            <a:pPr lvl="4" eaLnBrk="1" hangingPunct="1"/>
            <a:endParaRPr lang="en-US" altLang="en-US" sz="1600"/>
          </a:p>
          <a:p>
            <a:pPr eaLnBrk="1" hangingPunct="1"/>
            <a:r>
              <a:rPr lang="en-US" altLang="en-US" sz="2400"/>
              <a:t>Variety of uninformed search strategies</a:t>
            </a:r>
          </a:p>
          <a:p>
            <a:pPr lvl="4" eaLnBrk="1" hangingPunct="1"/>
            <a:endParaRPr lang="en-US" altLang="en-US" sz="1600"/>
          </a:p>
          <a:p>
            <a:pPr eaLnBrk="1" hangingPunct="1"/>
            <a:r>
              <a:rPr lang="en-US" altLang="en-US" sz="2400"/>
              <a:t>Iterative deepening search uses only linear space and not much more time than other uninformed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7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0B2769-DA46-49F9-9F62-2EDAFC410A4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types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86502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Deterministic, fully observable</a:t>
            </a:r>
            <a:r>
              <a:rPr lang="en-US" altLang="en-US" sz="2800"/>
              <a:t> </a:t>
            </a:r>
            <a:r>
              <a:rPr lang="en-US" altLang="en-US" sz="2800">
                <a:sym typeface="Wingdings" panose="05000000000000000000" pitchFamily="2" charset="2"/>
              </a:rPr>
              <a:t>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single-state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Agent knows exactly which state it will be in; solution is a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Non-observable</a:t>
            </a:r>
            <a:r>
              <a:rPr lang="en-US" altLang="en-US" sz="28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>
                <a:solidFill>
                  <a:srgbClr val="FF0000"/>
                </a:solidFill>
              </a:rPr>
              <a:t>sensorless problem (conformant problem)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Agent may have no idea where it is; solution is a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Nondeterministic and/or partially observable</a:t>
            </a:r>
            <a:r>
              <a:rPr lang="en-US" altLang="en-US" sz="2800">
                <a:cs typeface="Arial" panose="020B0604020202020204" pitchFamily="34" charset="0"/>
              </a:rPr>
              <a:t> </a:t>
            </a:r>
            <a:r>
              <a:rPr lang="en-US" altLang="en-US" sz="280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>
                <a:solidFill>
                  <a:srgbClr val="FF0000"/>
                </a:solidFill>
              </a:rPr>
              <a:t>contingency problem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percepts provide </a:t>
            </a:r>
            <a:r>
              <a:rPr lang="en-US" altLang="en-US" sz="2400">
                <a:solidFill>
                  <a:srgbClr val="FF0000"/>
                </a:solidFill>
              </a:rPr>
              <a:t>new</a:t>
            </a:r>
            <a:r>
              <a:rPr lang="en-US" altLang="en-US" sz="2400"/>
              <a:t> information about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often </a:t>
            </a:r>
            <a:r>
              <a:rPr lang="en-US" altLang="en-US" sz="2400">
                <a:solidFill>
                  <a:srgbClr val="FF0000"/>
                </a:solidFill>
              </a:rPr>
              <a:t>interleave</a:t>
            </a:r>
            <a:r>
              <a:rPr lang="en-US" altLang="en-US" sz="2400"/>
              <a:t> search,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Unknown state space</a:t>
            </a:r>
            <a:r>
              <a:rPr lang="en-US" altLang="en-US" sz="2800"/>
              <a:t> </a:t>
            </a:r>
            <a:r>
              <a:rPr lang="en-US" altLang="en-US" sz="2800">
                <a:sym typeface="Wingdings" panose="05000000000000000000" pitchFamily="2" charset="2"/>
              </a:rPr>
              <a:t> </a:t>
            </a:r>
            <a:r>
              <a:rPr lang="en-US" altLang="en-US" sz="2800">
                <a:solidFill>
                  <a:srgbClr val="FF0000"/>
                </a:solidFill>
              </a:rPr>
              <a:t>exploration problem</a:t>
            </a:r>
          </a:p>
        </p:txBody>
      </p:sp>
    </p:spTree>
    <p:extLst>
      <p:ext uri="{BB962C8B-B14F-4D97-AF65-F5344CB8AC3E}">
        <p14:creationId xmlns:p14="http://schemas.microsoft.com/office/powerpoint/2010/main" val="36485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536893-096A-42E0-A5EE-2E8CF499CCE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vacuum world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524001"/>
            <a:ext cx="4243388" cy="460851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Single-state</a:t>
            </a:r>
            <a:r>
              <a:rPr lang="en-US" altLang="en-US" sz="2400"/>
              <a:t>, start in #5. </a:t>
            </a: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r>
              <a:rPr lang="en-US" altLang="en-US" sz="2800"/>
              <a:t>
</a:t>
            </a:r>
          </a:p>
        </p:txBody>
      </p:sp>
      <p:pic>
        <p:nvPicPr>
          <p:cNvPr id="9221" name="Picture 4" descr="vacuum2-spa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4450" y="1757364"/>
            <a:ext cx="3925888" cy="3298825"/>
          </a:xfrm>
          <a:noFill/>
        </p:spPr>
      </p:pic>
    </p:spTree>
    <p:extLst>
      <p:ext uri="{BB962C8B-B14F-4D97-AF65-F5344CB8AC3E}">
        <p14:creationId xmlns:p14="http://schemas.microsoft.com/office/powerpoint/2010/main" val="31926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C61F856-55F5-4386-AD97-C1F36B63E6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vacuum world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Single-state</a:t>
            </a:r>
            <a:r>
              <a:rPr lang="en-US" altLang="en-US" sz="2400"/>
              <a:t>, start in #5. </a:t>
            </a:r>
            <a:br>
              <a:rPr lang="en-US" altLang="en-US" sz="2400"/>
            </a:b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 i="1"/>
              <a:t>[Right, Suck]</a:t>
            </a:r>
            <a:endParaRPr lang="en-US" altLang="en-US" sz="2400"/>
          </a:p>
          <a:p>
            <a:pPr lvl="4" eaLnBrk="1" hangingPunct="1"/>
            <a:endParaRPr lang="en-US" altLang="en-US" sz="16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Sensorless, </a:t>
            </a:r>
            <a:r>
              <a:rPr lang="en-US" altLang="en-US" sz="2400"/>
              <a:t>start in </a:t>
            </a:r>
            <a:br>
              <a:rPr lang="en-US" altLang="en-US" sz="2400"/>
            </a:br>
            <a:r>
              <a:rPr lang="en-US" altLang="en-US" sz="2400"/>
              <a:t>{</a:t>
            </a:r>
            <a:r>
              <a:rPr lang="en-US" altLang="en-US" sz="2400" i="1"/>
              <a:t>1,2,3,4,5,6,7,8</a:t>
            </a:r>
            <a:r>
              <a:rPr lang="en-US" altLang="en-US" sz="2400"/>
              <a:t>}</a:t>
            </a:r>
            <a:r>
              <a:rPr lang="en-US" altLang="en-US" sz="2400" i="1"/>
              <a:t> </a:t>
            </a:r>
            <a:r>
              <a:rPr lang="en-US" altLang="en-US" sz="2400"/>
              <a:t>e.g., </a:t>
            </a:r>
            <a:br>
              <a:rPr lang="en-US" altLang="en-US" sz="2400"/>
            </a:br>
            <a:r>
              <a:rPr lang="en-US" altLang="en-US" sz="2400" i="1"/>
              <a:t>Right </a:t>
            </a:r>
            <a:r>
              <a:rPr lang="en-US" altLang="en-US" sz="2400"/>
              <a:t>goes to {</a:t>
            </a:r>
            <a:r>
              <a:rPr lang="en-US" altLang="en-US" sz="2400" i="1"/>
              <a:t>2,4,6,8</a:t>
            </a:r>
            <a:r>
              <a:rPr lang="en-US" altLang="en-US" sz="2400"/>
              <a:t>} </a:t>
            </a:r>
            <a:br>
              <a:rPr lang="en-US" altLang="en-US" sz="2400"/>
            </a:b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endParaRPr lang="en-US" altLang="en-US" sz="2400"/>
          </a:p>
        </p:txBody>
      </p:sp>
      <p:pic>
        <p:nvPicPr>
          <p:cNvPr id="10245" name="Picture 12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1"/>
            <a:ext cx="37338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2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097E00-D7F2-4564-8E96-55929F744A8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vacuum world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50288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	Sensorless, </a:t>
            </a:r>
            <a:r>
              <a:rPr lang="en-US" altLang="en-US" sz="2400"/>
              <a:t>start in </a:t>
            </a:r>
            <a:br>
              <a:rPr lang="en-US" altLang="en-US" sz="2400"/>
            </a:br>
            <a:r>
              <a:rPr lang="en-US" altLang="en-US" sz="2400"/>
              <a:t>{</a:t>
            </a:r>
            <a:r>
              <a:rPr lang="en-US" altLang="en-US" sz="2400" i="1"/>
              <a:t>1,2,3,4,5,6,7,8</a:t>
            </a:r>
            <a:r>
              <a:rPr lang="en-US" altLang="en-US" sz="2400"/>
              <a:t>}</a:t>
            </a:r>
            <a:r>
              <a:rPr lang="en-US" altLang="en-US" sz="2400" i="1"/>
              <a:t> </a:t>
            </a:r>
            <a:r>
              <a:rPr lang="en-US" altLang="en-US" sz="2400"/>
              <a:t>e.g., </a:t>
            </a:r>
            <a:br>
              <a:rPr lang="en-US" altLang="en-US" sz="2400"/>
            </a:br>
            <a:r>
              <a:rPr lang="en-US" altLang="en-US" sz="2400" i="1"/>
              <a:t>Right </a:t>
            </a:r>
            <a:r>
              <a:rPr lang="en-US" altLang="en-US" sz="2400"/>
              <a:t>goes to {</a:t>
            </a:r>
            <a:r>
              <a:rPr lang="en-US" altLang="en-US" sz="2400" i="1"/>
              <a:t>2,4,6,8</a:t>
            </a:r>
            <a:r>
              <a:rPr lang="en-US" altLang="en-US" sz="2400"/>
              <a:t>} </a:t>
            </a:r>
            <a:br>
              <a:rPr lang="en-US" altLang="en-US" sz="2400"/>
            </a:b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br>
              <a:rPr lang="en-US" altLang="en-US" sz="2400">
                <a:solidFill>
                  <a:srgbClr val="CC0099"/>
                </a:solidFill>
              </a:rPr>
            </a:br>
            <a:r>
              <a:rPr lang="en-US" altLang="en-US" sz="2400" i="1"/>
              <a:t>[Right,Suck,Left,Suck]</a:t>
            </a:r>
            <a:endParaRPr lang="en-US" altLang="en-US" smtClean="0"/>
          </a:p>
          <a:p>
            <a:pPr lvl="4" eaLnBrk="1" hangingPunct="1"/>
            <a:endParaRPr lang="en-US" altLang="en-US" smtClean="0"/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Contingency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Nondeterministic: </a:t>
            </a:r>
            <a:r>
              <a:rPr lang="en-US" altLang="en-US" sz="2000" i="1"/>
              <a:t>Suck</a:t>
            </a:r>
            <a:r>
              <a:rPr lang="en-US" altLang="en-US" sz="2000"/>
              <a:t>  may </a:t>
            </a:r>
            <a:br>
              <a:rPr lang="en-US" altLang="en-US" sz="2000"/>
            </a:br>
            <a:r>
              <a:rPr lang="en-US" altLang="en-US" sz="2000"/>
              <a:t>dirty a clean carpet</a:t>
            </a:r>
          </a:p>
          <a:p>
            <a:pPr lvl="1" eaLnBrk="1" hangingPunct="1"/>
            <a:r>
              <a:rPr lang="en-US" altLang="en-US" sz="2000"/>
              <a:t>Partially observable: location, dirt at current location.</a:t>
            </a:r>
          </a:p>
          <a:p>
            <a:pPr lvl="1" eaLnBrk="1" hangingPunct="1"/>
            <a:r>
              <a:rPr lang="en-US" altLang="en-US" sz="2000"/>
              <a:t>Percept: </a:t>
            </a:r>
            <a:r>
              <a:rPr lang="en-US" altLang="en-US" sz="2000" i="1"/>
              <a:t>[L, Clean],</a:t>
            </a:r>
            <a:r>
              <a:rPr lang="en-US" altLang="en-US" sz="2000"/>
              <a:t> i.e., start in #5 or #7</a:t>
            </a:r>
            <a:br>
              <a:rPr lang="en-US" altLang="en-US" sz="2000"/>
            </a:br>
            <a:r>
              <a:rPr lang="en-US" altLang="en-US" sz="2400" u="sng">
                <a:solidFill>
                  <a:srgbClr val="CC0099"/>
                </a:solidFill>
              </a:rPr>
              <a:t>Solution?</a:t>
            </a:r>
            <a:r>
              <a:rPr lang="en-US" altLang="en-US" sz="2400">
                <a:solidFill>
                  <a:srgbClr val="CC0099"/>
                </a:solidFill>
              </a:rPr>
              <a:t> </a:t>
            </a:r>
            <a:br>
              <a:rPr lang="en-US" altLang="en-US" sz="2400">
                <a:solidFill>
                  <a:srgbClr val="CC0099"/>
                </a:solidFill>
              </a:rPr>
            </a:br>
            <a:endParaRPr lang="en-US" altLang="en-US" sz="2400"/>
          </a:p>
        </p:txBody>
      </p:sp>
      <p:pic>
        <p:nvPicPr>
          <p:cNvPr id="11269" name="Picture 6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1"/>
            <a:ext cx="37338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2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1331</Words>
  <Application>Microsoft Office PowerPoint</Application>
  <PresentationFormat>Widescreen</PresentationFormat>
  <Paragraphs>353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r</vt:lpstr>
      <vt:lpstr>Tahoma</vt:lpstr>
      <vt:lpstr>Times New Roman</vt:lpstr>
      <vt:lpstr>Trebuchet MS</vt:lpstr>
      <vt:lpstr>Wingdings</vt:lpstr>
      <vt:lpstr>Wingdings 3</vt:lpstr>
      <vt:lpstr>Facet</vt:lpstr>
      <vt:lpstr>Custom Design</vt:lpstr>
      <vt:lpstr>Solving problems by searching</vt:lpstr>
      <vt:lpstr>Outline</vt:lpstr>
      <vt:lpstr>Problem-solving agents</vt:lpstr>
      <vt:lpstr>Example: Romania</vt:lpstr>
      <vt:lpstr>Example: Romania</vt:lpstr>
      <vt:lpstr>Problem types</vt:lpstr>
      <vt:lpstr>Example: vacuum world</vt:lpstr>
      <vt:lpstr>Example: vacuum world</vt:lpstr>
      <vt:lpstr>Example: vacuum world</vt:lpstr>
      <vt:lpstr>Example: vacuum world</vt:lpstr>
      <vt:lpstr>Single-state problem formulation</vt:lpstr>
      <vt:lpstr>Selecting a state space</vt:lpstr>
      <vt:lpstr>Vacuum world state space graph</vt:lpstr>
      <vt:lpstr>Vacuum world state space graph</vt:lpstr>
      <vt:lpstr>Example: The 8-puzzle</vt:lpstr>
      <vt:lpstr>Example: The 8-puzzle</vt:lpstr>
      <vt:lpstr>Example: robotic assembly</vt:lpstr>
      <vt:lpstr>Tree search algorithms</vt:lpstr>
      <vt:lpstr>Tree search example</vt:lpstr>
      <vt:lpstr>Tree search example</vt:lpstr>
      <vt:lpstr>Tree search example</vt:lpstr>
      <vt:lpstr>Implementation: general tree search</vt:lpstr>
      <vt:lpstr>Implementation: states vs. nodes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Bidirectional Search</vt:lpstr>
      <vt:lpstr>Repeated states</vt:lpstr>
      <vt:lpstr>Graph search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PUNAM BEDI</dc:creator>
  <cp:lastModifiedBy>PUNAM BEDI</cp:lastModifiedBy>
  <cp:revision>50</cp:revision>
  <dcterms:created xsi:type="dcterms:W3CDTF">2019-07-25T08:00:28Z</dcterms:created>
  <dcterms:modified xsi:type="dcterms:W3CDTF">2021-08-18T07:32:08Z</dcterms:modified>
</cp:coreProperties>
</file>