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9" r:id="rId2"/>
  </p:sldMasterIdLst>
  <p:notesMasterIdLst>
    <p:notesMasterId r:id="rId48"/>
  </p:notesMasterIdLst>
  <p:sldIdLst>
    <p:sldId id="376" r:id="rId3"/>
    <p:sldId id="377" r:id="rId4"/>
    <p:sldId id="403" r:id="rId5"/>
    <p:sldId id="404" r:id="rId6"/>
    <p:sldId id="405" r:id="rId7"/>
    <p:sldId id="406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8" r:id="rId32"/>
    <p:sldId id="429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12" r:id="rId42"/>
    <p:sldId id="407" r:id="rId43"/>
    <p:sldId id="408" r:id="rId44"/>
    <p:sldId id="409" r:id="rId45"/>
    <p:sldId id="410" r:id="rId46"/>
    <p:sldId id="4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28AD-36F1-4087-971A-7B256ED363F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1BDC-DC88-4F8A-BB33-D15FB264F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3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8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2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2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6890D6-26F5-4846-AEC8-837FB2A8B16C}" type="slidenum">
              <a:rPr lang="en-IN" altLang="en-US"/>
              <a:pPr eaLnBrk="1" hangingPunct="1"/>
              <a:t>34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2087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0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76D8-CAD7-4AAD-A73E-FAD177B343CB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C647-13FB-44C5-B0A0-39E36F52B4EF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9E6E-168C-4A04-88BD-4985A753953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6F1A-8CBE-4BF2-AC5C-7DB7818A46D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F403-D356-450F-AF4A-8412E25C8FE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073-08C4-4C25-A162-BD9BCDE51AD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10AF-05E1-4E9E-8278-ED4713700C70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94AA-FAED-4329-B281-71D22B9FC2C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CD48-A96A-476D-AB31-505122A52687}" type="datetime1">
              <a:rPr lang="en-US" smtClean="0"/>
              <a:t>8/22/2022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06F-FC37-4579-83AB-C402E3AB5C85}" type="datetime1">
              <a:rPr lang="en-US" smtClean="0"/>
              <a:t>8/22/2022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0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80C1-4597-4EA0-B59E-252052F0CA55}" type="datetime1">
              <a:rPr lang="en-US" smtClean="0"/>
              <a:t>8/22/2022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7334" y="6041361"/>
            <a:ext cx="821266" cy="365125"/>
          </a:xfrm>
        </p:spPr>
        <p:txBody>
          <a:bodyPr/>
          <a:lstStyle/>
          <a:p>
            <a:fld id="{4DDE91F9-4B78-462B-9B65-E327D40FE2B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088988"/>
            <a:ext cx="1978468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5579-32E8-46C0-99F1-48710FB49194}" type="datetime1">
              <a:rPr lang="en-US" smtClean="0"/>
              <a:t>8/22/2022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1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AE1B-4464-4D90-8802-57915B2BE6E9}" type="datetime1">
              <a:rPr lang="en-US" smtClean="0"/>
              <a:t>8/22/2022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4D38-7C21-44D3-95A2-FCC2AA8A9373}" type="datetime1">
              <a:rPr lang="en-US" smtClean="0"/>
              <a:t>8/22/2022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7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EF1D-6E72-409A-B803-3AC3805AB2A2}" type="datetime1">
              <a:rPr lang="en-US" smtClean="0"/>
              <a:t>8/22/2022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6104-A5F9-4B66-832C-E449D2B468C2}" type="datetime1">
              <a:rPr lang="en-US" smtClean="0"/>
              <a:t>8/22/2022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31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611D-017C-4940-BF61-CE1D5738955B}" type="datetime1">
              <a:rPr lang="en-US" smtClean="0"/>
              <a:t>8/22/2022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34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92B8-AAEB-4161-92CD-0865C1AAEF35}" type="datetime1">
              <a:rPr lang="en-US" smtClean="0"/>
              <a:t>8/22/2022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1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4070-663D-4996-B77D-A79A7EF8BADB}" type="datetime1">
              <a:rPr lang="en-US" smtClean="0"/>
              <a:t>8/22/2022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15ED-680C-458C-9F16-E59F1C5A2A0B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4142-FD4C-4FB4-8D83-C04B29DD49BB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F22-7165-4F73-9D63-AF40DF0500DB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DEAA-82D4-4541-A912-B04DFEA3CDC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CB9-3B6C-4304-B7A5-C8F89EBCEAE2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C17F-E4BB-4F9F-A47D-5C64B4D549B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9030-84FE-46E7-A089-4FC99D658BA3}" type="datetime1">
              <a:rPr lang="en-US" smtClean="0"/>
              <a:t>8/22/2022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190" y="608898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CC1E-D5C4-4074-AC9E-D2472FCEBEF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0700" y="6132908"/>
            <a:ext cx="19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5206-5959-4D4F-BD0B-2F19C72A92A0}" type="datetime1">
              <a:rPr lang="en-US" smtClean="0"/>
              <a:t>8/22/2022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Informed search algorithms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pic>
        <p:nvPicPr>
          <p:cNvPr id="7171" name="Picture 4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F95-40C4-4AB7-A5EC-CBBC93CBC4A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greedy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295-AD54-4E96-BEE4-EA0E2A51FB09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greedy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7C3D-A36D-42CF-AFE1-B9B95691C02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greedy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BE22-48F8-43C7-A4F7-E7455FDB3CDC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greedy best-first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400" dirty="0" smtClean="0"/>
              <a:t> No – can get stuck in loops, e.g., Iasi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Neamt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Iasi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Neamt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O(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m</a:t>
            </a:r>
            <a:r>
              <a:rPr lang="en-US" altLang="en-US" sz="2400" i="1" dirty="0" smtClean="0"/>
              <a:t>)</a:t>
            </a:r>
            <a:r>
              <a:rPr lang="en-US" altLang="en-US" sz="2400" dirty="0" smtClean="0"/>
              <a:t>, but a good heuristic can give dramatic improvement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O(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m</a:t>
            </a:r>
            <a:r>
              <a:rPr lang="en-US" altLang="en-US" sz="2400" i="1" dirty="0" smtClean="0"/>
              <a:t>), </a:t>
            </a:r>
            <a:r>
              <a:rPr lang="en-US" altLang="en-US" sz="2400" dirty="0" smtClean="0"/>
              <a:t>keeps all nodes in memory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400" dirty="0" smtClean="0"/>
              <a:t> 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A4C-3312-419D-B72E-19EC0479F55A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 smtClean="0"/>
              <a:t>Idea: avoid expanding paths that are already expensive</a:t>
            </a:r>
          </a:p>
          <a:p>
            <a:pPr marL="0" indent="0" eaLnBrk="1" hangingPunct="1">
              <a:buNone/>
            </a:pPr>
            <a:endParaRPr lang="en-US" altLang="en-US" sz="2400" dirty="0" smtClean="0"/>
          </a:p>
          <a:p>
            <a:pPr marL="0" indent="0" eaLnBrk="1" hangingPunct="1">
              <a:buNone/>
            </a:pPr>
            <a:r>
              <a:rPr lang="en-US" altLang="en-US" sz="2400" dirty="0" smtClean="0"/>
              <a:t>Evaluation function </a:t>
            </a:r>
            <a:r>
              <a:rPr lang="en-US" altLang="en-US" sz="2400" i="1" dirty="0" smtClean="0"/>
              <a:t>f(n) = g(n) + h(n)</a:t>
            </a:r>
            <a:endParaRPr lang="en-US" altLang="en-US" sz="2400" dirty="0" smtClean="0"/>
          </a:p>
          <a:p>
            <a:pPr marL="0" indent="0" eaLnBrk="1" hangingPunct="1">
              <a:buNone/>
            </a:pPr>
            <a:r>
              <a:rPr lang="en-US" altLang="en-US" sz="2400" i="1" dirty="0" smtClean="0"/>
              <a:t>g(n) </a:t>
            </a:r>
            <a:r>
              <a:rPr lang="en-US" altLang="en-US" sz="2400" dirty="0" smtClean="0"/>
              <a:t>= cost so far to reach </a:t>
            </a:r>
            <a:r>
              <a:rPr lang="en-US" altLang="en-US" sz="2400" i="1" dirty="0" smtClean="0"/>
              <a:t>n</a:t>
            </a:r>
          </a:p>
          <a:p>
            <a:pPr marL="0" indent="0" eaLnBrk="1" hangingPunct="1">
              <a:buNone/>
            </a:pPr>
            <a:r>
              <a:rPr lang="en-US" altLang="en-US" sz="2400" i="1" dirty="0" smtClean="0"/>
              <a:t>h(n)</a:t>
            </a:r>
            <a:r>
              <a:rPr lang="en-US" altLang="en-US" sz="2400" dirty="0" smtClean="0"/>
              <a:t> = estimated cost from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to goal</a:t>
            </a:r>
          </a:p>
          <a:p>
            <a:pPr marL="0" indent="0" eaLnBrk="1" hangingPunct="1">
              <a:buNone/>
            </a:pPr>
            <a:r>
              <a:rPr lang="en-US" altLang="en-US" sz="2400" i="1" dirty="0" smtClean="0"/>
              <a:t>f(n) </a:t>
            </a:r>
            <a:r>
              <a:rPr lang="en-US" altLang="en-US" sz="2400" dirty="0" smtClean="0"/>
              <a:t>= estimated total cost of path through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to goal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8BCE-484B-48D9-9C34-ED023CD5FD69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13315" name="Picture 4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62" y="1524001"/>
            <a:ext cx="5889938" cy="302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1E1-C9E6-4D00-A894-4BE7B9BACF6A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38" y="1524001"/>
            <a:ext cx="6302062" cy="400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56C5-C7AD-47ED-A42A-33AD92CB00A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15363" name="Picture 5" descr="astar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6" y="1524001"/>
            <a:ext cx="6624034" cy="476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B1F-EF6C-448E-96F8-9CCCB1AFC9B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16387" name="Picture 4" descr="astar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1313645"/>
            <a:ext cx="7152068" cy="43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13D-B9A1-42EE-B5FF-71DD58701DFF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Best-first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Greedy best-first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Heuristics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6CBB-3057-478B-8B09-50A34DE80D5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17411" name="Picture 4" descr="astar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1" y="1524001"/>
            <a:ext cx="7255099" cy="505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3CD0-3547-4533-8B7D-E504955F822F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18435" name="Picture 4" descr="astar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70" y="1524001"/>
            <a:ext cx="7358130" cy="45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DAD9-7C3A-4461-BE48-291F18680B79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44" y="519448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35358" y="141667"/>
            <a:ext cx="88392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600" dirty="0">
                <a:solidFill>
                  <a:srgbClr val="00B0F0"/>
                </a:solidFill>
              </a:rPr>
              <a:t>Best First Search (Heuristic Search)</a:t>
            </a:r>
            <a:endParaRPr kumimoji="0" lang="en-US" altLang="en-US" dirty="0">
              <a:solidFill>
                <a:srgbClr val="00B0F0"/>
              </a:solidFill>
            </a:endParaRP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en-US" altLang="en-US" sz="2400" dirty="0"/>
              <a:t> </a:t>
            </a:r>
            <a:r>
              <a:rPr kumimoji="0" lang="en-US" altLang="en-US" sz="2000" dirty="0"/>
              <a:t>a greedy search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en-US" altLang="en-US" sz="2000" dirty="0"/>
              <a:t> We evaluate a  heuristic function.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 Movement should be such that we move in a forward direction.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(1)	Begin with a set of rules which are consistent and try to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	 arrive at a solution.</a:t>
            </a:r>
            <a:endParaRPr kumimoji="0" lang="en-US" altLang="en-US" sz="24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(2)	User </a:t>
            </a:r>
            <a:r>
              <a:rPr kumimoji="0" lang="en-US" altLang="en-US" sz="2000" dirty="0" smtClean="0"/>
              <a:t>do </a:t>
            </a:r>
            <a:r>
              <a:rPr kumimoji="0" lang="en-US" altLang="en-US" sz="2000" dirty="0"/>
              <a:t>not explicitly specify the sequence of use of rules.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</a:t>
            </a:r>
            <a:r>
              <a:rPr kumimoji="0" lang="en-US" altLang="en-US" sz="2000" dirty="0"/>
              <a:t>Sequence of rules is decided by the KB (i.e. by the system).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In some way, the solution space should be explored.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AI systems attempt to get solution best in some sense (acceptable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solution), they do not attempt to get optimality. Solutions obtained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dirty="0"/>
              <a:t> by AI systems may not be optimal.</a:t>
            </a:r>
            <a:endParaRPr kumimoji="0"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A56-34EF-4A1A-A95F-6B6FEC66E360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Power of 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676"/>
            <a:ext cx="8596668" cy="4356121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heuristic function is wrong it either</a:t>
            </a:r>
          </a:p>
          <a:p>
            <a:pPr lvl="1"/>
            <a:r>
              <a:rPr lang="en-US" sz="2400" dirty="0" smtClean="0"/>
              <a:t>overestimates (guesses too high)</a:t>
            </a:r>
          </a:p>
          <a:p>
            <a:pPr lvl="1"/>
            <a:r>
              <a:rPr lang="en-US" sz="2400" dirty="0" smtClean="0"/>
              <a:t>underestimates (guesses too low)</a:t>
            </a:r>
          </a:p>
          <a:p>
            <a:r>
              <a:rPr lang="en-US" sz="2800" dirty="0" smtClean="0"/>
              <a:t>Overestimating is worse than underestimating</a:t>
            </a:r>
          </a:p>
          <a:p>
            <a:r>
              <a:rPr lang="en-US" sz="2800" dirty="0" smtClean="0"/>
              <a:t>A* returns optimal solution if h(n) is </a:t>
            </a:r>
            <a:r>
              <a:rPr lang="en-US" sz="2800" dirty="0" smtClean="0">
                <a:solidFill>
                  <a:srgbClr val="00B0F0"/>
                </a:solidFill>
              </a:rPr>
              <a:t>admissible</a:t>
            </a:r>
          </a:p>
          <a:p>
            <a:pPr lvl="1"/>
            <a:r>
              <a:rPr lang="en-US" sz="2400" dirty="0" smtClean="0"/>
              <a:t>heuristic function is </a:t>
            </a:r>
            <a:r>
              <a:rPr lang="en-US" sz="2400" dirty="0" smtClean="0">
                <a:solidFill>
                  <a:srgbClr val="00B0F0"/>
                </a:solidFill>
              </a:rPr>
              <a:t>admissible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smtClean="0"/>
              <a:t>if </a:t>
            </a:r>
            <a:r>
              <a:rPr lang="en-US" sz="2400" smtClean="0"/>
              <a:t>it never </a:t>
            </a:r>
            <a:r>
              <a:rPr lang="en-US" sz="2400" dirty="0" smtClean="0"/>
              <a:t>overestimates true cost to nearest goal</a:t>
            </a:r>
          </a:p>
          <a:p>
            <a:pPr lvl="1"/>
            <a:r>
              <a:rPr lang="en-US" sz="2400" dirty="0" smtClean="0"/>
              <a:t>if search finds optimal solution using admissible heuristic, the search is </a:t>
            </a:r>
            <a:r>
              <a:rPr lang="en-US" sz="2400" dirty="0" smtClean="0">
                <a:solidFill>
                  <a:srgbClr val="00B0F0"/>
                </a:solidFill>
              </a:rPr>
              <a:t>admissible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52B-E98E-4771-88F0-7B083C9A6CD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Admissible heuristics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/>
              <a:t>A heuristic </a:t>
            </a:r>
            <a:r>
              <a:rPr lang="en-US" altLang="en-US" sz="2800" i="1" dirty="0"/>
              <a:t>h(n)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00B0F0"/>
                </a:solidFill>
              </a:rPr>
              <a:t>admissible</a:t>
            </a:r>
            <a:r>
              <a:rPr lang="en-US" altLang="en-US" sz="2800" dirty="0"/>
              <a:t> if for every node </a:t>
            </a:r>
            <a:r>
              <a:rPr lang="en-US" altLang="en-US" sz="2800" i="1" dirty="0"/>
              <a:t>n</a:t>
            </a:r>
            <a:r>
              <a:rPr lang="en-US" altLang="en-US" sz="2800" dirty="0"/>
              <a:t>,</a:t>
            </a:r>
          </a:p>
          <a:p>
            <a:pPr eaLnBrk="1" hangingPunct="1">
              <a:buFontTx/>
              <a:buNone/>
            </a:pPr>
            <a:r>
              <a:rPr lang="en-US" altLang="en-US" sz="2800" i="1" dirty="0"/>
              <a:t>	h(n) </a:t>
            </a:r>
            <a:r>
              <a:rPr lang="en-US" altLang="en-US" sz="2800" i="1" dirty="0">
                <a:cs typeface="Arial" panose="020B0604020202020204" pitchFamily="34" charset="0"/>
              </a:rPr>
              <a:t>≤</a:t>
            </a:r>
            <a:r>
              <a:rPr lang="en-US" altLang="en-US" sz="2800" i="1" dirty="0"/>
              <a:t> 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(n), </a:t>
            </a:r>
            <a:r>
              <a:rPr lang="en-US" altLang="en-US" sz="2800" dirty="0"/>
              <a:t>where </a:t>
            </a:r>
            <a:r>
              <a:rPr lang="en-US" altLang="en-US" sz="2800" i="1" dirty="0"/>
              <a:t>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is the </a:t>
            </a:r>
            <a:r>
              <a:rPr lang="en-US" altLang="en-US" sz="2800" dirty="0">
                <a:solidFill>
                  <a:srgbClr val="00B0F0"/>
                </a:solidFill>
              </a:rPr>
              <a:t>true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cost to reach the goal state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.
</a:t>
            </a:r>
          </a:p>
          <a:p>
            <a:pPr eaLnBrk="1" hangingPunct="1"/>
            <a:r>
              <a:rPr lang="en-US" altLang="en-US" sz="2800" dirty="0"/>
              <a:t>An admissible heuristic </a:t>
            </a:r>
            <a:r>
              <a:rPr lang="en-US" altLang="en-US" sz="2800" dirty="0">
                <a:solidFill>
                  <a:srgbClr val="00B0F0"/>
                </a:solidFill>
              </a:rPr>
              <a:t>never overestimates </a:t>
            </a:r>
            <a:r>
              <a:rPr lang="en-US" altLang="en-US" sz="2800" dirty="0"/>
              <a:t>the cost to reach the goal, i.e., it is </a:t>
            </a:r>
            <a:r>
              <a:rPr lang="en-US" altLang="en-US" sz="2800" dirty="0">
                <a:solidFill>
                  <a:srgbClr val="00B0F0"/>
                </a:solidFill>
              </a:rPr>
              <a:t>optimistic</a:t>
            </a:r>
          </a:p>
          <a:p>
            <a:pPr eaLnBrk="1" hangingPunct="1"/>
            <a:r>
              <a:rPr lang="en-US" altLang="en-US" sz="2800" dirty="0"/>
              <a:t>Example: </a:t>
            </a:r>
            <a:r>
              <a:rPr lang="en-US" altLang="en-US" sz="2800" i="1" dirty="0" err="1"/>
              <a:t>h</a:t>
            </a:r>
            <a:r>
              <a:rPr lang="en-US" altLang="en-US" sz="2800" i="1" baseline="-25000" dirty="0" err="1"/>
              <a:t>SLD</a:t>
            </a:r>
            <a:r>
              <a:rPr lang="en-US" altLang="en-US" sz="2800" i="1" dirty="0"/>
              <a:t>(n) </a:t>
            </a:r>
            <a:r>
              <a:rPr lang="en-US" altLang="en-US" sz="2800" dirty="0"/>
              <a:t>(never overestimates the actual road distance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7581-8F30-4391-A444-9A2B04E081A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Theorem: If </a:t>
            </a:r>
            <a:r>
              <a:rPr lang="en-US" altLang="en-US" i="1" dirty="0"/>
              <a:t>h(n) </a:t>
            </a:r>
            <a:r>
              <a:rPr lang="en-US" altLang="en-US" dirty="0"/>
              <a:t>is admissible, A</a:t>
            </a:r>
            <a:r>
              <a:rPr lang="en-US" altLang="en-US" baseline="30000" dirty="0"/>
              <a:t>*</a:t>
            </a:r>
            <a:r>
              <a:rPr lang="en-US" altLang="en-US" dirty="0"/>
              <a:t> using </a:t>
            </a:r>
            <a:r>
              <a:rPr lang="en-US" altLang="en-US" dirty="0">
                <a:latin typeface="Courier New" panose="02070309020205020404" pitchFamily="49" charset="0"/>
              </a:rPr>
              <a:t>TREE-SEARCH</a:t>
            </a:r>
            <a:r>
              <a:rPr lang="en-US" altLang="en-US" dirty="0"/>
              <a:t> is optimal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738649"/>
            <a:ext cx="8596668" cy="462351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/>
              <a:t>Suppose some suboptimal goal </a:t>
            </a:r>
            <a:r>
              <a:rPr lang="en-US" altLang="en-US" sz="2800" i="1" dirty="0"/>
              <a:t>G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</a:t>
            </a:r>
            <a:r>
              <a:rPr lang="en-US" altLang="en-US" sz="2800" dirty="0"/>
              <a:t>has been generated and is in the fringe. Let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be an unexpanded node in the fringe such that </a:t>
            </a:r>
            <a:r>
              <a:rPr lang="en-US" altLang="en-US" sz="2800" i="1" dirty="0"/>
              <a:t>n </a:t>
            </a:r>
            <a:r>
              <a:rPr lang="en-US" altLang="en-US" sz="2800" dirty="0"/>
              <a:t>is on a shortest path to an optimal goal </a:t>
            </a:r>
            <a:r>
              <a:rPr lang="en-US" altLang="en-US" sz="2800" i="1" dirty="0"/>
              <a:t>G</a:t>
            </a:r>
            <a:r>
              <a:rPr lang="en-US" altLang="en-US" sz="2800" dirty="0"/>
              <a:t>.</a:t>
            </a:r>
            <a:r>
              <a:rPr lang="en-US" altLang="en-US" sz="2000" dirty="0"/>
              <a:t>
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/>
              <a:t>f(G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  = g(G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		since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(G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 = 0 </a:t>
            </a:r>
          </a:p>
          <a:p>
            <a:pPr eaLnBrk="1" hangingPunct="1"/>
            <a:r>
              <a:rPr lang="en-US" altLang="en-US" sz="2800" dirty="0"/>
              <a:t>g(G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 &gt; g(G) 		since 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is suboptimal </a:t>
            </a:r>
          </a:p>
          <a:p>
            <a:pPr eaLnBrk="1" hangingPunct="1"/>
            <a:r>
              <a:rPr lang="en-US" altLang="en-US" sz="2800" dirty="0"/>
              <a:t>f(G)   = g(G)		since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(G) = 0 </a:t>
            </a:r>
          </a:p>
          <a:p>
            <a:pPr eaLnBrk="1" hangingPunct="1"/>
            <a:r>
              <a:rPr lang="en-US" altLang="en-US" sz="2800" dirty="0"/>
              <a:t>f(G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  &gt; f(G)		from above </a:t>
            </a:r>
          </a:p>
        </p:txBody>
      </p:sp>
      <p:pic>
        <p:nvPicPr>
          <p:cNvPr id="20484" name="Picture 4" descr="astar-pro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858-E70F-4B9C-B6AD-09BBE16578F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Optimality of A</a:t>
            </a:r>
            <a:r>
              <a:rPr lang="en-US" altLang="en-US" baseline="30000" smtClean="0"/>
              <a:t>*</a:t>
            </a:r>
            <a:r>
              <a:rPr lang="en-US" altLang="en-US" smtClean="0"/>
              <a:t> (proof)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5009" y="1336209"/>
            <a:ext cx="8974428" cy="465943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/>
              <a:t>Suppose some suboptimal goal </a:t>
            </a:r>
            <a:r>
              <a:rPr lang="en-US" altLang="en-US" sz="2800" i="1" dirty="0"/>
              <a:t>G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</a:t>
            </a:r>
            <a:r>
              <a:rPr lang="en-US" altLang="en-US" sz="2800" dirty="0"/>
              <a:t>has been generated and is in the fringe. Let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be an unexpanded node in the fringe such that </a:t>
            </a:r>
            <a:r>
              <a:rPr lang="en-US" altLang="en-US" sz="2800" i="1" dirty="0"/>
              <a:t>n </a:t>
            </a:r>
            <a:r>
              <a:rPr lang="en-US" altLang="en-US" sz="2800" dirty="0"/>
              <a:t>is on a shortest path to an optimal goal </a:t>
            </a:r>
            <a:r>
              <a:rPr lang="en-US" altLang="en-US" sz="2800" i="1" dirty="0"/>
              <a:t>G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r>
              <a:rPr lang="en-US" altLang="en-US" sz="2800" dirty="0"/>
              <a:t>f(G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		&gt; f(G) 		from above </a:t>
            </a:r>
          </a:p>
          <a:p>
            <a:r>
              <a:rPr lang="en-US" altLang="en-US" sz="2800" dirty="0"/>
              <a:t>h(n)		</a:t>
            </a:r>
            <a:r>
              <a:rPr lang="en-US" altLang="en-US" sz="2800" dirty="0">
                <a:cs typeface="Arial" panose="020B0604020202020204" pitchFamily="34" charset="0"/>
              </a:rPr>
              <a:t>≤</a:t>
            </a:r>
            <a:r>
              <a:rPr lang="en-US" altLang="en-US" sz="2800" dirty="0"/>
              <a:t> h*(n)		since h is admissible</a:t>
            </a:r>
          </a:p>
          <a:p>
            <a:r>
              <a:rPr lang="en-US" altLang="en-US" sz="2800" dirty="0"/>
              <a:t>g(n) + h(n)	</a:t>
            </a:r>
            <a:r>
              <a:rPr lang="en-US" altLang="en-US" sz="2800" dirty="0">
                <a:cs typeface="Arial" panose="020B0604020202020204" pitchFamily="34" charset="0"/>
              </a:rPr>
              <a:t>≤</a:t>
            </a:r>
            <a:r>
              <a:rPr lang="en-US" altLang="en-US" sz="2800" dirty="0"/>
              <a:t> g(n) + h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(n) </a:t>
            </a:r>
          </a:p>
          <a:p>
            <a:r>
              <a:rPr lang="en-US" altLang="en-US" sz="2800" dirty="0"/>
              <a:t>f(n) 		</a:t>
            </a:r>
            <a:r>
              <a:rPr lang="en-US" altLang="en-US" sz="2800" dirty="0">
                <a:cs typeface="Arial" panose="020B0604020202020204" pitchFamily="34" charset="0"/>
              </a:rPr>
              <a:t>≤</a:t>
            </a:r>
            <a:r>
              <a:rPr lang="en-US" altLang="en-US" sz="2800" dirty="0"/>
              <a:t> f(G)</a:t>
            </a:r>
          </a:p>
          <a:p>
            <a:r>
              <a:rPr lang="en-US" altLang="en-US" sz="2800" dirty="0"/>
              <a:t>Hence </a:t>
            </a:r>
            <a:r>
              <a:rPr lang="en-US" altLang="en-US" sz="2800" i="1" dirty="0"/>
              <a:t>f(G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) &gt; f(n)</a:t>
            </a:r>
            <a:r>
              <a:rPr lang="en-US" altLang="en-US" sz="2800" dirty="0"/>
              <a:t>, and 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will never select 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for </a:t>
            </a:r>
            <a:r>
              <a:rPr lang="en-US" altLang="en-US" sz="2800" dirty="0" smtClean="0"/>
              <a:t>expansion</a:t>
            </a:r>
            <a:endParaRPr lang="en-US" altLang="en-US" sz="1600" dirty="0"/>
          </a:p>
        </p:txBody>
      </p:sp>
      <p:pic>
        <p:nvPicPr>
          <p:cNvPr id="21508" name="Picture 4" descr="astar-pro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819" y="2629436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14E8-63DB-463E-A40F-0F5144671292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Consistent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289058"/>
            <a:ext cx="8596668" cy="475230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heuristic is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r>
              <a:rPr lang="en-US" altLang="en-US" sz="2400" dirty="0"/>
              <a:t> if for every node </a:t>
            </a:r>
            <a:r>
              <a:rPr lang="en-US" altLang="en-US" sz="2400" i="1" dirty="0"/>
              <a:t>n</a:t>
            </a:r>
            <a:r>
              <a:rPr lang="en-US" altLang="en-US" sz="2400" dirty="0"/>
              <a:t>, every successor </a:t>
            </a:r>
            <a:r>
              <a:rPr lang="en-US" altLang="en-US" sz="2400" i="1" dirty="0"/>
              <a:t>n'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generated by any action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 	</a:t>
            </a:r>
            <a:r>
              <a:rPr lang="en-US" altLang="en-US" sz="2400" i="1" dirty="0" smtClean="0"/>
              <a:t>h(n</a:t>
            </a:r>
            <a:r>
              <a:rPr lang="en-US" altLang="en-US" sz="2400" i="1" dirty="0"/>
              <a:t>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400" i="1" dirty="0"/>
              <a:t> c(</a:t>
            </a:r>
            <a:r>
              <a:rPr lang="en-US" altLang="en-US" sz="2400" i="1" dirty="0" err="1"/>
              <a:t>n,a,n</a:t>
            </a:r>
            <a:r>
              <a:rPr lang="en-US" altLang="en-US" sz="2400" i="1" dirty="0"/>
              <a:t>') + h(n')</a:t>
            </a:r>
            <a:r>
              <a:rPr lang="en-US" altLang="en-US" sz="2400" dirty="0"/>
              <a:t>
Suppose </a:t>
            </a:r>
            <a:r>
              <a:rPr lang="en-US" altLang="en-US" sz="2400" dirty="0" smtClean="0"/>
              <a:t>n</a:t>
            </a:r>
            <a:r>
              <a:rPr lang="en-US" altLang="en-US" sz="2400" dirty="0"/>
              <a:t>' </a:t>
            </a:r>
            <a:r>
              <a:rPr lang="en-US" altLang="en-US" sz="2400" dirty="0" smtClean="0"/>
              <a:t>is a successor of n then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 g(n</a:t>
            </a:r>
            <a:r>
              <a:rPr lang="en-US" altLang="en-US" sz="2400" dirty="0" smtClean="0"/>
              <a:t>') = </a:t>
            </a:r>
            <a:r>
              <a:rPr lang="en-US" altLang="en-US" sz="2400" dirty="0"/>
              <a:t>g(n) + c(</a:t>
            </a:r>
            <a:r>
              <a:rPr lang="en-US" altLang="en-US" sz="2400" dirty="0" err="1"/>
              <a:t>n,a,n</a:t>
            </a:r>
            <a:r>
              <a:rPr lang="en-US" altLang="en-US" sz="2400" dirty="0"/>
              <a:t>') </a:t>
            </a: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h</a:t>
            </a:r>
            <a:r>
              <a:rPr lang="en-US" altLang="en-US" sz="2400" dirty="0" smtClean="0"/>
              <a:t> is consistent, we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f(n</a:t>
            </a:r>
            <a:r>
              <a:rPr lang="en-US" altLang="en-US" sz="2400" dirty="0"/>
              <a:t>') 	= g(n')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	= g(n) + c(</a:t>
            </a:r>
            <a:r>
              <a:rPr lang="en-US" altLang="en-US" sz="2400" dirty="0" err="1"/>
              <a:t>n,a,n</a:t>
            </a:r>
            <a:r>
              <a:rPr lang="en-US" altLang="en-US" sz="2400" dirty="0"/>
              <a:t>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	</a:t>
            </a:r>
            <a:r>
              <a:rPr lang="en-US" altLang="en-US" sz="2400" dirty="0">
                <a:cs typeface="Arial" panose="020B0604020202020204" pitchFamily="34" charset="0"/>
              </a:rPr>
              <a:t>≥ </a:t>
            </a:r>
            <a:r>
              <a:rPr lang="en-US" altLang="en-US" sz="2400" dirty="0"/>
              <a:t>g(n) + h(n)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	= f(n)
</a:t>
            </a:r>
            <a:r>
              <a:rPr lang="en-US" altLang="en-US" sz="2400" dirty="0" smtClean="0"/>
              <a:t>i.e</a:t>
            </a:r>
            <a:r>
              <a:rPr lang="en-US" altLang="en-US" sz="2400" dirty="0"/>
              <a:t>., </a:t>
            </a:r>
            <a:r>
              <a:rPr lang="en-US" altLang="en-US" sz="2400" i="1" dirty="0"/>
              <a:t>f(n)</a:t>
            </a:r>
            <a:r>
              <a:rPr lang="en-US" altLang="en-US" sz="2400" dirty="0"/>
              <a:t> is non-decreasing along any path.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Theorem</a:t>
            </a:r>
            <a:r>
              <a:rPr lang="en-US" altLang="en-US" sz="2400" dirty="0"/>
              <a:t>: If </a:t>
            </a:r>
            <a:r>
              <a:rPr lang="en-US" altLang="en-US" sz="2400" i="1" dirty="0"/>
              <a:t>h(n)</a:t>
            </a:r>
            <a:r>
              <a:rPr lang="en-US" altLang="en-US" sz="2400" dirty="0"/>
              <a:t> is consistent, A</a:t>
            </a:r>
            <a:r>
              <a:rPr lang="en-US" altLang="en-US" sz="2400" i="1" dirty="0"/>
              <a:t>*</a:t>
            </a:r>
            <a:r>
              <a:rPr lang="en-US" altLang="en-US" sz="2400" dirty="0"/>
              <a:t> using </a:t>
            </a:r>
            <a:r>
              <a:rPr lang="en-US" altLang="en-US" sz="2400" dirty="0">
                <a:latin typeface="Courier New" panose="02070309020205020404" pitchFamily="49" charset="0"/>
              </a:rPr>
              <a:t>GRAPH-SEARCH</a:t>
            </a:r>
            <a:r>
              <a:rPr lang="en-US" altLang="en-US" sz="2400" dirty="0"/>
              <a:t> is optimal</a:t>
            </a:r>
          </a:p>
        </p:txBody>
      </p:sp>
      <p:pic>
        <p:nvPicPr>
          <p:cNvPr id="22532" name="Picture 4" descr="consist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1"/>
            <a:ext cx="1962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D81C-E880-4062-8235-83BCD3FCD8AB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Optimality of A</a:t>
            </a:r>
            <a:r>
              <a:rPr lang="en-US" altLang="en-US" baseline="30000" smtClean="0"/>
              <a:t>*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184857"/>
            <a:ext cx="8596668" cy="4856506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expands nodes in order of increasing </a:t>
            </a:r>
            <a:r>
              <a:rPr lang="en-US" altLang="en-US" sz="2000" i="1" dirty="0"/>
              <a:t>f</a:t>
            </a:r>
            <a:r>
              <a:rPr lang="en-US" altLang="en-US" sz="2000" dirty="0"/>
              <a:t> value</a:t>
            </a:r>
          </a:p>
          <a:p>
            <a:pPr eaLnBrk="1" hangingPunct="1"/>
            <a:r>
              <a:rPr lang="en-US" altLang="en-US" sz="2000" dirty="0" smtClean="0"/>
              <a:t>Gradually </a:t>
            </a:r>
            <a:r>
              <a:rPr lang="en-US" altLang="en-US" sz="2000" dirty="0"/>
              <a:t>adds "</a:t>
            </a:r>
            <a:r>
              <a:rPr lang="en-US" altLang="en-US" sz="2000" i="1" dirty="0"/>
              <a:t>f</a:t>
            </a:r>
            <a:r>
              <a:rPr lang="en-US" altLang="en-US" sz="2000" dirty="0"/>
              <a:t>-contours" of nodes </a:t>
            </a:r>
          </a:p>
          <a:p>
            <a:pPr eaLnBrk="1" hangingPunct="1"/>
            <a:r>
              <a:rPr lang="en-US" altLang="en-US" sz="2000" dirty="0"/>
              <a:t>Contour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has all nodes </a:t>
            </a:r>
            <a:r>
              <a:rPr lang="en-US" altLang="en-US" sz="2000" dirty="0" smtClean="0"/>
              <a:t>with </a:t>
            </a:r>
            <a:r>
              <a:rPr lang="en-US" altLang="en-US" sz="2000" i="1" dirty="0"/>
              <a:t>f=f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where </a:t>
            </a:r>
            <a:r>
              <a:rPr lang="en-US" altLang="en-US" sz="2000" i="1" dirty="0"/>
              <a:t>f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&lt; </a:t>
            </a:r>
            <a:r>
              <a:rPr lang="en-US" altLang="en-US" sz="2000" i="1" dirty="0" smtClean="0"/>
              <a:t>f</a:t>
            </a:r>
            <a:r>
              <a:rPr lang="en-US" altLang="en-US" sz="2000" i="1" baseline="-25000" dirty="0" smtClean="0"/>
              <a:t>i+1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23556" name="Picture 4" descr="f-cir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02" y="2505657"/>
            <a:ext cx="56388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AD18-32F1-4976-B556-D8841905C2F7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A*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800" dirty="0" smtClean="0"/>
              <a:t> Yes (unless there are infinitely many nodes with f </a:t>
            </a:r>
            <a:r>
              <a:rPr lang="en-US" altLang="en-US" sz="2800" i="1" dirty="0" smtClean="0">
                <a:cs typeface="Arial" panose="020B0604020202020204" pitchFamily="34" charset="0"/>
              </a:rPr>
              <a:t>≤</a:t>
            </a:r>
            <a:r>
              <a:rPr lang="en-US" altLang="en-US" sz="2800" i="1" dirty="0" smtClean="0"/>
              <a:t> f(G) </a:t>
            </a:r>
            <a:r>
              <a:rPr lang="en-US" altLang="en-US" sz="2800" dirty="0" smtClean="0"/>
              <a:t>)
</a:t>
            </a:r>
            <a:r>
              <a:rPr lang="en-US" altLang="en-US" sz="28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800" dirty="0" smtClean="0"/>
              <a:t> Exponential</a:t>
            </a:r>
          </a:p>
          <a:p>
            <a:pPr eaLnBrk="1" hangingPunct="1"/>
            <a:r>
              <a:rPr lang="en-US" altLang="en-US" sz="28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800" dirty="0" smtClean="0"/>
              <a:t> Keeps all nodes in memory</a:t>
            </a:r>
          </a:p>
          <a:p>
            <a:pPr eaLnBrk="1" hangingPunct="1"/>
            <a:r>
              <a:rPr lang="en-US" altLang="en-US" sz="28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800" dirty="0" smtClean="0"/>
              <a:t> Yes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604-9924-4AC6-B927-9A2238C42B7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674" y="6041361"/>
            <a:ext cx="1931671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Admissible heuristics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E.g., for the 8-puzzle: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= number of misplaced tiles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= total Manhattan distance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(i.e., no. of squares from desired location of each tile)</a:t>
            </a:r>
            <a:r>
              <a:rPr lang="en-US" altLang="en-US" sz="2000" dirty="0"/>
              <a:t>
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800" u="sng" dirty="0">
                <a:solidFill>
                  <a:srgbClr val="CC0099"/>
                </a:solidFill>
              </a:rPr>
              <a:t>(S) = 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800" u="sng" dirty="0">
                <a:solidFill>
                  <a:srgbClr val="CC0099"/>
                </a:solidFill>
              </a:rPr>
              <a:t>(S) = ?</a:t>
            </a:r>
            <a:r>
              <a:rPr lang="en-US" altLang="en-US" sz="2800" dirty="0"/>
              <a:t> </a:t>
            </a:r>
          </a:p>
        </p:txBody>
      </p:sp>
      <p:pic>
        <p:nvPicPr>
          <p:cNvPr id="25604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733801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9B-717C-42C6-90F5-5A4D7D0C4E9C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3899" y="6041360"/>
            <a:ext cx="1854021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Admissible heuristics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933" y="1313645"/>
            <a:ext cx="8596668" cy="537049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dirty="0"/>
              <a:t>E.g., for the 8-puzzle:
</a:t>
            </a:r>
            <a:r>
              <a:rPr lang="en-US" altLang="en-US" sz="2600" i="1" dirty="0" smtClean="0"/>
              <a:t>h</a:t>
            </a:r>
            <a:r>
              <a:rPr lang="en-US" altLang="en-US" sz="2600" i="1" baseline="-25000" dirty="0" smtClean="0"/>
              <a:t>1</a:t>
            </a:r>
            <a:r>
              <a:rPr lang="en-US" altLang="en-US" sz="2600" i="1" dirty="0" smtClean="0"/>
              <a:t>(n</a:t>
            </a:r>
            <a:r>
              <a:rPr lang="en-US" altLang="en-US" sz="2600" i="1" dirty="0"/>
              <a:t>) </a:t>
            </a:r>
            <a:r>
              <a:rPr lang="en-US" altLang="en-US" sz="2600" dirty="0"/>
              <a:t>= number of misplaced tiles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 dirty="0"/>
              <a:t>h</a:t>
            </a:r>
            <a:r>
              <a:rPr lang="en-US" altLang="en-US" sz="2600" i="1" baseline="-25000" dirty="0"/>
              <a:t>2</a:t>
            </a:r>
            <a:r>
              <a:rPr lang="en-US" altLang="en-US" sz="2600" i="1" dirty="0"/>
              <a:t>(n) </a:t>
            </a:r>
            <a:r>
              <a:rPr lang="en-US" altLang="en-US" sz="2600" dirty="0"/>
              <a:t>= total Manhattan distance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dirty="0"/>
              <a:t>(i.e., no. of squares from desired location of each tile)</a:t>
            </a:r>
            <a:r>
              <a:rPr lang="en-US" altLang="en-US" sz="2000" dirty="0"/>
              <a:t>
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800" u="sng" dirty="0">
                <a:solidFill>
                  <a:srgbClr val="CC0099"/>
                </a:solidFill>
              </a:rPr>
              <a:t>(S) = ?</a:t>
            </a:r>
            <a:r>
              <a:rPr lang="en-US" altLang="en-US" sz="2800" dirty="0"/>
              <a:t> 8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800" u="sng" dirty="0">
                <a:solidFill>
                  <a:srgbClr val="CC0099"/>
                </a:solidFill>
              </a:rPr>
              <a:t>(S) = ?</a:t>
            </a:r>
            <a:r>
              <a:rPr lang="en-US" altLang="en-US" sz="2800" dirty="0"/>
              <a:t> 3+1+2+2+2+3+3+2 = 18</a:t>
            </a:r>
            <a:r>
              <a:rPr lang="en-US" altLang="en-US" sz="2400" dirty="0"/>
              <a:t> </a:t>
            </a:r>
          </a:p>
        </p:txBody>
      </p:sp>
      <p:pic>
        <p:nvPicPr>
          <p:cNvPr id="26628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6" y="3581401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2D77-2EB2-43A9-93A1-57480B8C2B6C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3899" y="6041360"/>
            <a:ext cx="1905537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Dominance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661375"/>
            <a:ext cx="8596668" cy="43799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If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i="1" dirty="0">
                <a:cs typeface="Arial" panose="020B0604020202020204" pitchFamily="34" charset="0"/>
              </a:rPr>
              <a:t>≥</a:t>
            </a:r>
            <a:r>
              <a:rPr lang="en-US" altLang="en-US" sz="2400" i="1" dirty="0"/>
              <a:t> 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</a:t>
            </a:r>
            <a:r>
              <a:rPr lang="en-US" altLang="en-US" sz="2400" dirty="0"/>
              <a:t> for all </a:t>
            </a:r>
            <a:r>
              <a:rPr lang="en-US" altLang="en-US" sz="2400" i="1" dirty="0"/>
              <a:t>n</a:t>
            </a:r>
            <a:r>
              <a:rPr lang="en-US" altLang="en-US" sz="2400" dirty="0"/>
              <a:t> (both admissible)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dominates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dirty="0"/>
              <a:t>is better for search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Typical search costs (average number of nodes expanded):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/>
              <a:t>d=12	</a:t>
            </a:r>
            <a:r>
              <a:rPr lang="en-US" altLang="en-US" sz="2400" dirty="0"/>
              <a:t>IDS = 3,644,035 nodes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227 nodes 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= 73 nodes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/>
              <a:t>d=24 	</a:t>
            </a:r>
            <a:r>
              <a:rPr lang="en-US" altLang="en-US" sz="2400" dirty="0"/>
              <a:t>IDS = too many nodes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39,135 nodes 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= 1,641 nodes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6B61-A43E-4B83-82BD-E47CCBB4434A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3900" y="6041360"/>
            <a:ext cx="1982810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0" y="457201"/>
            <a:ext cx="8915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The best does not mean optimal. </a:t>
            </a:r>
            <a:r>
              <a:rPr kumimoji="0" lang="en-US" altLang="en-US" sz="2400" b="1" dirty="0">
                <a:solidFill>
                  <a:schemeClr val="accent2"/>
                </a:solidFill>
              </a:rPr>
              <a:t>Best is in heuristic sense</a:t>
            </a:r>
            <a:r>
              <a:rPr kumimoji="0" lang="en-US" altLang="en-US" sz="2400" dirty="0"/>
              <a:t>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  <a:p>
            <a:pPr lvl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				</a:t>
            </a:r>
            <a:r>
              <a:rPr kumimoji="0" lang="en-US" altLang="en-US" sz="2400" dirty="0" smtClean="0"/>
              <a:t>           </a:t>
            </a:r>
            <a:r>
              <a:rPr kumimoji="0" lang="en-US" altLang="en-US" sz="1800" dirty="0" smtClean="0"/>
              <a:t>Best </a:t>
            </a:r>
            <a:r>
              <a:rPr kumimoji="0" lang="en-US" altLang="en-US" sz="1800" dirty="0"/>
              <a:t>alternative</a:t>
            </a:r>
            <a:endParaRPr kumimoji="0" lang="en-US" altLang="en-US" sz="24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					</a:t>
            </a:r>
          </a:p>
          <a:p>
            <a:pPr lvl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					</a:t>
            </a:r>
            <a:r>
              <a:rPr kumimoji="0" lang="en-US" altLang="en-US" sz="2400" dirty="0" smtClean="0"/>
              <a:t>						</a:t>
            </a:r>
            <a:r>
              <a:rPr kumimoji="0" lang="en-US" altLang="en-US" sz="1800" dirty="0" smtClean="0"/>
              <a:t>dead </a:t>
            </a:r>
            <a:r>
              <a:rPr kumimoji="0" lang="en-US" altLang="en-US" sz="1800" dirty="0"/>
              <a:t>end (not a goal</a:t>
            </a:r>
            <a:r>
              <a:rPr kumimoji="0" lang="en-US" altLang="en-US" sz="2400" dirty="0"/>
              <a:t>)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This avoids searching completely. This is a Greedy algorithm.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H="1">
            <a:off x="4038600" y="1143000"/>
            <a:ext cx="1524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600699" y="11176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5486401" y="11176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4038600" y="25146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5257800" y="24384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486400" y="24384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5486400" y="24384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5638800" y="40386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6248400" y="40386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6248400" y="4038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2819400" y="2362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40386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3581400" y="23622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DC18-F763-42DF-8387-E759672A25AC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Heuristic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2891"/>
            <a:ext cx="8596668" cy="432847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Generate heuristic using simpler (relaxed) problem </a:t>
            </a:r>
          </a:p>
          <a:p>
            <a:pPr lvl="1"/>
            <a:r>
              <a:rPr lang="en-US" sz="2400" dirty="0" smtClean="0"/>
              <a:t>Relaxed problem has fewer restrictions </a:t>
            </a:r>
          </a:p>
          <a:p>
            <a:pPr lvl="1"/>
            <a:r>
              <a:rPr lang="en-US" sz="2400" dirty="0" smtClean="0"/>
              <a:t>Cost of optimal solution to relaxed problem is an admissible heuristic for the original problem </a:t>
            </a:r>
          </a:p>
          <a:p>
            <a:pPr lvl="1" algn="just"/>
            <a:r>
              <a:rPr lang="en-US" altLang="en-US" sz="2400" dirty="0"/>
              <a:t>If the rules of the 8-puzzle are relaxed so that a tile can move </a:t>
            </a:r>
            <a:r>
              <a:rPr lang="en-US" altLang="en-US" sz="2400" dirty="0">
                <a:solidFill>
                  <a:srgbClr val="00B0F0"/>
                </a:solidFill>
              </a:rPr>
              <a:t>anywhere</a:t>
            </a:r>
            <a:r>
              <a:rPr lang="en-US" altLang="en-US" sz="2400" dirty="0"/>
              <a:t>, </a:t>
            </a:r>
            <a:r>
              <a:rPr lang="en-IN" sz="2400" dirty="0"/>
              <a:t> instead of just to the adjacent empty square, then h1</a:t>
            </a:r>
            <a:r>
              <a:rPr lang="en-US" altLang="en-US" sz="2400" dirty="0"/>
              <a:t>(no. of misplaced tiles) </a:t>
            </a:r>
            <a:r>
              <a:rPr lang="en-IN" sz="2400" dirty="0"/>
              <a:t> would give the exact number of steps in the shortest solution.</a:t>
            </a:r>
          </a:p>
          <a:p>
            <a:pPr lvl="1" algn="just"/>
            <a:r>
              <a:rPr lang="en-US" altLang="en-US" sz="2400" dirty="0"/>
              <a:t>If the rules are relaxed so that</a:t>
            </a:r>
            <a:r>
              <a:rPr lang="en-IN" sz="2400" dirty="0"/>
              <a:t> a tile could move one square in any direction, even onto an occupied square (</a:t>
            </a:r>
            <a:r>
              <a:rPr lang="en-US" altLang="en-US" sz="2400" dirty="0">
                <a:solidFill>
                  <a:srgbClr val="00B0F0"/>
                </a:solidFill>
              </a:rPr>
              <a:t>any adjacent square</a:t>
            </a:r>
            <a:r>
              <a:rPr lang="en-US" altLang="en-US" sz="2400" dirty="0"/>
              <a:t>)</a:t>
            </a:r>
            <a:r>
              <a:rPr lang="en-IN" sz="2400" dirty="0"/>
              <a:t>, then h2 </a:t>
            </a:r>
            <a:r>
              <a:rPr lang="en-US" altLang="en-US" sz="2400" dirty="0"/>
              <a:t>(Manhattan distance) </a:t>
            </a:r>
            <a:r>
              <a:rPr lang="en-IN" sz="2400" dirty="0"/>
              <a:t>would give the exact number of steps in the shortest solution.</a:t>
            </a:r>
            <a:r>
              <a:rPr lang="en-US" altLang="en-US" sz="2400" dirty="0"/>
              <a:t> </a:t>
            </a:r>
          </a:p>
          <a:p>
            <a:r>
              <a:rPr lang="en-US" sz="2800" dirty="0" smtClean="0"/>
              <a:t>Learn </a:t>
            </a:r>
            <a:r>
              <a:rPr lang="en-US" sz="2800" dirty="0"/>
              <a:t>heuristic from experience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926-39BA-499C-882F-A10227E573FF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86106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4000" dirty="0">
                <a:solidFill>
                  <a:schemeClr val="accent2"/>
                </a:solidFill>
              </a:rPr>
              <a:t>Best-first search for Graphs</a:t>
            </a:r>
            <a:endParaRPr kumimoji="0" lang="en-US" altLang="en-US" sz="36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Each node will contain</a:t>
            </a:r>
          </a:p>
          <a:p>
            <a:pPr lvl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400" dirty="0"/>
              <a:t> a description of the problem state it </a:t>
            </a:r>
            <a:r>
              <a:rPr kumimoji="0" lang="en-US" altLang="en-US" sz="2400" dirty="0" smtClean="0"/>
              <a:t>represents</a:t>
            </a:r>
          </a:p>
          <a:p>
            <a:pPr lvl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400" dirty="0" smtClean="0"/>
              <a:t> </a:t>
            </a:r>
            <a:r>
              <a:rPr kumimoji="0" lang="en-US" altLang="en-US" sz="2400" dirty="0"/>
              <a:t>an indication of how promising it is</a:t>
            </a:r>
          </a:p>
          <a:p>
            <a:pPr lvl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400" dirty="0"/>
              <a:t> a parent link that points back to the best node from which it came</a:t>
            </a:r>
          </a:p>
          <a:p>
            <a:pPr lvl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400" dirty="0"/>
              <a:t> a list of nodes that were generated from it.</a:t>
            </a:r>
          </a:p>
          <a:p>
            <a:pPr lvl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 smtClean="0"/>
              <a:t>The </a:t>
            </a:r>
            <a:r>
              <a:rPr kumimoji="0" lang="en-US" altLang="en-US" sz="2400" dirty="0">
                <a:solidFill>
                  <a:schemeClr val="accent2"/>
                </a:solidFill>
              </a:rPr>
              <a:t>parent link </a:t>
            </a:r>
            <a:r>
              <a:rPr kumimoji="0" lang="en-US" altLang="en-US" sz="2400" dirty="0"/>
              <a:t>will make it possible to recover the path to the goal once the goal is found.</a:t>
            </a:r>
          </a:p>
          <a:p>
            <a:pPr lvl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The </a:t>
            </a:r>
            <a:r>
              <a:rPr kumimoji="0" lang="en-US" altLang="en-US" sz="2400" dirty="0">
                <a:solidFill>
                  <a:schemeClr val="accent2"/>
                </a:solidFill>
              </a:rPr>
              <a:t>list of successors </a:t>
            </a:r>
            <a:r>
              <a:rPr kumimoji="0" lang="en-US" altLang="en-US" sz="2400" dirty="0"/>
              <a:t>will make it possible. If a better path is found to an already existing node, to propagate the improvement down to its successors.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1385-2D56-40DE-BE40-E9538BD5026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4552" y="457201"/>
            <a:ext cx="9434848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This type of graph is called an OR graph, since each of its branches represent an alternative problem-solving path.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To implement such a graph search procedure, we need to use two list of nodes.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chemeClr val="accent2"/>
                </a:solidFill>
              </a:rPr>
              <a:t>OPEN</a:t>
            </a:r>
            <a:r>
              <a:rPr kumimoji="0" lang="en-US" altLang="en-US" sz="2400" dirty="0"/>
              <a:t>- list of nodes(generated and heuristic function calculated) in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 form of a </a:t>
            </a:r>
            <a:r>
              <a:rPr kumimoji="0" lang="en-US" altLang="en-US" sz="2400" dirty="0">
                <a:solidFill>
                  <a:schemeClr val="accent2"/>
                </a:solidFill>
              </a:rPr>
              <a:t>priority queue </a:t>
            </a:r>
            <a:r>
              <a:rPr kumimoji="0" lang="en-US" altLang="en-US" sz="2400" dirty="0"/>
              <a:t>with the highest priority of those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 nodes with the most promising value of the heuristic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 function.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chemeClr val="accent2"/>
                </a:solidFill>
              </a:rPr>
              <a:t>CLOSED</a:t>
            </a:r>
            <a:r>
              <a:rPr kumimoji="0" lang="en-US" altLang="en-US" sz="2400" dirty="0"/>
              <a:t> - nodes that have already been examined We need to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 keep these nodes in memory if we want to search a graph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 rather than a tree, since whenever a new node is generated,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 we need to check whether it has been generated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37F2-C3B5-45D7-9C7C-7C0A9CE877B2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9144000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 </a:t>
            </a:r>
            <a:r>
              <a:rPr lang="en-US" altLang="en-US" sz="4000" dirty="0">
                <a:solidFill>
                  <a:schemeClr val="accent2"/>
                </a:solidFill>
              </a:rPr>
              <a:t>Evaluation function</a:t>
            </a:r>
            <a:endParaRPr kumimoji="0" lang="en-US" altLang="en-US" sz="4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</a:t>
            </a:r>
            <a:r>
              <a:rPr lang="en-US" altLang="en-US" sz="2400" i="1" dirty="0" smtClean="0"/>
              <a:t>f(n</a:t>
            </a:r>
            <a:r>
              <a:rPr lang="en-US" altLang="en-US" sz="2400" i="1" dirty="0"/>
              <a:t>) = g(n) + h(n)</a:t>
            </a:r>
            <a:endParaRPr lang="en-US" altLang="en-US" sz="2400" dirty="0"/>
          </a:p>
          <a:p>
            <a:pPr>
              <a:buNone/>
            </a:pPr>
            <a:endParaRPr lang="en-US" altLang="en-US" sz="2400" i="1" dirty="0" smtClean="0"/>
          </a:p>
          <a:p>
            <a:pPr>
              <a:buNone/>
            </a:pPr>
            <a:r>
              <a:rPr lang="en-US" altLang="en-US" sz="2400" i="1" dirty="0" smtClean="0"/>
              <a:t>g(n</a:t>
            </a:r>
            <a:r>
              <a:rPr lang="en-US" altLang="en-US" sz="2400" i="1" dirty="0"/>
              <a:t>) </a:t>
            </a:r>
            <a:r>
              <a:rPr lang="en-US" altLang="en-US" sz="2400" dirty="0"/>
              <a:t>= cost so far to </a:t>
            </a:r>
            <a:r>
              <a:rPr lang="en-US" altLang="en-US" sz="2400" dirty="0" smtClean="0"/>
              <a:t>reach node </a:t>
            </a:r>
            <a:r>
              <a:rPr lang="en-US" altLang="en-US" sz="2400" i="1" dirty="0" smtClean="0"/>
              <a:t>n from the initial node</a:t>
            </a:r>
            <a:endParaRPr lang="en-US" altLang="en-US" sz="2400" i="1" dirty="0"/>
          </a:p>
          <a:p>
            <a:pPr>
              <a:buNone/>
            </a:pPr>
            <a:r>
              <a:rPr lang="en-US" altLang="en-US" sz="2400" i="1" dirty="0"/>
              <a:t>h(n)</a:t>
            </a:r>
            <a:r>
              <a:rPr lang="en-US" altLang="en-US" sz="2400" dirty="0"/>
              <a:t> = estimated cost from </a:t>
            </a:r>
            <a:r>
              <a:rPr lang="en-US" altLang="en-US" sz="2400" dirty="0" smtClean="0"/>
              <a:t>node 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to goal</a:t>
            </a:r>
          </a:p>
          <a:p>
            <a:pPr>
              <a:buNone/>
            </a:pPr>
            <a:r>
              <a:rPr lang="en-US" altLang="en-US" sz="2400" i="1" dirty="0"/>
              <a:t>f(n) </a:t>
            </a:r>
            <a:r>
              <a:rPr lang="en-US" altLang="en-US" sz="2400" dirty="0"/>
              <a:t>= estimated total cost of path through </a:t>
            </a:r>
            <a:r>
              <a:rPr lang="en-US" altLang="en-US" sz="2400" dirty="0" smtClean="0"/>
              <a:t>node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to goal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9F0-736C-401C-8A98-8926C48D158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0" y="457201"/>
            <a:ext cx="8763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600" b="1" dirty="0">
                <a:solidFill>
                  <a:schemeClr val="accent2"/>
                </a:solidFill>
              </a:rPr>
              <a:t>Algorithm : Best-First Search</a:t>
            </a:r>
            <a:endParaRPr kumimoji="0" lang="en-US" altLang="en-US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1.	Start with OPEN containing the initial state.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2.	</a:t>
            </a:r>
            <a:r>
              <a:rPr kumimoji="0" lang="en-US" altLang="en-US" sz="2400" dirty="0">
                <a:solidFill>
                  <a:schemeClr val="accent2"/>
                </a:solidFill>
              </a:rPr>
              <a:t>Until</a:t>
            </a:r>
            <a:r>
              <a:rPr kumimoji="0" lang="en-US" altLang="en-US" sz="2400" dirty="0"/>
              <a:t> a goal is found or there are no nodes left in OPEN </a:t>
            </a:r>
            <a:r>
              <a:rPr kumimoji="0" lang="en-US" altLang="en-US" sz="2400" dirty="0">
                <a:solidFill>
                  <a:schemeClr val="accent2"/>
                </a:solidFill>
              </a:rPr>
              <a:t>do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(a)	Pick the best node in OPEN.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(b)	Generate its successors.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(c)	For each successor do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	(</a:t>
            </a:r>
            <a:r>
              <a:rPr kumimoji="0" lang="en-US" altLang="en-US" sz="2400" dirty="0" err="1"/>
              <a:t>i</a:t>
            </a:r>
            <a:r>
              <a:rPr kumimoji="0" lang="en-US" altLang="en-US" sz="2400" dirty="0"/>
              <a:t>)	if it has not been generated before, evaluate it,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		add it to OPEN and record its parents.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	(ii)	if it has been generated before, change 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		 parent if this new path is better than 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			 previous one.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E390-AFA8-42A9-AFD1-F7E603A00FC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861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/>
              <a:t> 			</a:t>
            </a:r>
            <a:r>
              <a:rPr kumimoji="0" lang="en-US" altLang="en-US" sz="2400" dirty="0" smtClean="0"/>
              <a:t>In that case, update the cost of getting to this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 smtClean="0"/>
              <a:t>			node and to any successors  that this node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dirty="0" smtClean="0"/>
              <a:t>			 may already have.</a:t>
            </a:r>
            <a:endParaRPr kumimoji="0"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09DE-481E-460F-87F2-98B76C61FB4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28800" y="457201"/>
            <a:ext cx="8534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800" dirty="0"/>
              <a:t>The word  </a:t>
            </a:r>
            <a:r>
              <a:rPr kumimoji="0" lang="en-US" altLang="en-US" sz="2800" dirty="0">
                <a:solidFill>
                  <a:schemeClr val="accent2"/>
                </a:solidFill>
              </a:rPr>
              <a:t>heuristic</a:t>
            </a:r>
            <a:r>
              <a:rPr kumimoji="0" lang="en-US" altLang="en-US" sz="2800" dirty="0"/>
              <a:t> comes from </a:t>
            </a:r>
            <a:r>
              <a:rPr kumimoji="0" lang="en-US" altLang="en-US" sz="2800" dirty="0">
                <a:solidFill>
                  <a:schemeClr val="accent2"/>
                </a:solidFill>
              </a:rPr>
              <a:t>Greek word </a:t>
            </a:r>
            <a:r>
              <a:rPr kumimoji="0" lang="en-US" altLang="en-US" sz="2800" dirty="0" err="1">
                <a:solidFill>
                  <a:schemeClr val="accent2"/>
                </a:solidFill>
              </a:rPr>
              <a:t>heuriskein</a:t>
            </a:r>
            <a:r>
              <a:rPr kumimoji="0" lang="en-US" altLang="en-US" sz="2800" dirty="0"/>
              <a:t> </a:t>
            </a:r>
            <a:r>
              <a:rPr kumimoji="0" lang="en-US" altLang="en-US" sz="2800" dirty="0" smtClean="0"/>
              <a:t>meaning  </a:t>
            </a:r>
            <a:r>
              <a:rPr kumimoji="0" lang="en-US" altLang="en-US" sz="2800" dirty="0">
                <a:solidFill>
                  <a:schemeClr val="accent2"/>
                </a:solidFill>
              </a:rPr>
              <a:t>to discover</a:t>
            </a:r>
            <a:r>
              <a:rPr kumimoji="0" lang="en-US" altLang="en-US" sz="2800" dirty="0"/>
              <a:t>.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chemeClr val="accent2"/>
                </a:solidFill>
              </a:rPr>
              <a:t>Heuristic function</a:t>
            </a:r>
            <a:r>
              <a:rPr kumimoji="0" lang="en-US" altLang="en-US" sz="2800" dirty="0"/>
              <a:t> is a function that gives a judgement from </a:t>
            </a:r>
            <a:r>
              <a:rPr kumimoji="0" lang="en-US" altLang="en-US" sz="2800" dirty="0" smtClean="0"/>
              <a:t>given stage </a:t>
            </a:r>
            <a:r>
              <a:rPr kumimoji="0" lang="en-US" altLang="en-US" sz="2800" dirty="0"/>
              <a:t>to goal stage, e.g., nearest neighbor.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800" dirty="0" smtClean="0"/>
              <a:t>At </a:t>
            </a:r>
            <a:r>
              <a:rPr kumimoji="0" lang="en-US" altLang="en-US" sz="2800" dirty="0"/>
              <a:t>each step of the best first search process, we select the </a:t>
            </a:r>
            <a:r>
              <a:rPr kumimoji="0" lang="en-US" altLang="en-US" sz="2800" dirty="0" smtClean="0"/>
              <a:t>most </a:t>
            </a:r>
            <a:r>
              <a:rPr kumimoji="0" lang="en-US" altLang="en-US" sz="2800" dirty="0"/>
              <a:t>promising of the nodes we have generated so far</a:t>
            </a:r>
            <a:r>
              <a:rPr kumimoji="0" lang="en-US" altLang="en-US" sz="2800" dirty="0" smtClean="0"/>
              <a:t>. We </a:t>
            </a:r>
            <a:r>
              <a:rPr kumimoji="0" lang="en-US" altLang="en-US" sz="2800" dirty="0"/>
              <a:t>then </a:t>
            </a:r>
            <a:r>
              <a:rPr kumimoji="0" lang="en-US" altLang="en-US" sz="2800" dirty="0" smtClean="0"/>
              <a:t>expand </a:t>
            </a:r>
            <a:r>
              <a:rPr kumimoji="0" lang="en-US" altLang="en-US" sz="2800" dirty="0"/>
              <a:t>the chosen node by using the rules to generate its successors. </a:t>
            </a:r>
            <a:r>
              <a:rPr kumimoji="0" lang="en-US" altLang="en-US" sz="2800" dirty="0" smtClean="0"/>
              <a:t>If </a:t>
            </a:r>
            <a:r>
              <a:rPr kumimoji="0" lang="en-US" altLang="en-US" sz="2800" dirty="0"/>
              <a:t>one of them is a solution, we then quit. If not, all those new </a:t>
            </a:r>
            <a:r>
              <a:rPr kumimoji="0" lang="en-US" altLang="en-US" sz="2800" dirty="0" smtClean="0"/>
              <a:t>nodes  </a:t>
            </a:r>
            <a:r>
              <a:rPr kumimoji="0" lang="en-US" altLang="en-US" sz="2800" dirty="0"/>
              <a:t>are added to the nodes generated so far. Again the most </a:t>
            </a:r>
            <a:r>
              <a:rPr kumimoji="0" lang="en-US" altLang="en-US" sz="2800" dirty="0" smtClean="0"/>
              <a:t>promising  </a:t>
            </a:r>
            <a:r>
              <a:rPr kumimoji="0" lang="en-US" altLang="en-US" sz="2800" dirty="0"/>
              <a:t>node is selected and the process continues.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CE50-F2F9-4472-A17A-C33BA5580C6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9144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Usually, what happens is that a bit of depth-first occurs as the most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 promising branch is explored. But eventually, if a solution is not found,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 that branch will start to look less promising than one of the top level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 branches that had been ignored. At that point, the new more promising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 previously ignored branch will be explored. But the old branch is not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 forgotten. Its last node remains in the set of generated but unexpanded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 nodes.The search can return to it whenever all the others get bad enough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/>
              <a:t> that it is again the most promising path.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FA0-EBE0-428D-B702-9903C01DF96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Best-first search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Idea: use an </a:t>
            </a:r>
            <a:r>
              <a:rPr lang="en-US" altLang="en-US" sz="2400" dirty="0">
                <a:solidFill>
                  <a:schemeClr val="accent2"/>
                </a:solidFill>
              </a:rPr>
              <a:t>evaluation function </a:t>
            </a:r>
            <a:r>
              <a:rPr lang="en-US" altLang="en-US" sz="2400" i="1" dirty="0"/>
              <a:t>f(n) </a:t>
            </a:r>
            <a:r>
              <a:rPr lang="en-US" altLang="en-US" sz="2400" dirty="0"/>
              <a:t>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estimate of "desirability“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 sz="2000" dirty="0"/>
              <a:t>Expand most desirable unexpanded node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à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/>
              <a:t>Implementation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Order the nodes in fringe in decreasing order of desirability
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Special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greedy best-first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DC2B-6774-4BA7-940B-13CEC0BB1E5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Romania with step costs in km</a:t>
            </a:r>
          </a:p>
        </p:txBody>
      </p:sp>
      <p:pic>
        <p:nvPicPr>
          <p:cNvPr id="5123" name="Picture 4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48" y="1764406"/>
            <a:ext cx="82296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DF12-C1CF-4602-9321-398954EBB52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Evaluation function </a:t>
            </a:r>
            <a:r>
              <a:rPr lang="en-US" altLang="en-US" sz="2400" i="1" dirty="0" smtClean="0"/>
              <a:t>f(n) = h(n) </a:t>
            </a:r>
            <a:r>
              <a:rPr lang="en-US" altLang="en-US" sz="2400" dirty="0" smtClean="0"/>
              <a:t>(</a:t>
            </a:r>
            <a:r>
              <a:rPr lang="en-US" altLang="en-US" sz="2400" dirty="0" smtClean="0">
                <a:solidFill>
                  <a:schemeClr val="accent2"/>
                </a:solidFill>
              </a:rPr>
              <a:t>h</a:t>
            </a:r>
            <a:r>
              <a:rPr lang="en-US" altLang="en-US" sz="2400" dirty="0" smtClean="0"/>
              <a:t>euristic)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= estimate of cost from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to </a:t>
            </a:r>
            <a:r>
              <a:rPr lang="en-US" altLang="en-US" sz="2400" i="1" dirty="0" smtClean="0"/>
              <a:t>goal</a:t>
            </a:r>
            <a:r>
              <a:rPr lang="en-US" altLang="en-US" sz="2400" dirty="0" smtClean="0"/>
              <a:t>
</a:t>
            </a:r>
          </a:p>
          <a:p>
            <a:pPr eaLnBrk="1" hangingPunct="1"/>
            <a:r>
              <a:rPr lang="en-US" altLang="en-US" sz="2400" dirty="0" smtClean="0"/>
              <a:t>e.g., </a:t>
            </a:r>
            <a:r>
              <a:rPr lang="en-US" altLang="en-US" sz="2400" i="1" dirty="0" err="1" smtClean="0"/>
              <a:t>h</a:t>
            </a:r>
            <a:r>
              <a:rPr lang="en-US" altLang="en-US" sz="2400" i="1" baseline="-25000" dirty="0" err="1" smtClean="0"/>
              <a:t>SLD</a:t>
            </a:r>
            <a:r>
              <a:rPr lang="en-US" altLang="en-US" sz="2400" i="1" dirty="0" smtClean="0"/>
              <a:t>(n)</a:t>
            </a:r>
            <a:r>
              <a:rPr lang="en-US" altLang="en-US" sz="2400" dirty="0" smtClean="0"/>
              <a:t> = straight-line distance from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to Bucharest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Greedy best-first search expands the node that </a:t>
            </a:r>
            <a:r>
              <a:rPr lang="en-US" altLang="en-US" sz="2400" dirty="0" smtClean="0">
                <a:solidFill>
                  <a:schemeClr val="accent2"/>
                </a:solidFill>
              </a:rPr>
              <a:t>appears</a:t>
            </a:r>
            <a:r>
              <a:rPr lang="en-US" altLang="en-US" sz="2400" dirty="0" smtClean="0"/>
              <a:t> to be closest to goal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2299-6E74-4703-85E8-1A993511CFE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857</TotalTime>
  <Words>1214</Words>
  <Application>Microsoft Office PowerPoint</Application>
  <PresentationFormat>Widescreen</PresentationFormat>
  <Paragraphs>330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Monotype Sorts</vt:lpstr>
      <vt:lpstr>Times New Roman</vt:lpstr>
      <vt:lpstr>Trebuchet MS</vt:lpstr>
      <vt:lpstr>Wingdings</vt:lpstr>
      <vt:lpstr>Wingdings 3</vt:lpstr>
      <vt:lpstr>Facet</vt:lpstr>
      <vt:lpstr>Custom Design</vt:lpstr>
      <vt:lpstr>Informed search algorithms </vt:lpstr>
      <vt:lpstr>Outline</vt:lpstr>
      <vt:lpstr>PowerPoint Presentation</vt:lpstr>
      <vt:lpstr>PowerPoint Presentation</vt:lpstr>
      <vt:lpstr>PowerPoint Presentation</vt:lpstr>
      <vt:lpstr>PowerPoint Presentation</vt:lpstr>
      <vt:lpstr>Best-first search</vt:lpstr>
      <vt:lpstr>Romania with step costs in km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 of f</vt:lpstr>
      <vt:lpstr>Admissible heuristics</vt:lpstr>
      <vt:lpstr>Theorem: If h(n) is admissible, A* using TREE-SEARCH is optimal</vt:lpstr>
      <vt:lpstr>Optimality of A* (proof)</vt:lpstr>
      <vt:lpstr>Consistent heuristics</vt:lpstr>
      <vt:lpstr>Optimality of A*</vt:lpstr>
      <vt:lpstr>Properties of A*</vt:lpstr>
      <vt:lpstr>Admissible heuristics</vt:lpstr>
      <vt:lpstr>Admissible heuristics</vt:lpstr>
      <vt:lpstr>Dominance</vt:lpstr>
      <vt:lpstr>Generating Heuristic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PUNAM BEDI</dc:creator>
  <cp:lastModifiedBy>Microsoft account</cp:lastModifiedBy>
  <cp:revision>71</cp:revision>
  <dcterms:created xsi:type="dcterms:W3CDTF">2019-07-25T08:00:28Z</dcterms:created>
  <dcterms:modified xsi:type="dcterms:W3CDTF">2022-08-22T12:22:50Z</dcterms:modified>
</cp:coreProperties>
</file>