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9" r:id="rId2"/>
  </p:sldMasterIdLst>
  <p:notesMasterIdLst>
    <p:notesMasterId r:id="rId41"/>
  </p:notesMasterIdLst>
  <p:sldIdLst>
    <p:sldId id="376" r:id="rId3"/>
    <p:sldId id="377" r:id="rId4"/>
    <p:sldId id="378" r:id="rId5"/>
    <p:sldId id="379" r:id="rId6"/>
    <p:sldId id="380" r:id="rId7"/>
    <p:sldId id="381" r:id="rId8"/>
    <p:sldId id="382" r:id="rId9"/>
    <p:sldId id="383" r:id="rId10"/>
    <p:sldId id="384" r:id="rId11"/>
    <p:sldId id="385" r:id="rId12"/>
    <p:sldId id="386" r:id="rId13"/>
    <p:sldId id="387" r:id="rId14"/>
    <p:sldId id="389" r:id="rId15"/>
    <p:sldId id="390" r:id="rId16"/>
    <p:sldId id="391" r:id="rId17"/>
    <p:sldId id="392" r:id="rId18"/>
    <p:sldId id="393" r:id="rId19"/>
    <p:sldId id="419" r:id="rId20"/>
    <p:sldId id="420" r:id="rId21"/>
    <p:sldId id="421" r:id="rId22"/>
    <p:sldId id="422" r:id="rId23"/>
    <p:sldId id="423" r:id="rId24"/>
    <p:sldId id="424" r:id="rId25"/>
    <p:sldId id="425" r:id="rId26"/>
    <p:sldId id="426" r:id="rId27"/>
    <p:sldId id="427" r:id="rId28"/>
    <p:sldId id="396" r:id="rId29"/>
    <p:sldId id="397" r:id="rId30"/>
    <p:sldId id="398" r:id="rId31"/>
    <p:sldId id="399" r:id="rId32"/>
    <p:sldId id="400" r:id="rId33"/>
    <p:sldId id="401" r:id="rId34"/>
    <p:sldId id="402" r:id="rId35"/>
    <p:sldId id="403" r:id="rId36"/>
    <p:sldId id="404" r:id="rId37"/>
    <p:sldId id="405" r:id="rId38"/>
    <p:sldId id="406" r:id="rId39"/>
    <p:sldId id="41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3" d="100"/>
          <a:sy n="73" d="100"/>
        </p:scale>
        <p:origin x="5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028AD-36F1-4087-971A-7B256ED363F8}" type="datetimeFigureOut">
              <a:rPr lang="en-IN" smtClean="0"/>
              <a:t>28-08-2022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11BDC-DC88-4F8A-BB33-D15FB264F122}" type="slidenum">
              <a:rPr lang="en-IN" smtClean="0"/>
              <a:t>‹#›</a:t>
            </a:fld>
            <a:endParaRPr lang="en-IN"/>
          </a:p>
        </p:txBody>
      </p:sp>
    </p:spTree>
    <p:extLst>
      <p:ext uri="{BB962C8B-B14F-4D97-AF65-F5344CB8AC3E}">
        <p14:creationId xmlns:p14="http://schemas.microsoft.com/office/powerpoint/2010/main" val="229509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3511BDC-DC88-4F8A-BB33-D15FB264F122}" type="slidenum">
              <a:rPr lang="en-IN" smtClean="0"/>
              <a:t>2</a:t>
            </a:fld>
            <a:endParaRPr lang="en-IN"/>
          </a:p>
        </p:txBody>
      </p:sp>
    </p:spTree>
    <p:extLst>
      <p:ext uri="{BB962C8B-B14F-4D97-AF65-F5344CB8AC3E}">
        <p14:creationId xmlns:p14="http://schemas.microsoft.com/office/powerpoint/2010/main" val="382882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3511BDC-DC88-4F8A-BB33-D15FB264F122}" type="slidenum">
              <a:rPr lang="en-IN" smtClean="0"/>
              <a:t>5</a:t>
            </a:fld>
            <a:endParaRPr lang="en-IN"/>
          </a:p>
        </p:txBody>
      </p:sp>
    </p:spTree>
    <p:extLst>
      <p:ext uri="{BB962C8B-B14F-4D97-AF65-F5344CB8AC3E}">
        <p14:creationId xmlns:p14="http://schemas.microsoft.com/office/powerpoint/2010/main" val="2953589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3511BDC-DC88-4F8A-BB33-D15FB264F122}" type="slidenum">
              <a:rPr lang="en-IN" smtClean="0"/>
              <a:t>6</a:t>
            </a:fld>
            <a:endParaRPr lang="en-IN"/>
          </a:p>
        </p:txBody>
      </p:sp>
    </p:spTree>
    <p:extLst>
      <p:ext uri="{BB962C8B-B14F-4D97-AF65-F5344CB8AC3E}">
        <p14:creationId xmlns:p14="http://schemas.microsoft.com/office/powerpoint/2010/main" val="1016736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9A87735-97C1-456E-B30D-A655243C6281}" type="slidenum">
              <a:rPr lang="en-IN" altLang="en-US" smtClean="0"/>
              <a:pPr/>
              <a:t>18</a:t>
            </a:fld>
            <a:endParaRPr lang="en-IN" altLang="en-US" smtClean="0"/>
          </a:p>
        </p:txBody>
      </p:sp>
    </p:spTree>
    <p:extLst>
      <p:ext uri="{BB962C8B-B14F-4D97-AF65-F5344CB8AC3E}">
        <p14:creationId xmlns:p14="http://schemas.microsoft.com/office/powerpoint/2010/main" val="227641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baseline="0">
                <a:solidFill>
                  <a:schemeClr val="accent1"/>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CE4DEE3-94C1-48C6-B018-D61FAD0DB20A}" type="datetime1">
              <a:rPr lang="en-US" smtClean="0"/>
              <a:t>8/28/2022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31136" y="42418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1136" y="6041362"/>
            <a:ext cx="911939" cy="365125"/>
          </a:xfrm>
        </p:spPr>
        <p:txBody>
          <a:bodyPr/>
          <a:lstStyle/>
          <a:p>
            <a:fld id="{6FFC4E53-0AB2-4381-A5C1-C7B132AEDD69}" type="datetime1">
              <a:rPr lang="en-US" smtClean="0"/>
              <a:t>8/28/2022</a:t>
            </a:fld>
            <a:endParaRPr lang="en-US" dirty="0"/>
          </a:p>
        </p:txBody>
      </p:sp>
      <p:sp>
        <p:nvSpPr>
          <p:cNvPr id="5" name="Footer Placeholder 4"/>
          <p:cNvSpPr>
            <a:spLocks noGrp="1"/>
          </p:cNvSpPr>
          <p:nvPr>
            <p:ph type="ftr" sz="quarter" idx="11"/>
          </p:nvPr>
        </p:nvSpPr>
        <p:spPr>
          <a:xfrm>
            <a:off x="4267200" y="6041362"/>
            <a:ext cx="2044700" cy="365125"/>
          </a:xfrm>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705745" y="4177326"/>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05745" y="6065409"/>
            <a:ext cx="911939" cy="365125"/>
          </a:xfrm>
        </p:spPr>
        <p:txBody>
          <a:bodyPr/>
          <a:lstStyle/>
          <a:p>
            <a:fld id="{EAD7C3EE-9312-40DC-BB22-E2F8108457F4}" type="datetime1">
              <a:rPr lang="en-US" smtClean="0"/>
              <a:t>8/28/2022</a:t>
            </a:fld>
            <a:endParaRPr lang="en-US" dirty="0"/>
          </a:p>
        </p:txBody>
      </p:sp>
      <p:sp>
        <p:nvSpPr>
          <p:cNvPr id="5" name="Footer Placeholder 4"/>
          <p:cNvSpPr>
            <a:spLocks noGrp="1"/>
          </p:cNvSpPr>
          <p:nvPr>
            <p:ph type="ftr" sz="quarter" idx="11"/>
          </p:nvPr>
        </p:nvSpPr>
        <p:spPr>
          <a:xfrm>
            <a:off x="4546600" y="6041362"/>
            <a:ext cx="2428346" cy="365125"/>
          </a:xfrm>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C85776-51AE-46BF-9119-1CE9BD0FD71D}" type="datetime1">
              <a:rPr lang="en-US" smtClean="0"/>
              <a:t>8/28/2022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B0EB17-B1FF-465A-8EEF-3A2C3F618CF5}" type="datetime1">
              <a:rPr lang="en-US" smtClean="0"/>
              <a:t>8/28/2022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77332" y="6041361"/>
            <a:ext cx="911939" cy="365125"/>
          </a:xfrm>
        </p:spPr>
        <p:txBody>
          <a:bodyPr/>
          <a:lstStyle/>
          <a:p>
            <a:fld id="{D8A46848-1459-4EBD-A11C-1C19A32D67A8}" type="datetime1">
              <a:rPr lang="en-US" smtClean="0"/>
              <a:t>8/28/2022</a:t>
            </a:fld>
            <a:endParaRPr lang="en-US" dirty="0"/>
          </a:p>
        </p:txBody>
      </p:sp>
      <p:sp>
        <p:nvSpPr>
          <p:cNvPr id="5" name="Footer Placeholder 4"/>
          <p:cNvSpPr>
            <a:spLocks noGrp="1"/>
          </p:cNvSpPr>
          <p:nvPr>
            <p:ph type="ftr" sz="quarter" idx="11"/>
          </p:nvPr>
        </p:nvSpPr>
        <p:spPr>
          <a:xfrm>
            <a:off x="4465114" y="6097848"/>
            <a:ext cx="1933046" cy="365125"/>
          </a:xfrm>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7334" y="6088988"/>
            <a:ext cx="911939" cy="365125"/>
          </a:xfrm>
        </p:spPr>
        <p:txBody>
          <a:bodyPr/>
          <a:lstStyle/>
          <a:p>
            <a:fld id="{9CF8C5F4-9B6E-4C9B-B747-8993DE1A41D1}" type="datetime1">
              <a:rPr lang="en-US" smtClean="0"/>
              <a:t>8/28/2022</a:t>
            </a:fld>
            <a:endParaRPr lang="en-US" dirty="0"/>
          </a:p>
        </p:txBody>
      </p:sp>
      <p:sp>
        <p:nvSpPr>
          <p:cNvPr id="5" name="Footer Placeholder 4"/>
          <p:cNvSpPr>
            <a:spLocks noGrp="1"/>
          </p:cNvSpPr>
          <p:nvPr>
            <p:ph type="ftr" sz="quarter" idx="11"/>
          </p:nvPr>
        </p:nvSpPr>
        <p:spPr>
          <a:xfrm>
            <a:off x="4296396" y="6088987"/>
            <a:ext cx="1863104" cy="365125"/>
          </a:xfrm>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9333C77-0158-454C-844F-B7AB9BD7DAD4}"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7335" y="6041362"/>
            <a:ext cx="911939" cy="365125"/>
          </a:xfrm>
        </p:spPr>
        <p:txBody>
          <a:bodyPr/>
          <a:lstStyle/>
          <a:p>
            <a:fld id="{DF21FDA3-F66A-4459-B97B-3F8B14D7641B}" type="datetime1">
              <a:rPr lang="en-US" smtClean="0"/>
              <a:t>8/28/2022</a:t>
            </a:fld>
            <a:endParaRPr lang="en-US" dirty="0"/>
          </a:p>
        </p:txBody>
      </p:sp>
      <p:sp>
        <p:nvSpPr>
          <p:cNvPr id="5" name="Footer Placeholder 4"/>
          <p:cNvSpPr>
            <a:spLocks noGrp="1"/>
          </p:cNvSpPr>
          <p:nvPr>
            <p:ph type="ftr" sz="quarter" idx="11"/>
          </p:nvPr>
        </p:nvSpPr>
        <p:spPr>
          <a:xfrm>
            <a:off x="4445000" y="6041362"/>
            <a:ext cx="2529946" cy="365125"/>
          </a:xfrm>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7A0CB0B-4B1F-4750-AFB9-3E4ADF287546}" type="datetime1">
              <a:rPr lang="en-US" smtClean="0"/>
              <a:t>8/28/2022</a:t>
            </a:fld>
            <a:endParaRPr lang="en-IN"/>
          </a:p>
        </p:txBody>
      </p:sp>
      <p:sp>
        <p:nvSpPr>
          <p:cNvPr id="5" name="Footer Placeholder 4"/>
          <p:cNvSpPr>
            <a:spLocks noGrp="1"/>
          </p:cNvSpPr>
          <p:nvPr>
            <p:ph type="ftr" sz="quarter" idx="11"/>
          </p:nvPr>
        </p:nvSpPr>
        <p:spPr/>
        <p:txBody>
          <a:bodyPr/>
          <a:lstStyle/>
          <a:p>
            <a:r>
              <a:rPr lang="en-IN" smtClean="0"/>
              <a:t>Artificial Intelligence</a:t>
            </a:r>
            <a:endParaRPr lang="en-IN"/>
          </a:p>
        </p:txBody>
      </p:sp>
      <p:sp>
        <p:nvSpPr>
          <p:cNvPr id="6" name="Slide Number Placeholder 5"/>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3736425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CCB5B9-8C2A-48AD-9209-ED4C6D31105D}" type="datetime1">
              <a:rPr lang="en-US" smtClean="0"/>
              <a:t>8/28/2022</a:t>
            </a:fld>
            <a:endParaRPr lang="en-IN"/>
          </a:p>
        </p:txBody>
      </p:sp>
      <p:sp>
        <p:nvSpPr>
          <p:cNvPr id="5" name="Footer Placeholder 4"/>
          <p:cNvSpPr>
            <a:spLocks noGrp="1"/>
          </p:cNvSpPr>
          <p:nvPr>
            <p:ph type="ftr" sz="quarter" idx="11"/>
          </p:nvPr>
        </p:nvSpPr>
        <p:spPr/>
        <p:txBody>
          <a:bodyPr/>
          <a:lstStyle/>
          <a:p>
            <a:r>
              <a:rPr lang="en-IN" smtClean="0"/>
              <a:t>Artificial Intelligence</a:t>
            </a:r>
            <a:endParaRPr lang="en-IN"/>
          </a:p>
        </p:txBody>
      </p:sp>
      <p:sp>
        <p:nvSpPr>
          <p:cNvPr id="6" name="Slide Number Placeholder 5"/>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19395505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9540CC-1C9B-4BE4-A140-B9D650960B4C}" type="datetime1">
              <a:rPr lang="en-US" smtClean="0"/>
              <a:t>8/28/2022</a:t>
            </a:fld>
            <a:endParaRPr lang="en-IN"/>
          </a:p>
        </p:txBody>
      </p:sp>
      <p:sp>
        <p:nvSpPr>
          <p:cNvPr id="5" name="Footer Placeholder 4"/>
          <p:cNvSpPr>
            <a:spLocks noGrp="1"/>
          </p:cNvSpPr>
          <p:nvPr>
            <p:ph type="ftr" sz="quarter" idx="11"/>
          </p:nvPr>
        </p:nvSpPr>
        <p:spPr/>
        <p:txBody>
          <a:bodyPr/>
          <a:lstStyle/>
          <a:p>
            <a:r>
              <a:rPr lang="en-IN" smtClean="0"/>
              <a:t>Artificial Intelligence</a:t>
            </a:r>
            <a:endParaRPr lang="en-IN"/>
          </a:p>
        </p:txBody>
      </p:sp>
      <p:sp>
        <p:nvSpPr>
          <p:cNvPr id="6" name="Slide Number Placeholder 5"/>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153984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2"/>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746298" y="2160587"/>
            <a:ext cx="8596668" cy="3880773"/>
          </a:xfrm>
        </p:spPr>
        <p:txBody>
          <a:bodyPr/>
          <a:lstStyle>
            <a:lvl1pPr marL="342900" indent="-342900">
              <a:buFont typeface="Wingdings" panose="05000000000000000000" pitchFamily="2" charset="2"/>
              <a:buChar char="§"/>
              <a:defRPr>
                <a:latin typeface="Times New Roman" panose="02020603050405020304" pitchFamily="18" charset="0"/>
                <a:cs typeface="Times New Roman" panose="02020603050405020304" pitchFamily="18" charset="0"/>
              </a:defRPr>
            </a:lvl1pPr>
            <a:lvl2pPr marL="742950" indent="-285750">
              <a:buFont typeface="Wingdings" panose="05000000000000000000" pitchFamily="2" charset="2"/>
              <a:buChar char="§"/>
              <a:defRPr>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
              <a:defRPr>
                <a:latin typeface="Times New Roman" panose="02020603050405020304" pitchFamily="18" charset="0"/>
                <a:cs typeface="Times New Roman" panose="02020603050405020304" pitchFamily="18" charset="0"/>
              </a:defRPr>
            </a:lvl3pPr>
            <a:lvl4pPr marL="1600200" indent="-228600">
              <a:buFont typeface="Wingdings" panose="05000000000000000000" pitchFamily="2" charset="2"/>
              <a:buChar char="§"/>
              <a:defRPr>
                <a:latin typeface="Times New Roman" panose="02020603050405020304" pitchFamily="18" charset="0"/>
                <a:cs typeface="Times New Roman" panose="02020603050405020304" pitchFamily="18" charset="0"/>
              </a:defRPr>
            </a:lvl4pPr>
            <a:lvl5pPr marL="2057400" indent="-228600">
              <a:buFont typeface="Wingdings" panose="05000000000000000000" pitchFamily="2" charset="2"/>
              <a:buChar cha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flipH="1">
            <a:off x="677334" y="6041361"/>
            <a:ext cx="821266" cy="365125"/>
          </a:xfrm>
        </p:spPr>
        <p:txBody>
          <a:bodyPr/>
          <a:lstStyle/>
          <a:p>
            <a:fld id="{BC824EC9-6980-4431-93CA-F067C5AD7EC7}" type="datetime1">
              <a:rPr lang="en-US" smtClean="0"/>
              <a:t>8/28/2022</a:t>
            </a:fld>
            <a:endParaRPr lang="en-US" dirty="0"/>
          </a:p>
        </p:txBody>
      </p:sp>
      <p:sp>
        <p:nvSpPr>
          <p:cNvPr id="5" name="Footer Placeholder 4"/>
          <p:cNvSpPr>
            <a:spLocks noGrp="1"/>
          </p:cNvSpPr>
          <p:nvPr>
            <p:ph type="ftr" sz="quarter" idx="11"/>
          </p:nvPr>
        </p:nvSpPr>
        <p:spPr>
          <a:xfrm>
            <a:off x="4015932" y="6088984"/>
            <a:ext cx="2057399" cy="365125"/>
          </a:xfrm>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19954A3-9DFD-4C44-94BA-B95130A3BA1C}"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924EE72-4F7F-406D-893D-174AE133B8D7}" type="datetime1">
              <a:rPr lang="en-US" smtClean="0"/>
              <a:t>8/28/2022</a:t>
            </a:fld>
            <a:endParaRPr lang="en-IN"/>
          </a:p>
        </p:txBody>
      </p:sp>
      <p:sp>
        <p:nvSpPr>
          <p:cNvPr id="6" name="Footer Placeholder 5"/>
          <p:cNvSpPr>
            <a:spLocks noGrp="1"/>
          </p:cNvSpPr>
          <p:nvPr>
            <p:ph type="ftr" sz="quarter" idx="11"/>
          </p:nvPr>
        </p:nvSpPr>
        <p:spPr/>
        <p:txBody>
          <a:bodyPr/>
          <a:lstStyle/>
          <a:p>
            <a:r>
              <a:rPr lang="en-IN" smtClean="0"/>
              <a:t>Artificial Intelligence</a:t>
            </a:r>
            <a:endParaRPr lang="en-IN"/>
          </a:p>
        </p:txBody>
      </p:sp>
      <p:sp>
        <p:nvSpPr>
          <p:cNvPr id="7" name="Slide Number Placeholder 6"/>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1119618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CC8450-3043-4032-BBD5-C15BA374AB2F}" type="datetime1">
              <a:rPr lang="en-US" smtClean="0"/>
              <a:t>8/28/2022</a:t>
            </a:fld>
            <a:endParaRPr lang="en-IN"/>
          </a:p>
        </p:txBody>
      </p:sp>
      <p:sp>
        <p:nvSpPr>
          <p:cNvPr id="8" name="Footer Placeholder 7"/>
          <p:cNvSpPr>
            <a:spLocks noGrp="1"/>
          </p:cNvSpPr>
          <p:nvPr>
            <p:ph type="ftr" sz="quarter" idx="11"/>
          </p:nvPr>
        </p:nvSpPr>
        <p:spPr/>
        <p:txBody>
          <a:bodyPr/>
          <a:lstStyle/>
          <a:p>
            <a:r>
              <a:rPr lang="en-IN" smtClean="0"/>
              <a:t>Artificial Intelligence</a:t>
            </a:r>
            <a:endParaRPr lang="en-IN"/>
          </a:p>
        </p:txBody>
      </p:sp>
      <p:sp>
        <p:nvSpPr>
          <p:cNvPr id="9" name="Slide Number Placeholder 8"/>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3688605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A04F844-A2DB-4A27-AE86-C856A3CCAA6F}" type="datetime1">
              <a:rPr lang="en-US" smtClean="0"/>
              <a:t>8/28/2022</a:t>
            </a:fld>
            <a:endParaRPr lang="en-IN"/>
          </a:p>
        </p:txBody>
      </p:sp>
      <p:sp>
        <p:nvSpPr>
          <p:cNvPr id="4" name="Footer Placeholder 3"/>
          <p:cNvSpPr>
            <a:spLocks noGrp="1"/>
          </p:cNvSpPr>
          <p:nvPr>
            <p:ph type="ftr" sz="quarter" idx="11"/>
          </p:nvPr>
        </p:nvSpPr>
        <p:spPr/>
        <p:txBody>
          <a:bodyPr/>
          <a:lstStyle/>
          <a:p>
            <a:r>
              <a:rPr lang="en-IN" smtClean="0"/>
              <a:t>Artificial Intelligence</a:t>
            </a:r>
            <a:endParaRPr lang="en-IN"/>
          </a:p>
        </p:txBody>
      </p:sp>
      <p:sp>
        <p:nvSpPr>
          <p:cNvPr id="5" name="Slide Number Placeholder 4"/>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3000978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05D9FD-15AC-4B95-A017-AC0A2A3227FB}" type="datetime1">
              <a:rPr lang="en-US" smtClean="0"/>
              <a:t>8/28/2022</a:t>
            </a:fld>
            <a:endParaRPr lang="en-IN"/>
          </a:p>
        </p:txBody>
      </p:sp>
      <p:sp>
        <p:nvSpPr>
          <p:cNvPr id="3" name="Footer Placeholder 2"/>
          <p:cNvSpPr>
            <a:spLocks noGrp="1"/>
          </p:cNvSpPr>
          <p:nvPr>
            <p:ph type="ftr" sz="quarter" idx="11"/>
          </p:nvPr>
        </p:nvSpPr>
        <p:spPr/>
        <p:txBody>
          <a:bodyPr/>
          <a:lstStyle/>
          <a:p>
            <a:r>
              <a:rPr lang="en-IN" smtClean="0"/>
              <a:t>Artificial Intelligence</a:t>
            </a:r>
            <a:endParaRPr lang="en-IN"/>
          </a:p>
        </p:txBody>
      </p:sp>
      <p:sp>
        <p:nvSpPr>
          <p:cNvPr id="4" name="Slide Number Placeholder 3"/>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1183478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449B-59C5-4A92-A7A7-34672F3E7023}" type="datetime1">
              <a:rPr lang="en-US" smtClean="0"/>
              <a:t>8/28/2022</a:t>
            </a:fld>
            <a:endParaRPr lang="en-IN"/>
          </a:p>
        </p:txBody>
      </p:sp>
      <p:sp>
        <p:nvSpPr>
          <p:cNvPr id="6" name="Footer Placeholder 5"/>
          <p:cNvSpPr>
            <a:spLocks noGrp="1"/>
          </p:cNvSpPr>
          <p:nvPr>
            <p:ph type="ftr" sz="quarter" idx="11"/>
          </p:nvPr>
        </p:nvSpPr>
        <p:spPr/>
        <p:txBody>
          <a:bodyPr/>
          <a:lstStyle/>
          <a:p>
            <a:r>
              <a:rPr lang="en-IN" smtClean="0"/>
              <a:t>Artificial Intelligence</a:t>
            </a:r>
            <a:endParaRPr lang="en-IN"/>
          </a:p>
        </p:txBody>
      </p:sp>
      <p:sp>
        <p:nvSpPr>
          <p:cNvPr id="7" name="Slide Number Placeholder 6"/>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23023312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481B4F-EB9A-46C3-B546-3F73A0415BFE}" type="datetime1">
              <a:rPr lang="en-US" smtClean="0"/>
              <a:t>8/28/2022</a:t>
            </a:fld>
            <a:endParaRPr lang="en-IN"/>
          </a:p>
        </p:txBody>
      </p:sp>
      <p:sp>
        <p:nvSpPr>
          <p:cNvPr id="6" name="Footer Placeholder 5"/>
          <p:cNvSpPr>
            <a:spLocks noGrp="1"/>
          </p:cNvSpPr>
          <p:nvPr>
            <p:ph type="ftr" sz="quarter" idx="11"/>
          </p:nvPr>
        </p:nvSpPr>
        <p:spPr/>
        <p:txBody>
          <a:bodyPr/>
          <a:lstStyle/>
          <a:p>
            <a:r>
              <a:rPr lang="en-IN" smtClean="0"/>
              <a:t>Artificial Intelligence</a:t>
            </a:r>
            <a:endParaRPr lang="en-IN"/>
          </a:p>
        </p:txBody>
      </p:sp>
      <p:sp>
        <p:nvSpPr>
          <p:cNvPr id="7" name="Slide Number Placeholder 6"/>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17574345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AE1EFA-4777-47AD-8AD3-8756B94496CC}" type="datetime1">
              <a:rPr lang="en-US" smtClean="0"/>
              <a:t>8/28/2022</a:t>
            </a:fld>
            <a:endParaRPr lang="en-IN"/>
          </a:p>
        </p:txBody>
      </p:sp>
      <p:sp>
        <p:nvSpPr>
          <p:cNvPr id="5" name="Footer Placeholder 4"/>
          <p:cNvSpPr>
            <a:spLocks noGrp="1"/>
          </p:cNvSpPr>
          <p:nvPr>
            <p:ph type="ftr" sz="quarter" idx="11"/>
          </p:nvPr>
        </p:nvSpPr>
        <p:spPr/>
        <p:txBody>
          <a:bodyPr/>
          <a:lstStyle/>
          <a:p>
            <a:r>
              <a:rPr lang="en-IN" smtClean="0"/>
              <a:t>Artificial Intelligence</a:t>
            </a:r>
            <a:endParaRPr lang="en-IN"/>
          </a:p>
        </p:txBody>
      </p:sp>
      <p:sp>
        <p:nvSpPr>
          <p:cNvPr id="6" name="Slide Number Placeholder 5"/>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25772316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BDD5E6-24AB-4269-B5F5-1D0FD3C20AED}" type="datetime1">
              <a:rPr lang="en-US" smtClean="0"/>
              <a:t>8/28/2022</a:t>
            </a:fld>
            <a:endParaRPr lang="en-IN"/>
          </a:p>
        </p:txBody>
      </p:sp>
      <p:sp>
        <p:nvSpPr>
          <p:cNvPr id="5" name="Footer Placeholder 4"/>
          <p:cNvSpPr>
            <a:spLocks noGrp="1"/>
          </p:cNvSpPr>
          <p:nvPr>
            <p:ph type="ftr" sz="quarter" idx="11"/>
          </p:nvPr>
        </p:nvSpPr>
        <p:spPr/>
        <p:txBody>
          <a:bodyPr/>
          <a:lstStyle/>
          <a:p>
            <a:r>
              <a:rPr lang="en-IN" smtClean="0"/>
              <a:t>Artificial Intelligence</a:t>
            </a:r>
            <a:endParaRPr lang="en-IN"/>
          </a:p>
        </p:txBody>
      </p:sp>
      <p:sp>
        <p:nvSpPr>
          <p:cNvPr id="6" name="Slide Number Placeholder 5"/>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3075976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43911" y="6223924"/>
            <a:ext cx="911939" cy="365125"/>
          </a:xfrm>
        </p:spPr>
        <p:txBody>
          <a:bodyPr/>
          <a:lstStyle/>
          <a:p>
            <a:fld id="{3EEA7AC8-79AB-4DE8-918C-BDF265F0047C}" type="datetime1">
              <a:rPr lang="en-US" smtClean="0"/>
              <a:t>8/28/2022</a:t>
            </a:fld>
            <a:endParaRPr lang="en-US" dirty="0"/>
          </a:p>
        </p:txBody>
      </p:sp>
      <p:sp>
        <p:nvSpPr>
          <p:cNvPr id="5" name="Footer Placeholder 4"/>
          <p:cNvSpPr>
            <a:spLocks noGrp="1"/>
          </p:cNvSpPr>
          <p:nvPr>
            <p:ph type="ftr" sz="quarter" idx="11"/>
          </p:nvPr>
        </p:nvSpPr>
        <p:spPr>
          <a:xfrm>
            <a:off x="4150205" y="6171466"/>
            <a:ext cx="1946103" cy="365125"/>
          </a:xfrm>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a:xfrm>
            <a:off x="8450963" y="6142228"/>
            <a:ext cx="683339" cy="365125"/>
          </a:xfrm>
        </p:spPr>
        <p:txBody>
          <a:bodyPr/>
          <a:lstStyle>
            <a:lvl1pPr>
              <a:defRPr baseline="0">
                <a:solidFill>
                  <a:schemeClr val="tx1"/>
                </a:solidFill>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1385"/>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43948" y="6088987"/>
            <a:ext cx="911939" cy="365125"/>
          </a:xfrm>
        </p:spPr>
        <p:txBody>
          <a:bodyPr/>
          <a:lstStyle/>
          <a:p>
            <a:fld id="{10650728-598E-4DDC-A6AD-7BB568DEE101}" type="datetime1">
              <a:rPr lang="en-US" smtClean="0"/>
              <a:t>8/28/2022</a:t>
            </a:fld>
            <a:endParaRPr lang="en-US" dirty="0"/>
          </a:p>
        </p:txBody>
      </p:sp>
      <p:sp>
        <p:nvSpPr>
          <p:cNvPr id="6" name="Footer Placeholder 5"/>
          <p:cNvSpPr>
            <a:spLocks noGrp="1"/>
          </p:cNvSpPr>
          <p:nvPr>
            <p:ph type="ftr" sz="quarter" idx="11"/>
          </p:nvPr>
        </p:nvSpPr>
        <p:spPr>
          <a:xfrm>
            <a:off x="3067936" y="6136613"/>
            <a:ext cx="2647064" cy="365125"/>
          </a:xfrm>
        </p:spPr>
        <p:txBody>
          <a:bodyPr/>
          <a:lstStyle/>
          <a:p>
            <a:r>
              <a:rPr lang="en-US" smtClean="0"/>
              <a:t>Artificial Intelligence</a:t>
            </a:r>
            <a:endParaRPr lang="en-US" dirty="0"/>
          </a:p>
        </p:txBody>
      </p:sp>
      <p:sp>
        <p:nvSpPr>
          <p:cNvPr id="7" name="Slide Number Placeholder 6"/>
          <p:cNvSpPr>
            <a:spLocks noGrp="1"/>
          </p:cNvSpPr>
          <p:nvPr>
            <p:ph type="sldNum" sz="quarter" idx="12"/>
          </p:nvPr>
        </p:nvSpPr>
        <p:spPr>
          <a:xfrm>
            <a:off x="8594895" y="6136613"/>
            <a:ext cx="683339" cy="365125"/>
          </a:xfrm>
        </p:spPr>
        <p:txBody>
          <a:bodyPr/>
          <a:lstStyle>
            <a:lvl1pPr>
              <a:defRPr baseline="0">
                <a:solidFill>
                  <a:schemeClr val="tx1"/>
                </a:solidFill>
              </a:defRPr>
            </a:lvl1pPr>
          </a:lstStyle>
          <a:p>
            <a:fld id="{519954A3-9DFD-4C44-94BA-B95130A3BA1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707FCC-C991-48DC-9AD5-E62A928D6294}" type="datetime1">
              <a:rPr lang="en-US" smtClean="0"/>
              <a:t>8/28/2022</a:t>
            </a:fld>
            <a:endParaRPr lang="en-US" dirty="0"/>
          </a:p>
        </p:txBody>
      </p:sp>
      <p:sp>
        <p:nvSpPr>
          <p:cNvPr id="8" name="Footer Placeholder 7"/>
          <p:cNvSpPr>
            <a:spLocks noGrp="1"/>
          </p:cNvSpPr>
          <p:nvPr>
            <p:ph type="ftr" sz="quarter" idx="11"/>
          </p:nvPr>
        </p:nvSpPr>
        <p:spPr/>
        <p:txBody>
          <a:bodyPr/>
          <a:lstStyle/>
          <a:p>
            <a:r>
              <a:rPr lang="en-US" smtClean="0"/>
              <a:t>Artificial Intelligence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575733" y="6041362"/>
            <a:ext cx="911939" cy="365125"/>
          </a:xfrm>
        </p:spPr>
        <p:txBody>
          <a:bodyPr/>
          <a:lstStyle/>
          <a:p>
            <a:fld id="{B1D70CC1-4E04-41AB-A515-D84C2209332E}" type="datetime1">
              <a:rPr lang="en-US" smtClean="0"/>
              <a:t>8/28/2022</a:t>
            </a:fld>
            <a:endParaRPr lang="en-US" dirty="0"/>
          </a:p>
        </p:txBody>
      </p:sp>
      <p:sp>
        <p:nvSpPr>
          <p:cNvPr id="4" name="Footer Placeholder 3"/>
          <p:cNvSpPr>
            <a:spLocks noGrp="1"/>
          </p:cNvSpPr>
          <p:nvPr>
            <p:ph type="ftr" sz="quarter" idx="11"/>
          </p:nvPr>
        </p:nvSpPr>
        <p:spPr>
          <a:xfrm>
            <a:off x="4432300" y="6041361"/>
            <a:ext cx="1933046" cy="365125"/>
          </a:xfrm>
        </p:spPr>
        <p:txBody>
          <a:bodyPr/>
          <a:lstStyle/>
          <a:p>
            <a:r>
              <a:rPr lang="en-US" smtClean="0"/>
              <a:t>Artificial Intelligence</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1061" y="6067686"/>
            <a:ext cx="911939" cy="365125"/>
          </a:xfrm>
        </p:spPr>
        <p:txBody>
          <a:bodyPr/>
          <a:lstStyle/>
          <a:p>
            <a:fld id="{41175578-D181-40EE-AB15-1F749D997E88}" type="datetime1">
              <a:rPr lang="en-US" smtClean="0"/>
              <a:t>8/28/2022</a:t>
            </a:fld>
            <a:endParaRPr lang="en-US" dirty="0"/>
          </a:p>
        </p:txBody>
      </p:sp>
      <p:sp>
        <p:nvSpPr>
          <p:cNvPr id="3" name="Footer Placeholder 2"/>
          <p:cNvSpPr>
            <a:spLocks noGrp="1"/>
          </p:cNvSpPr>
          <p:nvPr>
            <p:ph type="ftr" sz="quarter" idx="11"/>
          </p:nvPr>
        </p:nvSpPr>
        <p:spPr>
          <a:xfrm>
            <a:off x="4309534" y="6041362"/>
            <a:ext cx="1888066" cy="365125"/>
          </a:xfrm>
        </p:spPr>
        <p:txBody>
          <a:bodyPr/>
          <a:lstStyle/>
          <a:p>
            <a:r>
              <a:rPr lang="en-US" smtClean="0"/>
              <a:t>Artificial Intelligence</a:t>
            </a:r>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77334" y="6041361"/>
            <a:ext cx="911939" cy="365125"/>
          </a:xfrm>
        </p:spPr>
        <p:txBody>
          <a:bodyPr/>
          <a:lstStyle/>
          <a:p>
            <a:fld id="{F18D2029-C9EF-4712-86C9-E4E796C4855A}" type="datetime1">
              <a:rPr lang="en-US" smtClean="0"/>
              <a:t>8/28/2022</a:t>
            </a:fld>
            <a:endParaRPr lang="en-US" dirty="0"/>
          </a:p>
        </p:txBody>
      </p:sp>
      <p:sp>
        <p:nvSpPr>
          <p:cNvPr id="6" name="Footer Placeholder 5"/>
          <p:cNvSpPr>
            <a:spLocks noGrp="1"/>
          </p:cNvSpPr>
          <p:nvPr>
            <p:ph type="ftr" sz="quarter" idx="11"/>
          </p:nvPr>
        </p:nvSpPr>
        <p:spPr>
          <a:xfrm>
            <a:off x="4232478" y="6041361"/>
            <a:ext cx="2443084" cy="365125"/>
          </a:xfrm>
        </p:spPr>
        <p:txBody>
          <a:bodyPr/>
          <a:lstStyle/>
          <a:p>
            <a:r>
              <a:rPr lang="en-US" smtClean="0"/>
              <a:t>Artificial Intelligence</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19954A3-9DFD-4C44-94BA-B95130A3BA1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056327" y="6041362"/>
            <a:ext cx="1874573" cy="365125"/>
          </a:xfrm>
        </p:spPr>
        <p:txBody>
          <a:bodyPr/>
          <a:lstStyle/>
          <a:p>
            <a:r>
              <a:rPr lang="en-US" smtClean="0"/>
              <a:t>Artificial Intelligence</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a:xfrm>
            <a:off x="677333" y="6041361"/>
            <a:ext cx="911939" cy="365125"/>
          </a:xfrm>
        </p:spPr>
        <p:txBody>
          <a:bodyPr/>
          <a:lstStyle/>
          <a:p>
            <a:fld id="{D3AB7B8A-FA70-4DD4-981E-A3CB3E9B1297}" type="datetime1">
              <a:rPr lang="en-US" smtClean="0"/>
              <a:t>8/28/2022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0BAA09-E5F3-456D-AFEB-BA0AB8DBE7C8}" type="datetime1">
              <a:rPr lang="en-US" smtClean="0"/>
              <a:t>8/28/2022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Artificial Intelligence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60C9E-7EC2-4408-B088-DF52E46692FC}" type="datetime1">
              <a:rPr lang="en-US" smtClean="0"/>
              <a:t>8/28/2022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Artificial Intelligence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5DCC62-CC5B-4D77-81A2-F151D8817D76}" type="slidenum">
              <a:rPr lang="en-IN" smtClean="0"/>
              <a:t>‹#›</a:t>
            </a:fld>
            <a:endParaRPr lang="en-IN"/>
          </a:p>
        </p:txBody>
      </p:sp>
    </p:spTree>
    <p:extLst>
      <p:ext uri="{BB962C8B-B14F-4D97-AF65-F5344CB8AC3E}">
        <p14:creationId xmlns:p14="http://schemas.microsoft.com/office/powerpoint/2010/main" val="30763315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1429794" y="2112136"/>
            <a:ext cx="7766936" cy="2337946"/>
          </a:xfrm>
        </p:spPr>
        <p:txBody>
          <a:bodyPr/>
          <a:lstStyle/>
          <a:p>
            <a:pPr algn="ctr" eaLnBrk="1" hangingPunct="1"/>
            <a:r>
              <a:rPr lang="en-US" altLang="en-US" dirty="0" smtClean="0"/>
              <a:t>Beyond Classical Search</a:t>
            </a:r>
            <a:br>
              <a:rPr lang="en-US" altLang="en-US" dirty="0" smtClean="0"/>
            </a:br>
            <a:r>
              <a:rPr lang="en-US" altLang="en-US" dirty="0" smtClean="0"/>
              <a:t/>
            </a:r>
            <a:br>
              <a:rPr lang="en-US" altLang="en-US" dirty="0" smtClean="0"/>
            </a:br>
            <a:r>
              <a:rPr lang="en-US" altLang="en-US" sz="3200" dirty="0" smtClean="0">
                <a:solidFill>
                  <a:schemeClr val="tx1"/>
                </a:solidFill>
              </a:rPr>
              <a:t>Chapter 4</a:t>
            </a:r>
          </a:p>
        </p:txBody>
      </p:sp>
    </p:spTree>
    <p:extLst>
      <p:ext uri="{BB962C8B-B14F-4D97-AF65-F5344CB8AC3E}">
        <p14:creationId xmlns:p14="http://schemas.microsoft.com/office/powerpoint/2010/main" val="2698661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solidFill>
                  <a:srgbClr val="00B0F0"/>
                </a:solidFill>
              </a:rPr>
              <a:t>Properties of simulated annealing search</a:t>
            </a:r>
          </a:p>
        </p:txBody>
      </p:sp>
      <p:sp>
        <p:nvSpPr>
          <p:cNvPr id="11267" name="Rectangle 3"/>
          <p:cNvSpPr>
            <a:spLocks noGrp="1" noChangeArrowheads="1"/>
          </p:cNvSpPr>
          <p:nvPr>
            <p:ph type="body" idx="1"/>
          </p:nvPr>
        </p:nvSpPr>
        <p:spPr/>
        <p:txBody>
          <a:bodyPr/>
          <a:lstStyle/>
          <a:p>
            <a:pPr eaLnBrk="1" hangingPunct="1"/>
            <a:r>
              <a:rPr lang="en-US" altLang="en-US" sz="2800"/>
              <a:t>One can prove: If </a:t>
            </a:r>
            <a:r>
              <a:rPr lang="en-US" altLang="en-US" sz="2800" i="1"/>
              <a:t>T</a:t>
            </a:r>
            <a:r>
              <a:rPr lang="en-US" altLang="en-US" sz="2800"/>
              <a:t> decreases slowly enough, then simulated annealing search will find a global optimum with probability approaching 1</a:t>
            </a:r>
          </a:p>
          <a:p>
            <a:pPr eaLnBrk="1" hangingPunct="1"/>
            <a:endParaRPr lang="en-US" altLang="en-US" sz="2800"/>
          </a:p>
          <a:p>
            <a:pPr eaLnBrk="1" hangingPunct="1"/>
            <a:r>
              <a:rPr lang="en-US" altLang="en-US" sz="2800"/>
              <a:t>Widely used in VLSI layout, airline scheduling, etc</a:t>
            </a: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10</a:t>
            </a:fld>
            <a:endParaRPr lang="en-US" dirty="0"/>
          </a:p>
        </p:txBody>
      </p:sp>
      <p:sp>
        <p:nvSpPr>
          <p:cNvPr id="4" name="Date Placeholder 3"/>
          <p:cNvSpPr>
            <a:spLocks noGrp="1"/>
          </p:cNvSpPr>
          <p:nvPr>
            <p:ph type="dt" sz="half" idx="10"/>
          </p:nvPr>
        </p:nvSpPr>
        <p:spPr/>
        <p:txBody>
          <a:bodyPr/>
          <a:lstStyle/>
          <a:p>
            <a:fld id="{21FEC855-503A-490F-B222-6400D2F15EAE}" type="datetime1">
              <a:rPr lang="en-US" smtClean="0"/>
              <a:t>8/28/2022</a:t>
            </a:fld>
            <a:endParaRPr lang="en-US" dirty="0"/>
          </a:p>
        </p:txBody>
      </p:sp>
    </p:spTree>
    <p:extLst>
      <p:ext uri="{BB962C8B-B14F-4D97-AF65-F5344CB8AC3E}">
        <p14:creationId xmlns:p14="http://schemas.microsoft.com/office/powerpoint/2010/main" val="488347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solidFill>
                  <a:srgbClr val="00B0F0"/>
                </a:solidFill>
              </a:rPr>
              <a:t>Local beam search</a:t>
            </a:r>
          </a:p>
        </p:txBody>
      </p:sp>
      <p:sp>
        <p:nvSpPr>
          <p:cNvPr id="12291" name="Rectangle 3"/>
          <p:cNvSpPr>
            <a:spLocks noGrp="1" noChangeArrowheads="1"/>
          </p:cNvSpPr>
          <p:nvPr>
            <p:ph type="body" idx="1"/>
          </p:nvPr>
        </p:nvSpPr>
        <p:spPr/>
        <p:txBody>
          <a:bodyPr/>
          <a:lstStyle/>
          <a:p>
            <a:pPr eaLnBrk="1" hangingPunct="1">
              <a:lnSpc>
                <a:spcPct val="90000"/>
              </a:lnSpc>
            </a:pPr>
            <a:r>
              <a:rPr lang="en-US" altLang="en-US" sz="2800"/>
              <a:t>Keep track of </a:t>
            </a:r>
            <a:r>
              <a:rPr lang="en-US" altLang="en-US" sz="2800" i="1"/>
              <a:t>k</a:t>
            </a:r>
            <a:r>
              <a:rPr lang="en-US" altLang="en-US" sz="2800"/>
              <a:t> states rather than just one</a:t>
            </a:r>
          </a:p>
          <a:p>
            <a:pPr lvl="1" eaLnBrk="1" hangingPunct="1">
              <a:lnSpc>
                <a:spcPct val="90000"/>
              </a:lnSpc>
            </a:pPr>
            <a:endParaRPr lang="en-US" altLang="en-US" sz="2400"/>
          </a:p>
          <a:p>
            <a:pPr eaLnBrk="1" hangingPunct="1">
              <a:lnSpc>
                <a:spcPct val="90000"/>
              </a:lnSpc>
            </a:pPr>
            <a:r>
              <a:rPr lang="en-US" altLang="en-US" sz="2800"/>
              <a:t>Start with </a:t>
            </a:r>
            <a:r>
              <a:rPr lang="en-US" altLang="en-US" sz="2800" i="1"/>
              <a:t>k</a:t>
            </a:r>
            <a:r>
              <a:rPr lang="en-US" altLang="en-US" sz="2800"/>
              <a:t> randomly generated states</a:t>
            </a:r>
            <a:endParaRPr lang="en-US" altLang="en-US" sz="2400"/>
          </a:p>
          <a:p>
            <a:pPr eaLnBrk="1" hangingPunct="1">
              <a:lnSpc>
                <a:spcPct val="90000"/>
              </a:lnSpc>
            </a:pPr>
            <a:r>
              <a:rPr lang="en-US" altLang="en-US" sz="2800"/>
              <a:t>At each iteration, all the successors of all </a:t>
            </a:r>
            <a:r>
              <a:rPr lang="en-US" altLang="en-US" sz="2800" i="1"/>
              <a:t>k</a:t>
            </a:r>
            <a:r>
              <a:rPr lang="en-US" altLang="en-US" sz="2800"/>
              <a:t> states are generated</a:t>
            </a:r>
          </a:p>
          <a:p>
            <a:pPr lvl="1" eaLnBrk="1" hangingPunct="1">
              <a:lnSpc>
                <a:spcPct val="90000"/>
              </a:lnSpc>
            </a:pPr>
            <a:endParaRPr lang="en-US" altLang="en-US" sz="2400"/>
          </a:p>
          <a:p>
            <a:pPr eaLnBrk="1" hangingPunct="1">
              <a:lnSpc>
                <a:spcPct val="90000"/>
              </a:lnSpc>
            </a:pPr>
            <a:r>
              <a:rPr lang="en-US" altLang="en-US" sz="2800"/>
              <a:t>If any one is a goal state, stop; else select the </a:t>
            </a:r>
            <a:r>
              <a:rPr lang="en-US" altLang="en-US" sz="2800" i="1"/>
              <a:t>k</a:t>
            </a:r>
            <a:r>
              <a:rPr lang="en-US" altLang="en-US" sz="2800"/>
              <a:t> best successors from the complete list and repeat.</a:t>
            </a: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11</a:t>
            </a:fld>
            <a:endParaRPr lang="en-US" dirty="0"/>
          </a:p>
        </p:txBody>
      </p:sp>
      <p:sp>
        <p:nvSpPr>
          <p:cNvPr id="4" name="Date Placeholder 3"/>
          <p:cNvSpPr>
            <a:spLocks noGrp="1"/>
          </p:cNvSpPr>
          <p:nvPr>
            <p:ph type="dt" sz="half" idx="10"/>
          </p:nvPr>
        </p:nvSpPr>
        <p:spPr/>
        <p:txBody>
          <a:bodyPr/>
          <a:lstStyle/>
          <a:p>
            <a:fld id="{71CB6EEE-C1BE-4A6D-8C2B-8F830C14CA48}" type="datetime1">
              <a:rPr lang="en-US" smtClean="0"/>
              <a:t>8/28/2022</a:t>
            </a:fld>
            <a:endParaRPr lang="en-US" dirty="0"/>
          </a:p>
        </p:txBody>
      </p:sp>
    </p:spTree>
    <p:extLst>
      <p:ext uri="{BB962C8B-B14F-4D97-AF65-F5344CB8AC3E}">
        <p14:creationId xmlns:p14="http://schemas.microsoft.com/office/powerpoint/2010/main" val="1185087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smtClean="0">
                <a:solidFill>
                  <a:srgbClr val="00B0F0"/>
                </a:solidFill>
              </a:rPr>
              <a:t>Genetic Algorithm (GA)</a:t>
            </a:r>
          </a:p>
        </p:txBody>
      </p:sp>
      <p:sp>
        <p:nvSpPr>
          <p:cNvPr id="3" name="Content Placeholder 2"/>
          <p:cNvSpPr>
            <a:spLocks noGrp="1"/>
          </p:cNvSpPr>
          <p:nvPr>
            <p:ph idx="1"/>
          </p:nvPr>
        </p:nvSpPr>
        <p:spPr>
          <a:xfrm>
            <a:off x="746298" y="1596979"/>
            <a:ext cx="8596668" cy="4444381"/>
          </a:xfrm>
        </p:spPr>
        <p:txBody>
          <a:bodyPr>
            <a:noAutofit/>
          </a:bodyPr>
          <a:lstStyle/>
          <a:p>
            <a:pPr lvl="1">
              <a:buClr>
                <a:srgbClr val="0070C0"/>
              </a:buClr>
              <a:buFont typeface="Arial" panose="020B0604020202020204" pitchFamily="34" charset="0"/>
              <a:buChar char="•"/>
              <a:defRPr/>
            </a:pPr>
            <a:r>
              <a:rPr lang="en-US" sz="2400" dirty="0" smtClean="0"/>
              <a:t>An adaptation procedure based on the mechanics of natural genetics and natural selection</a:t>
            </a:r>
          </a:p>
          <a:p>
            <a:pPr lvl="1">
              <a:buClr>
                <a:srgbClr val="0070C0"/>
              </a:buClr>
              <a:buFont typeface="Arial" panose="020B0604020202020204" pitchFamily="34" charset="0"/>
              <a:buChar char="•"/>
              <a:defRPr/>
            </a:pPr>
            <a:r>
              <a:rPr lang="en-US" sz="2400" dirty="0" smtClean="0"/>
              <a:t>Survival of the fittest</a:t>
            </a:r>
          </a:p>
          <a:p>
            <a:pPr lvl="1">
              <a:buClr>
                <a:srgbClr val="0070C0"/>
              </a:buClr>
              <a:buFont typeface="Arial" panose="020B0604020202020204" pitchFamily="34" charset="0"/>
              <a:buChar char="•"/>
              <a:defRPr/>
            </a:pPr>
            <a:r>
              <a:rPr lang="en-US" sz="2400" dirty="0" smtClean="0"/>
              <a:t>Recombination</a:t>
            </a:r>
          </a:p>
          <a:p>
            <a:pPr lvl="1">
              <a:buClr>
                <a:srgbClr val="0070C0"/>
              </a:buClr>
              <a:defRPr/>
            </a:pPr>
            <a:r>
              <a:rPr lang="en-US" sz="2400" dirty="0" smtClean="0"/>
              <a:t>Representation</a:t>
            </a:r>
          </a:p>
          <a:p>
            <a:pPr lvl="2">
              <a:buClr>
                <a:srgbClr val="0070C0"/>
              </a:buClr>
              <a:buFont typeface="Arial" panose="020B0604020202020204" pitchFamily="34" charset="0"/>
              <a:buChar char="•"/>
              <a:defRPr/>
            </a:pPr>
            <a:r>
              <a:rPr lang="en-US" sz="2000" dirty="0" smtClean="0"/>
              <a:t>Chromosome = string</a:t>
            </a:r>
          </a:p>
          <a:p>
            <a:pPr lvl="2">
              <a:buClr>
                <a:srgbClr val="0070C0"/>
              </a:buClr>
              <a:buFont typeface="Arial" panose="020B0604020202020204" pitchFamily="34" charset="0"/>
              <a:buChar char="•"/>
              <a:defRPr/>
            </a:pPr>
            <a:r>
              <a:rPr lang="en-US" sz="2000" dirty="0" smtClean="0"/>
              <a:t>Gene = single bit or single subsequence in string, represents 1 attribute</a:t>
            </a:r>
          </a:p>
          <a:p>
            <a:pPr lvl="1">
              <a:buClr>
                <a:srgbClr val="0070C0"/>
              </a:buClr>
              <a:defRPr/>
            </a:pPr>
            <a:r>
              <a:rPr lang="en-US" sz="2400" dirty="0"/>
              <a:t>A GA maintains a collection or </a:t>
            </a:r>
            <a:r>
              <a:rPr lang="en-US" sz="2400" dirty="0">
                <a:solidFill>
                  <a:srgbClr val="00B0F0"/>
                </a:solidFill>
              </a:rPr>
              <a:t>population</a:t>
            </a:r>
            <a:r>
              <a:rPr lang="en-US" sz="2400" dirty="0"/>
              <a:t> of chromosomes</a:t>
            </a:r>
          </a:p>
          <a:p>
            <a:pPr lvl="2">
              <a:buClr>
                <a:srgbClr val="0070C0"/>
              </a:buClr>
              <a:buFont typeface="Arial" panose="020B0604020202020204" pitchFamily="34" charset="0"/>
              <a:buChar char="•"/>
              <a:defRPr/>
            </a:pPr>
            <a:r>
              <a:rPr lang="en-US" sz="2000" dirty="0"/>
              <a:t>Each chromosome in the population represents a different guess </a:t>
            </a:r>
            <a:r>
              <a:rPr lang="en-US" sz="2000" dirty="0" smtClean="0"/>
              <a:t>of </a:t>
            </a:r>
            <a:r>
              <a:rPr lang="en-US" sz="2000" dirty="0"/>
              <a:t>the solution</a:t>
            </a:r>
          </a:p>
          <a:p>
            <a:pPr lvl="1">
              <a:buClr>
                <a:srgbClr val="0070C0"/>
              </a:buClr>
              <a:buFont typeface="Arial" panose="020B0604020202020204" pitchFamily="34" charset="0"/>
              <a:buChar char="•"/>
              <a:defRPr/>
            </a:pPr>
            <a:endParaRPr lang="en-US" sz="2000" dirty="0"/>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pPr/>
              <a:t>12</a:t>
            </a:fld>
            <a:endParaRPr lang="en-US" dirty="0"/>
          </a:p>
        </p:txBody>
      </p:sp>
      <p:sp>
        <p:nvSpPr>
          <p:cNvPr id="5" name="Date Placeholder 4"/>
          <p:cNvSpPr>
            <a:spLocks noGrp="1"/>
          </p:cNvSpPr>
          <p:nvPr>
            <p:ph type="dt" sz="half" idx="10"/>
          </p:nvPr>
        </p:nvSpPr>
        <p:spPr/>
        <p:txBody>
          <a:bodyPr/>
          <a:lstStyle/>
          <a:p>
            <a:fld id="{CA5FBAD0-2833-4DE8-B4E0-A778DEE147BA}" type="datetime1">
              <a:rPr lang="en-US" smtClean="0"/>
              <a:t>8/28/2022</a:t>
            </a:fld>
            <a:endParaRPr lang="en-US" dirty="0"/>
          </a:p>
        </p:txBody>
      </p:sp>
    </p:spTree>
    <p:extLst>
      <p:ext uri="{BB962C8B-B14F-4D97-AF65-F5344CB8AC3E}">
        <p14:creationId xmlns:p14="http://schemas.microsoft.com/office/powerpoint/2010/main" val="257484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solidFill>
                  <a:srgbClr val="00B0F0"/>
                </a:solidFill>
              </a:rPr>
              <a:t>The GA Procedure</a:t>
            </a:r>
          </a:p>
        </p:txBody>
      </p:sp>
      <p:sp>
        <p:nvSpPr>
          <p:cNvPr id="15363" name="Content Placeholder 2"/>
          <p:cNvSpPr>
            <a:spLocks noGrp="1"/>
          </p:cNvSpPr>
          <p:nvPr>
            <p:ph idx="1"/>
          </p:nvPr>
        </p:nvSpPr>
        <p:spPr/>
        <p:txBody>
          <a:bodyPr>
            <a:normAutofit lnSpcReduction="10000"/>
          </a:bodyPr>
          <a:lstStyle/>
          <a:p>
            <a:pPr marL="514350" indent="-514350">
              <a:buFontTx/>
              <a:buAutoNum type="arabicPeriod"/>
            </a:pPr>
            <a:r>
              <a:rPr lang="en-US" altLang="en-US" sz="3000" dirty="0"/>
              <a:t>Initialize a population (of solution guesses)</a:t>
            </a:r>
          </a:p>
          <a:p>
            <a:pPr marL="514350" indent="-514350">
              <a:buFontTx/>
              <a:buAutoNum type="arabicPeriod"/>
            </a:pPr>
            <a:r>
              <a:rPr lang="en-US" altLang="en-US" sz="3000" dirty="0"/>
              <a:t>Do (once for each generation)</a:t>
            </a:r>
          </a:p>
          <a:p>
            <a:pPr marL="914400" lvl="1" indent="-514350">
              <a:buFontTx/>
              <a:buAutoNum type="alphaLcPeriod"/>
            </a:pPr>
            <a:r>
              <a:rPr lang="en-US" altLang="en-US" sz="2600" dirty="0"/>
              <a:t>Evaluate each chromosome in the population using a </a:t>
            </a:r>
            <a:r>
              <a:rPr lang="en-US" altLang="en-US" sz="2600" dirty="0">
                <a:solidFill>
                  <a:srgbClr val="00B0F0"/>
                </a:solidFill>
              </a:rPr>
              <a:t>fitness function</a:t>
            </a:r>
          </a:p>
          <a:p>
            <a:pPr marL="914400" lvl="1" indent="-514350">
              <a:buFontTx/>
              <a:buAutoNum type="alphaLcPeriod"/>
            </a:pPr>
            <a:r>
              <a:rPr lang="en-US" altLang="en-US" sz="2600" dirty="0"/>
              <a:t>Apply GA operators to population to create a new population</a:t>
            </a:r>
          </a:p>
          <a:p>
            <a:pPr marL="514350" indent="-514350">
              <a:buFontTx/>
              <a:buAutoNum type="arabicPeriod"/>
            </a:pPr>
            <a:r>
              <a:rPr lang="en-US" altLang="en-US" sz="3000" dirty="0"/>
              <a:t>Finish when solution is reached or </a:t>
            </a:r>
            <a:r>
              <a:rPr lang="en-US" altLang="en-US" sz="3000" dirty="0" smtClean="0"/>
              <a:t>maximum number </a:t>
            </a:r>
            <a:r>
              <a:rPr lang="en-US" altLang="en-US" sz="3000" dirty="0"/>
              <a:t>of </a:t>
            </a:r>
            <a:r>
              <a:rPr lang="en-US" altLang="en-US" sz="3000" dirty="0" smtClean="0"/>
              <a:t>generations/iterations have reached.</a:t>
            </a:r>
            <a:endParaRPr lang="en-US" altLang="en-US" sz="3000" dirty="0"/>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13</a:t>
            </a:fld>
            <a:endParaRPr lang="en-US" dirty="0"/>
          </a:p>
        </p:txBody>
      </p:sp>
      <p:sp>
        <p:nvSpPr>
          <p:cNvPr id="4" name="Date Placeholder 3"/>
          <p:cNvSpPr>
            <a:spLocks noGrp="1"/>
          </p:cNvSpPr>
          <p:nvPr>
            <p:ph type="dt" sz="half" idx="10"/>
          </p:nvPr>
        </p:nvSpPr>
        <p:spPr/>
        <p:txBody>
          <a:bodyPr/>
          <a:lstStyle/>
          <a:p>
            <a:fld id="{40DBA145-A4BE-4FF3-8056-9AA3B8ABD6EA}" type="datetime1">
              <a:rPr lang="en-US" smtClean="0"/>
              <a:t>8/28/2022</a:t>
            </a:fld>
            <a:endParaRPr lang="en-US" dirty="0"/>
          </a:p>
        </p:txBody>
      </p:sp>
    </p:spTree>
    <p:extLst>
      <p:ext uri="{BB962C8B-B14F-4D97-AF65-F5344CB8AC3E}">
        <p14:creationId xmlns:p14="http://schemas.microsoft.com/office/powerpoint/2010/main" val="698532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smtClean="0">
                <a:solidFill>
                  <a:srgbClr val="00B0F0"/>
                </a:solidFill>
              </a:rPr>
              <a:t>GA Operators</a:t>
            </a:r>
          </a:p>
        </p:txBody>
      </p:sp>
      <p:sp>
        <p:nvSpPr>
          <p:cNvPr id="16387" name="Content Placeholder 2"/>
          <p:cNvSpPr>
            <a:spLocks noGrp="1"/>
          </p:cNvSpPr>
          <p:nvPr>
            <p:ph idx="1"/>
          </p:nvPr>
        </p:nvSpPr>
        <p:spPr/>
        <p:txBody>
          <a:bodyPr>
            <a:normAutofit/>
          </a:bodyPr>
          <a:lstStyle/>
          <a:p>
            <a:r>
              <a:rPr lang="en-US" altLang="en-US" sz="3200" dirty="0" smtClean="0"/>
              <a:t>Reproduction</a:t>
            </a:r>
          </a:p>
          <a:p>
            <a:r>
              <a:rPr lang="en-US" altLang="en-US" sz="3200" dirty="0" smtClean="0"/>
              <a:t>Crossover</a:t>
            </a:r>
          </a:p>
          <a:p>
            <a:r>
              <a:rPr lang="en-US" altLang="en-US" sz="3200" dirty="0" smtClean="0"/>
              <a:t>Mutation</a:t>
            </a: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14</a:t>
            </a:fld>
            <a:endParaRPr lang="en-US" dirty="0"/>
          </a:p>
        </p:txBody>
      </p:sp>
      <p:sp>
        <p:nvSpPr>
          <p:cNvPr id="4" name="Date Placeholder 3"/>
          <p:cNvSpPr>
            <a:spLocks noGrp="1"/>
          </p:cNvSpPr>
          <p:nvPr>
            <p:ph type="dt" sz="half" idx="10"/>
          </p:nvPr>
        </p:nvSpPr>
        <p:spPr/>
        <p:txBody>
          <a:bodyPr/>
          <a:lstStyle/>
          <a:p>
            <a:fld id="{4DAF4FCC-41CD-4396-AD01-ECB34F35D683}" type="datetime1">
              <a:rPr lang="en-US" smtClean="0"/>
              <a:t>8/28/2022</a:t>
            </a:fld>
            <a:endParaRPr lang="en-US" dirty="0"/>
          </a:p>
        </p:txBody>
      </p:sp>
    </p:spTree>
    <p:extLst>
      <p:ext uri="{BB962C8B-B14F-4D97-AF65-F5344CB8AC3E}">
        <p14:creationId xmlns:p14="http://schemas.microsoft.com/office/powerpoint/2010/main" val="2683451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solidFill>
                  <a:srgbClr val="00B0F0"/>
                </a:solidFill>
              </a:rPr>
              <a:t>Reproduction</a:t>
            </a:r>
          </a:p>
        </p:txBody>
      </p:sp>
      <p:sp>
        <p:nvSpPr>
          <p:cNvPr id="17411" name="Content Placeholder 2"/>
          <p:cNvSpPr>
            <a:spLocks noGrp="1"/>
          </p:cNvSpPr>
          <p:nvPr>
            <p:ph idx="1"/>
          </p:nvPr>
        </p:nvSpPr>
        <p:spPr/>
        <p:txBody>
          <a:bodyPr>
            <a:normAutofit/>
          </a:bodyPr>
          <a:lstStyle/>
          <a:p>
            <a:r>
              <a:rPr lang="en-US" altLang="en-US" sz="2800" dirty="0" smtClean="0"/>
              <a:t>Select individuals x according to their fitness values f(x)</a:t>
            </a:r>
          </a:p>
          <a:p>
            <a:pPr marL="457200" lvl="1" indent="0">
              <a:buNone/>
            </a:pPr>
            <a:endParaRPr lang="en-US" altLang="en-US" sz="2400" dirty="0" smtClean="0"/>
          </a:p>
          <a:p>
            <a:r>
              <a:rPr lang="en-US" altLang="en-US" sz="2800" dirty="0" smtClean="0"/>
              <a:t>Fittest individuals survive (and possibly mate) for next generation</a:t>
            </a: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15</a:t>
            </a:fld>
            <a:endParaRPr lang="en-US" dirty="0"/>
          </a:p>
        </p:txBody>
      </p:sp>
      <p:sp>
        <p:nvSpPr>
          <p:cNvPr id="4" name="Date Placeholder 3"/>
          <p:cNvSpPr>
            <a:spLocks noGrp="1"/>
          </p:cNvSpPr>
          <p:nvPr>
            <p:ph type="dt" sz="half" idx="10"/>
          </p:nvPr>
        </p:nvSpPr>
        <p:spPr/>
        <p:txBody>
          <a:bodyPr/>
          <a:lstStyle/>
          <a:p>
            <a:fld id="{179243F1-8E09-44DD-A53C-CEC432AE117A}" type="datetime1">
              <a:rPr lang="en-US" smtClean="0"/>
              <a:t>8/28/2022</a:t>
            </a:fld>
            <a:endParaRPr lang="en-US" dirty="0"/>
          </a:p>
        </p:txBody>
      </p:sp>
    </p:spTree>
    <p:extLst>
      <p:ext uri="{BB962C8B-B14F-4D97-AF65-F5344CB8AC3E}">
        <p14:creationId xmlns:p14="http://schemas.microsoft.com/office/powerpoint/2010/main" val="1050141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solidFill>
                  <a:srgbClr val="00B0F0"/>
                </a:solidFill>
              </a:rPr>
              <a:t>Crossover</a:t>
            </a:r>
          </a:p>
        </p:txBody>
      </p:sp>
      <p:sp>
        <p:nvSpPr>
          <p:cNvPr id="18435" name="Content Placeholder 2"/>
          <p:cNvSpPr>
            <a:spLocks noGrp="1"/>
          </p:cNvSpPr>
          <p:nvPr>
            <p:ph idx="1"/>
          </p:nvPr>
        </p:nvSpPr>
        <p:spPr>
          <a:xfrm>
            <a:off x="1981200" y="1600200"/>
            <a:ext cx="8229600" cy="2438400"/>
          </a:xfrm>
        </p:spPr>
        <p:txBody>
          <a:bodyPr>
            <a:normAutofit/>
          </a:bodyPr>
          <a:lstStyle/>
          <a:p>
            <a:r>
              <a:rPr lang="en-US" altLang="en-US" sz="2800" dirty="0" smtClean="0"/>
              <a:t>Select two parents</a:t>
            </a:r>
          </a:p>
          <a:p>
            <a:r>
              <a:rPr lang="en-US" altLang="en-US" sz="2800" dirty="0" smtClean="0"/>
              <a:t>Select crossover site/position</a:t>
            </a:r>
          </a:p>
          <a:p>
            <a:r>
              <a:rPr lang="en-US" altLang="en-US" sz="2800" dirty="0" smtClean="0"/>
              <a:t>Cut and splice pieces of one parent to those of the other</a:t>
            </a:r>
          </a:p>
        </p:txBody>
      </p:sp>
      <p:sp>
        <p:nvSpPr>
          <p:cNvPr id="18436" name="TextBox 3"/>
          <p:cNvSpPr txBox="1">
            <a:spLocks noChangeArrowheads="1"/>
          </p:cNvSpPr>
          <p:nvPr/>
        </p:nvSpPr>
        <p:spPr bwMode="auto">
          <a:xfrm>
            <a:off x="3886200" y="4495801"/>
            <a:ext cx="138211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1 1 1 1 1</a:t>
            </a:r>
          </a:p>
          <a:p>
            <a:pPr>
              <a:spcBef>
                <a:spcPct val="0"/>
              </a:spcBef>
              <a:buFontTx/>
              <a:buNone/>
            </a:pPr>
            <a:r>
              <a:rPr lang="en-US" altLang="en-US" sz="2400"/>
              <a:t>0 0 0 0 0</a:t>
            </a:r>
          </a:p>
        </p:txBody>
      </p:sp>
      <p:sp>
        <p:nvSpPr>
          <p:cNvPr id="18437" name="TextBox 4"/>
          <p:cNvSpPr txBox="1">
            <a:spLocks noChangeArrowheads="1"/>
          </p:cNvSpPr>
          <p:nvPr/>
        </p:nvSpPr>
        <p:spPr bwMode="auto">
          <a:xfrm>
            <a:off x="6248400" y="4495801"/>
            <a:ext cx="138211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1 1 0 0 0</a:t>
            </a:r>
          </a:p>
          <a:p>
            <a:pPr>
              <a:spcBef>
                <a:spcPct val="0"/>
              </a:spcBef>
              <a:buFontTx/>
              <a:buNone/>
            </a:pPr>
            <a:r>
              <a:rPr lang="en-US" altLang="en-US" sz="2400"/>
              <a:t>0 0 1 1 1</a:t>
            </a:r>
          </a:p>
        </p:txBody>
      </p:sp>
      <p:cxnSp>
        <p:nvCxnSpPr>
          <p:cNvPr id="7" name="Straight Arrow Connector 6"/>
          <p:cNvCxnSpPr/>
          <p:nvPr/>
        </p:nvCxnSpPr>
        <p:spPr>
          <a:xfrm>
            <a:off x="5181600" y="4953000"/>
            <a:ext cx="990600"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9" name="Straight Connector 8"/>
          <p:cNvCxnSpPr/>
          <p:nvPr/>
        </p:nvCxnSpPr>
        <p:spPr>
          <a:xfrm rot="5400000">
            <a:off x="3918934" y="4952206"/>
            <a:ext cx="1066800" cy="1588"/>
          </a:xfrm>
          <a:prstGeom prst="line">
            <a:avLst/>
          </a:prstGeom>
          <a:ln w="38100">
            <a:solidFill>
              <a:srgbClr val="00B0F0"/>
            </a:solidFill>
            <a:prstDash val="solid"/>
          </a:ln>
        </p:spPr>
        <p:style>
          <a:lnRef idx="2">
            <a:schemeClr val="accent3"/>
          </a:lnRef>
          <a:fillRef idx="0">
            <a:schemeClr val="accent3"/>
          </a:fillRef>
          <a:effectRef idx="1">
            <a:schemeClr val="accent3"/>
          </a:effectRef>
          <a:fontRef idx="minor">
            <a:schemeClr val="tx1"/>
          </a:fontRef>
        </p:style>
      </p:cxn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16</a:t>
            </a:fld>
            <a:endParaRPr lang="en-US" dirty="0"/>
          </a:p>
        </p:txBody>
      </p:sp>
      <p:sp>
        <p:nvSpPr>
          <p:cNvPr id="4" name="Date Placeholder 3"/>
          <p:cNvSpPr>
            <a:spLocks noGrp="1"/>
          </p:cNvSpPr>
          <p:nvPr>
            <p:ph type="dt" sz="half" idx="10"/>
          </p:nvPr>
        </p:nvSpPr>
        <p:spPr/>
        <p:txBody>
          <a:bodyPr/>
          <a:lstStyle/>
          <a:p>
            <a:fld id="{051727E5-4D05-49EE-A040-6C308372F793}" type="datetime1">
              <a:rPr lang="en-US" smtClean="0"/>
              <a:t>8/28/2022</a:t>
            </a:fld>
            <a:endParaRPr lang="en-US" dirty="0"/>
          </a:p>
        </p:txBody>
      </p:sp>
    </p:spTree>
    <p:extLst>
      <p:ext uri="{BB962C8B-B14F-4D97-AF65-F5344CB8AC3E}">
        <p14:creationId xmlns:p14="http://schemas.microsoft.com/office/powerpoint/2010/main" val="3081013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solidFill>
                  <a:srgbClr val="00B0F0"/>
                </a:solidFill>
              </a:rPr>
              <a:t>Mutation</a:t>
            </a:r>
          </a:p>
        </p:txBody>
      </p:sp>
      <p:sp>
        <p:nvSpPr>
          <p:cNvPr id="19459" name="Content Placeholder 2"/>
          <p:cNvSpPr>
            <a:spLocks noGrp="1"/>
          </p:cNvSpPr>
          <p:nvPr>
            <p:ph idx="1"/>
          </p:nvPr>
        </p:nvSpPr>
        <p:spPr>
          <a:xfrm>
            <a:off x="1981200" y="1600200"/>
            <a:ext cx="8229600" cy="1406426"/>
          </a:xfrm>
        </p:spPr>
        <p:txBody>
          <a:bodyPr>
            <a:normAutofit/>
          </a:bodyPr>
          <a:lstStyle/>
          <a:p>
            <a:r>
              <a:rPr lang="en-US" altLang="en-US" sz="2800" dirty="0" smtClean="0"/>
              <a:t>With small probability, randomly alter 1 bit</a:t>
            </a:r>
          </a:p>
          <a:p>
            <a:r>
              <a:rPr lang="en-US" altLang="en-US" sz="2800" dirty="0" smtClean="0"/>
              <a:t>Pushes out of local minima</a:t>
            </a:r>
          </a:p>
        </p:txBody>
      </p:sp>
      <p:sp>
        <p:nvSpPr>
          <p:cNvPr id="19460" name="TextBox 3"/>
          <p:cNvSpPr txBox="1">
            <a:spLocks noChangeArrowheads="1"/>
          </p:cNvSpPr>
          <p:nvPr/>
        </p:nvSpPr>
        <p:spPr bwMode="auto">
          <a:xfrm>
            <a:off x="3031512" y="3393643"/>
            <a:ext cx="172675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dirty="0"/>
              <a:t>Population:</a:t>
            </a:r>
          </a:p>
          <a:p>
            <a:pPr>
              <a:spcBef>
                <a:spcPct val="0"/>
              </a:spcBef>
              <a:buFontTx/>
              <a:buNone/>
            </a:pPr>
            <a:endParaRPr lang="en-US" altLang="en-US" sz="2400" dirty="0"/>
          </a:p>
          <a:p>
            <a:pPr>
              <a:spcBef>
                <a:spcPct val="0"/>
              </a:spcBef>
              <a:buFontTx/>
              <a:buNone/>
            </a:pPr>
            <a:r>
              <a:rPr lang="en-US" altLang="en-US" sz="2400" dirty="0"/>
              <a:t>1 1 0 0 </a:t>
            </a:r>
            <a:r>
              <a:rPr lang="en-US" altLang="en-US" sz="2400" dirty="0" smtClean="0"/>
              <a:t>1 </a:t>
            </a:r>
            <a:r>
              <a:rPr lang="en-US" altLang="en-US" sz="2400" dirty="0"/>
              <a:t>0</a:t>
            </a:r>
          </a:p>
          <a:p>
            <a:pPr>
              <a:spcBef>
                <a:spcPct val="0"/>
              </a:spcBef>
              <a:buFontTx/>
              <a:buNone/>
            </a:pPr>
            <a:r>
              <a:rPr lang="en-US" altLang="en-US" sz="2400" dirty="0"/>
              <a:t>1 0 1 0 </a:t>
            </a:r>
            <a:r>
              <a:rPr lang="en-US" altLang="en-US" sz="2400" dirty="0" smtClean="0"/>
              <a:t>1 </a:t>
            </a:r>
            <a:r>
              <a:rPr lang="en-US" altLang="en-US" sz="2400" dirty="0"/>
              <a:t>0</a:t>
            </a:r>
          </a:p>
          <a:p>
            <a:pPr>
              <a:spcBef>
                <a:spcPct val="0"/>
              </a:spcBef>
              <a:buFontTx/>
              <a:buNone/>
            </a:pPr>
            <a:r>
              <a:rPr lang="en-US" altLang="en-US" sz="2400" dirty="0"/>
              <a:t>1 0 0 1 0 0</a:t>
            </a:r>
          </a:p>
          <a:p>
            <a:pPr>
              <a:spcBef>
                <a:spcPct val="0"/>
              </a:spcBef>
              <a:buFontTx/>
              <a:buNone/>
            </a:pPr>
            <a:r>
              <a:rPr lang="en-US" altLang="en-US" sz="2400" dirty="0"/>
              <a:t>0 1 0 0 0 0</a:t>
            </a:r>
          </a:p>
        </p:txBody>
      </p:sp>
      <p:sp>
        <p:nvSpPr>
          <p:cNvPr id="19461" name="TextBox 4"/>
          <p:cNvSpPr txBox="1">
            <a:spLocks noChangeArrowheads="1"/>
          </p:cNvSpPr>
          <p:nvPr/>
        </p:nvSpPr>
        <p:spPr bwMode="auto">
          <a:xfrm>
            <a:off x="5410200" y="4114800"/>
            <a:ext cx="4584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Goal:  0 1 1 1 1 1</a:t>
            </a:r>
          </a:p>
          <a:p>
            <a:pPr>
              <a:spcBef>
                <a:spcPct val="0"/>
              </a:spcBef>
              <a:buFontTx/>
              <a:buNone/>
            </a:pPr>
            <a:endParaRPr lang="en-US" altLang="en-US" sz="2400"/>
          </a:p>
          <a:p>
            <a:pPr>
              <a:spcBef>
                <a:spcPct val="0"/>
              </a:spcBef>
              <a:buFontTx/>
              <a:buNone/>
            </a:pPr>
            <a:r>
              <a:rPr lang="en-US" altLang="en-US" sz="2400">
                <a:solidFill>
                  <a:srgbClr val="00B0F0"/>
                </a:solidFill>
              </a:rPr>
              <a:t>Mutation needed to find the goal</a:t>
            </a: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17</a:t>
            </a:fld>
            <a:endParaRPr lang="en-US" dirty="0"/>
          </a:p>
        </p:txBody>
      </p:sp>
      <p:sp>
        <p:nvSpPr>
          <p:cNvPr id="4" name="Date Placeholder 3"/>
          <p:cNvSpPr>
            <a:spLocks noGrp="1"/>
          </p:cNvSpPr>
          <p:nvPr>
            <p:ph type="dt" sz="half" idx="10"/>
          </p:nvPr>
        </p:nvSpPr>
        <p:spPr/>
        <p:txBody>
          <a:bodyPr/>
          <a:lstStyle/>
          <a:p>
            <a:fld id="{1B6A600C-ED81-414D-9127-A08CFE54E296}" type="datetime1">
              <a:rPr lang="en-US" smtClean="0"/>
              <a:t>8/28/2022</a:t>
            </a:fld>
            <a:endParaRPr lang="en-US" dirty="0"/>
          </a:p>
        </p:txBody>
      </p:sp>
    </p:spTree>
    <p:extLst>
      <p:ext uri="{BB962C8B-B14F-4D97-AF65-F5344CB8AC3E}">
        <p14:creationId xmlns:p14="http://schemas.microsoft.com/office/powerpoint/2010/main" val="2138018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905000" y="457201"/>
            <a:ext cx="8305800" cy="655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Times New Roman" panose="02020603050405020304" pitchFamily="18" charset="0"/>
              </a:rPr>
              <a:t>     1000</a:t>
            </a:r>
          </a:p>
          <a:p>
            <a:pPr>
              <a:spcBef>
                <a:spcPct val="50000"/>
              </a:spcBef>
              <a:buFontTx/>
              <a:buNone/>
            </a:pPr>
            <a:r>
              <a:rPr lang="en-US" altLang="en-US" sz="2400">
                <a:latin typeface="Times New Roman" panose="02020603050405020304" pitchFamily="18" charset="0"/>
              </a:rPr>
              <a:t>     </a:t>
            </a:r>
          </a:p>
          <a:p>
            <a:pPr>
              <a:spcBef>
                <a:spcPct val="50000"/>
              </a:spcBef>
              <a:buFontTx/>
              <a:buNone/>
            </a:pPr>
            <a:endParaRPr lang="en-US" altLang="en-US" sz="2400">
              <a:latin typeface="Times New Roman" panose="02020603050405020304" pitchFamily="18" charset="0"/>
            </a:endParaRPr>
          </a:p>
          <a:p>
            <a:pPr>
              <a:spcBef>
                <a:spcPct val="50000"/>
              </a:spcBef>
              <a:buFontTx/>
              <a:buNone/>
            </a:pPr>
            <a:endParaRPr lang="en-US" altLang="en-US" sz="2400">
              <a:latin typeface="Times New Roman" panose="02020603050405020304" pitchFamily="18" charset="0"/>
            </a:endParaRPr>
          </a:p>
          <a:p>
            <a:pPr>
              <a:spcBef>
                <a:spcPct val="50000"/>
              </a:spcBef>
              <a:buFontTx/>
              <a:buNone/>
            </a:pPr>
            <a:r>
              <a:rPr lang="en-US" altLang="en-US" sz="2400">
                <a:latin typeface="Times New Roman" panose="02020603050405020304" pitchFamily="18" charset="0"/>
              </a:rPr>
              <a:t>       500  -</a:t>
            </a:r>
          </a:p>
          <a:p>
            <a:pPr>
              <a:spcBef>
                <a:spcPct val="50000"/>
              </a:spcBef>
              <a:buFontTx/>
              <a:buNone/>
            </a:pPr>
            <a:r>
              <a:rPr lang="en-US" altLang="en-US" sz="2400">
                <a:latin typeface="Times New Roman" panose="02020603050405020304" pitchFamily="18" charset="0"/>
              </a:rPr>
              <a:t>f(x)</a:t>
            </a:r>
          </a:p>
          <a:p>
            <a:pPr>
              <a:spcBef>
                <a:spcPct val="50000"/>
              </a:spcBef>
              <a:buFontTx/>
              <a:buNone/>
            </a:pPr>
            <a:endParaRPr lang="en-US" altLang="en-US" sz="2400">
              <a:latin typeface="Times New Roman" panose="02020603050405020304" pitchFamily="18" charset="0"/>
            </a:endParaRPr>
          </a:p>
          <a:p>
            <a:pPr>
              <a:spcBef>
                <a:spcPct val="50000"/>
              </a:spcBef>
              <a:buFontTx/>
              <a:buNone/>
            </a:pPr>
            <a:endParaRPr lang="en-US" altLang="en-US" sz="2400">
              <a:latin typeface="Times New Roman" panose="02020603050405020304" pitchFamily="18" charset="0"/>
            </a:endParaRPr>
          </a:p>
          <a:p>
            <a:pPr>
              <a:spcBef>
                <a:spcPct val="50000"/>
              </a:spcBef>
              <a:buFontTx/>
              <a:buNone/>
            </a:pPr>
            <a:r>
              <a:rPr lang="en-US" altLang="en-US" sz="2400">
                <a:latin typeface="Times New Roman" panose="02020603050405020304" pitchFamily="18" charset="0"/>
              </a:rPr>
              <a:t>	0</a:t>
            </a:r>
          </a:p>
          <a:p>
            <a:pPr>
              <a:spcBef>
                <a:spcPct val="50000"/>
              </a:spcBef>
              <a:buFontTx/>
              <a:buNone/>
            </a:pPr>
            <a:r>
              <a:rPr lang="en-US" altLang="en-US" sz="2400">
                <a:latin typeface="Times New Roman" panose="02020603050405020304" pitchFamily="18" charset="0"/>
              </a:rPr>
              <a:t>	   0		x                              31</a:t>
            </a:r>
          </a:p>
          <a:p>
            <a:pPr>
              <a:spcBef>
                <a:spcPct val="50000"/>
              </a:spcBef>
              <a:buFontTx/>
              <a:buNone/>
            </a:pPr>
            <a:r>
              <a:rPr lang="en-US" altLang="en-US" sz="2400">
                <a:latin typeface="Times New Roman" panose="02020603050405020304" pitchFamily="18" charset="0"/>
              </a:rPr>
              <a:t>	</a:t>
            </a:r>
            <a:r>
              <a:rPr lang="en-US" altLang="en-US" sz="2400">
                <a:solidFill>
                  <a:srgbClr val="00B0F0"/>
                </a:solidFill>
                <a:latin typeface="Times New Roman" panose="02020603050405020304" pitchFamily="18" charset="0"/>
              </a:rPr>
              <a:t>Find maximum of f(x)= x</a:t>
            </a:r>
            <a:r>
              <a:rPr lang="en-US" altLang="en-US" sz="2400" baseline="30000">
                <a:solidFill>
                  <a:srgbClr val="00B0F0"/>
                </a:solidFill>
                <a:latin typeface="Times New Roman" panose="02020603050405020304" pitchFamily="18" charset="0"/>
              </a:rPr>
              <a:t>2 </a:t>
            </a:r>
            <a:r>
              <a:rPr lang="en-US" altLang="en-US" sz="2400">
                <a:solidFill>
                  <a:srgbClr val="00B0F0"/>
                </a:solidFill>
                <a:latin typeface="Times New Roman" panose="02020603050405020304" pitchFamily="18" charset="0"/>
              </a:rPr>
              <a:t>in the interval [0,31]</a:t>
            </a:r>
          </a:p>
          <a:p>
            <a:pPr>
              <a:spcBef>
                <a:spcPct val="50000"/>
              </a:spcBef>
              <a:buFontTx/>
              <a:buNone/>
            </a:pPr>
            <a:r>
              <a:rPr lang="en-US" altLang="en-US" sz="2400">
                <a:latin typeface="Times New Roman" panose="02020603050405020304" pitchFamily="18" charset="0"/>
              </a:rPr>
              <a:t>	</a:t>
            </a:r>
          </a:p>
        </p:txBody>
      </p:sp>
      <p:sp>
        <p:nvSpPr>
          <p:cNvPr id="33795" name="Line 3"/>
          <p:cNvSpPr>
            <a:spLocks noChangeShapeType="1"/>
          </p:cNvSpPr>
          <p:nvPr/>
        </p:nvSpPr>
        <p:spPr bwMode="auto">
          <a:xfrm>
            <a:off x="3200400" y="7620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796" name="Line 4"/>
          <p:cNvSpPr>
            <a:spLocks noChangeShapeType="1"/>
          </p:cNvSpPr>
          <p:nvPr/>
        </p:nvSpPr>
        <p:spPr bwMode="auto">
          <a:xfrm>
            <a:off x="3200400" y="5257800"/>
            <a:ext cx="426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797" name="Line 7"/>
          <p:cNvSpPr>
            <a:spLocks noChangeShapeType="1"/>
          </p:cNvSpPr>
          <p:nvPr/>
        </p:nvSpPr>
        <p:spPr bwMode="auto">
          <a:xfrm>
            <a:off x="3200400" y="762000"/>
            <a:ext cx="426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798" name="Line 10"/>
          <p:cNvSpPr>
            <a:spLocks noChangeShapeType="1"/>
          </p:cNvSpPr>
          <p:nvPr/>
        </p:nvSpPr>
        <p:spPr bwMode="auto">
          <a:xfrm>
            <a:off x="7467600" y="7620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799" name="Freeform 11"/>
          <p:cNvSpPr>
            <a:spLocks/>
          </p:cNvSpPr>
          <p:nvPr/>
        </p:nvSpPr>
        <p:spPr bwMode="auto">
          <a:xfrm>
            <a:off x="3200400" y="1219200"/>
            <a:ext cx="4267200" cy="4038600"/>
          </a:xfrm>
          <a:custGeom>
            <a:avLst/>
            <a:gdLst>
              <a:gd name="T0" fmla="*/ 0 w 2352"/>
              <a:gd name="T1" fmla="*/ 2147483646 h 1920"/>
              <a:gd name="T2" fmla="*/ 2147483646 w 2352"/>
              <a:gd name="T3" fmla="*/ 2147483646 h 1920"/>
              <a:gd name="T4" fmla="*/ 2147483646 w 2352"/>
              <a:gd name="T5" fmla="*/ 2147483646 h 1920"/>
              <a:gd name="T6" fmla="*/ 2147483646 w 2352"/>
              <a:gd name="T7" fmla="*/ 0 h 19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2" h="1920">
                <a:moveTo>
                  <a:pt x="0" y="1920"/>
                </a:moveTo>
                <a:cubicBezTo>
                  <a:pt x="296" y="1876"/>
                  <a:pt x="592" y="1832"/>
                  <a:pt x="912" y="1632"/>
                </a:cubicBezTo>
                <a:cubicBezTo>
                  <a:pt x="1232" y="1432"/>
                  <a:pt x="1680" y="992"/>
                  <a:pt x="1920" y="720"/>
                </a:cubicBezTo>
                <a:cubicBezTo>
                  <a:pt x="2160" y="448"/>
                  <a:pt x="2224" y="224"/>
                  <a:pt x="235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 name="Slide Number Placeholder 2"/>
          <p:cNvSpPr>
            <a:spLocks noGrp="1"/>
          </p:cNvSpPr>
          <p:nvPr>
            <p:ph type="sldNum" sz="quarter" idx="12"/>
          </p:nvPr>
        </p:nvSpPr>
        <p:spPr/>
        <p:txBody>
          <a:bodyPr/>
          <a:lstStyle/>
          <a:p>
            <a:fld id="{D57F1E4F-1CFF-5643-939E-217C01CDF565}" type="slidenum">
              <a:rPr lang="en-US" smtClean="0"/>
              <a:pPr/>
              <a:t>18</a:t>
            </a:fld>
            <a:endParaRPr lang="en-US" dirty="0"/>
          </a:p>
        </p:txBody>
      </p:sp>
      <p:sp>
        <p:nvSpPr>
          <p:cNvPr id="4" name="Date Placeholder 3"/>
          <p:cNvSpPr>
            <a:spLocks noGrp="1"/>
          </p:cNvSpPr>
          <p:nvPr>
            <p:ph type="dt" sz="half" idx="10"/>
          </p:nvPr>
        </p:nvSpPr>
        <p:spPr/>
        <p:txBody>
          <a:bodyPr/>
          <a:lstStyle/>
          <a:p>
            <a:fld id="{F26E41FD-EB1A-47C7-B631-BC502BFA920D}" type="datetime1">
              <a:rPr lang="en-US" smtClean="0"/>
              <a:t>8/28/2022</a:t>
            </a:fld>
            <a:endParaRPr lang="en-US" dirty="0"/>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Tree>
    <p:extLst>
      <p:ext uri="{BB962C8B-B14F-4D97-AF65-F5344CB8AC3E}">
        <p14:creationId xmlns:p14="http://schemas.microsoft.com/office/powerpoint/2010/main" val="1817431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
          <p:cNvSpPr txBox="1">
            <a:spLocks noChangeArrowheads="1"/>
          </p:cNvSpPr>
          <p:nvPr/>
        </p:nvSpPr>
        <p:spPr bwMode="auto">
          <a:xfrm>
            <a:off x="1828800" y="457200"/>
            <a:ext cx="8534400"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
                <a:srgbClr val="00B0F0"/>
              </a:buClr>
            </a:pPr>
            <a:r>
              <a:rPr lang="en-US" altLang="en-US" sz="2400">
                <a:latin typeface="Times New Roman" panose="02020603050405020304" pitchFamily="18" charset="0"/>
              </a:rPr>
              <a:t>As interval is of length 32, choose</a:t>
            </a:r>
            <a:r>
              <a:rPr lang="en-US" altLang="en-US" sz="2400" b="1">
                <a:latin typeface="Times New Roman" panose="02020603050405020304" pitchFamily="18" charset="0"/>
              </a:rPr>
              <a:t> </a:t>
            </a:r>
            <a:r>
              <a:rPr lang="en-US" altLang="en-US" sz="2400">
                <a:latin typeface="Times New Roman" panose="02020603050405020304" pitchFamily="18" charset="0"/>
              </a:rPr>
              <a:t>string length as 5(2</a:t>
            </a:r>
            <a:r>
              <a:rPr lang="en-US" altLang="en-US" sz="2400" baseline="30000">
                <a:latin typeface="Times New Roman" panose="02020603050405020304" pitchFamily="18" charset="0"/>
              </a:rPr>
              <a:t>5</a:t>
            </a:r>
            <a:r>
              <a:rPr lang="en-US" altLang="en-US" sz="2400">
                <a:latin typeface="Times New Roman" panose="02020603050405020304" pitchFamily="18" charset="0"/>
              </a:rPr>
              <a:t> = 32) </a:t>
            </a:r>
          </a:p>
          <a:p>
            <a:pPr>
              <a:spcBef>
                <a:spcPct val="50000"/>
              </a:spcBef>
              <a:buClr>
                <a:srgbClr val="00B0F0"/>
              </a:buClr>
            </a:pPr>
            <a:r>
              <a:rPr lang="en-US" altLang="en-US" sz="2400">
                <a:latin typeface="Times New Roman" panose="02020603050405020304" pitchFamily="18" charset="0"/>
              </a:rPr>
              <a:t>Assume population size = 4</a:t>
            </a:r>
          </a:p>
          <a:p>
            <a:pPr>
              <a:spcBef>
                <a:spcPct val="50000"/>
              </a:spcBef>
              <a:buClr>
                <a:srgbClr val="00B0F0"/>
              </a:buClr>
            </a:pPr>
            <a:r>
              <a:rPr lang="en-US" altLang="en-US" sz="2400">
                <a:latin typeface="Times New Roman" panose="02020603050405020304" pitchFamily="18" charset="0"/>
              </a:rPr>
              <a:t>Initial population chosen by repetitions of five coins tosses where head = 1 , Tail = 0.</a:t>
            </a:r>
          </a:p>
          <a:p>
            <a:pPr>
              <a:spcBef>
                <a:spcPct val="50000"/>
              </a:spcBef>
              <a:buClr>
                <a:srgbClr val="00B0F0"/>
              </a:buClr>
            </a:pPr>
            <a:r>
              <a:rPr lang="en-US" altLang="en-US" sz="2400">
                <a:latin typeface="Times New Roman" panose="02020603050405020304" pitchFamily="18" charset="0"/>
              </a:rPr>
              <a:t>Crossover probability assumed to be unity.</a:t>
            </a:r>
          </a:p>
          <a:p>
            <a:pPr>
              <a:spcBef>
                <a:spcPct val="50000"/>
              </a:spcBef>
              <a:buClr>
                <a:srgbClr val="00B0F0"/>
              </a:buClr>
            </a:pPr>
            <a:r>
              <a:rPr lang="en-US" altLang="en-US" sz="2400">
                <a:latin typeface="Times New Roman" panose="02020603050405020304" pitchFamily="18" charset="0"/>
              </a:rPr>
              <a:t>Mutation probability assumed to be 0.001.                                       </a:t>
            </a:r>
          </a:p>
          <a:p>
            <a:pPr>
              <a:spcBef>
                <a:spcPct val="50000"/>
              </a:spcBef>
              <a:buClr>
                <a:srgbClr val="00B0F0"/>
              </a:buClr>
            </a:pPr>
            <a:r>
              <a:rPr lang="en-US" altLang="en-US" sz="2400">
                <a:latin typeface="Times New Roman" panose="02020603050405020304" pitchFamily="18" charset="0"/>
              </a:rPr>
              <a:t>Expected mutations = 5*4*0.001 = 0.02</a:t>
            </a:r>
          </a:p>
          <a:p>
            <a:pPr>
              <a:spcBef>
                <a:spcPct val="50000"/>
              </a:spcBef>
            </a:pPr>
            <a:endParaRPr lang="en-US" altLang="en-US" sz="2400">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19</a:t>
            </a:fld>
            <a:endParaRPr lang="en-US" dirty="0"/>
          </a:p>
        </p:txBody>
      </p:sp>
      <p:sp>
        <p:nvSpPr>
          <p:cNvPr id="4" name="Date Placeholder 3"/>
          <p:cNvSpPr>
            <a:spLocks noGrp="1"/>
          </p:cNvSpPr>
          <p:nvPr>
            <p:ph type="dt" sz="half" idx="10"/>
          </p:nvPr>
        </p:nvSpPr>
        <p:spPr/>
        <p:txBody>
          <a:bodyPr/>
          <a:lstStyle/>
          <a:p>
            <a:fld id="{CBC4B73C-28EC-491F-B429-670662027804}" type="datetime1">
              <a:rPr lang="en-US" smtClean="0"/>
              <a:t>8/28/2022</a:t>
            </a:fld>
            <a:endParaRPr lang="en-US" dirty="0"/>
          </a:p>
        </p:txBody>
      </p:sp>
    </p:spTree>
    <p:extLst>
      <p:ext uri="{BB962C8B-B14F-4D97-AF65-F5344CB8AC3E}">
        <p14:creationId xmlns:p14="http://schemas.microsoft.com/office/powerpoint/2010/main" val="3632256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solidFill>
                  <a:srgbClr val="00B0F0"/>
                </a:solidFill>
              </a:rPr>
              <a:t>Local search algorithms</a:t>
            </a:r>
          </a:p>
        </p:txBody>
      </p:sp>
      <p:sp>
        <p:nvSpPr>
          <p:cNvPr id="3075" name="Rectangle 3"/>
          <p:cNvSpPr>
            <a:spLocks noGrp="1" noChangeArrowheads="1"/>
          </p:cNvSpPr>
          <p:nvPr>
            <p:ph type="body" idx="1"/>
          </p:nvPr>
        </p:nvSpPr>
        <p:spPr/>
        <p:txBody>
          <a:bodyPr/>
          <a:lstStyle/>
          <a:p>
            <a:pPr eaLnBrk="1" hangingPunct="1">
              <a:lnSpc>
                <a:spcPct val="80000"/>
              </a:lnSpc>
              <a:buClr>
                <a:schemeClr val="accent2"/>
              </a:buClr>
            </a:pPr>
            <a:r>
              <a:rPr lang="en-US" altLang="en-US" sz="2800"/>
              <a:t>In many optimization problems, the </a:t>
            </a:r>
            <a:r>
              <a:rPr lang="en-US" altLang="en-US" sz="2800">
                <a:solidFill>
                  <a:schemeClr val="accent2"/>
                </a:solidFill>
              </a:rPr>
              <a:t>path</a:t>
            </a:r>
            <a:r>
              <a:rPr lang="en-US" altLang="en-US" sz="2800"/>
              <a:t> to the goal is irrelevant; the goal state itself is the solution</a:t>
            </a:r>
          </a:p>
          <a:p>
            <a:pPr eaLnBrk="1" hangingPunct="1">
              <a:lnSpc>
                <a:spcPct val="80000"/>
              </a:lnSpc>
              <a:buClr>
                <a:schemeClr val="accent2"/>
              </a:buClr>
            </a:pPr>
            <a:endParaRPr lang="en-US" altLang="en-US" sz="2800"/>
          </a:p>
          <a:p>
            <a:pPr eaLnBrk="1" hangingPunct="1">
              <a:lnSpc>
                <a:spcPct val="80000"/>
              </a:lnSpc>
              <a:buClr>
                <a:schemeClr val="accent2"/>
              </a:buClr>
            </a:pPr>
            <a:r>
              <a:rPr lang="en-US" altLang="en-US" sz="2800"/>
              <a:t>State space = set of "complete" configurations</a:t>
            </a:r>
          </a:p>
          <a:p>
            <a:pPr eaLnBrk="1" hangingPunct="1">
              <a:lnSpc>
                <a:spcPct val="80000"/>
              </a:lnSpc>
              <a:buClr>
                <a:schemeClr val="accent2"/>
              </a:buClr>
            </a:pPr>
            <a:r>
              <a:rPr lang="en-US" altLang="en-US" sz="2800"/>
              <a:t>Find configuration satisfying constraints, e.g., n-queens</a:t>
            </a:r>
          </a:p>
          <a:p>
            <a:pPr eaLnBrk="1" hangingPunct="1">
              <a:lnSpc>
                <a:spcPct val="80000"/>
              </a:lnSpc>
              <a:buClr>
                <a:schemeClr val="accent2"/>
              </a:buClr>
            </a:pPr>
            <a:endParaRPr lang="en-US" altLang="en-US" sz="2800"/>
          </a:p>
          <a:p>
            <a:pPr algn="just" eaLnBrk="1" hangingPunct="1">
              <a:lnSpc>
                <a:spcPct val="80000"/>
              </a:lnSpc>
              <a:buClr>
                <a:schemeClr val="accent2"/>
              </a:buClr>
            </a:pPr>
            <a:r>
              <a:rPr lang="en-US" altLang="en-US" sz="2800"/>
              <a:t>In such cases, we can use </a:t>
            </a:r>
            <a:r>
              <a:rPr lang="en-US" altLang="en-US" sz="2800">
                <a:solidFill>
                  <a:srgbClr val="00B0F0"/>
                </a:solidFill>
              </a:rPr>
              <a:t>local search algorithms</a:t>
            </a:r>
          </a:p>
          <a:p>
            <a:pPr eaLnBrk="1" hangingPunct="1">
              <a:lnSpc>
                <a:spcPct val="80000"/>
              </a:lnSpc>
              <a:buClr>
                <a:schemeClr val="accent2"/>
              </a:buClr>
            </a:pPr>
            <a:r>
              <a:rPr lang="en-US" altLang="en-US" sz="2800"/>
              <a:t>keep a single "current" state, try to improve it</a:t>
            </a: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2</a:t>
            </a:fld>
            <a:endParaRPr lang="en-US" dirty="0"/>
          </a:p>
        </p:txBody>
      </p:sp>
      <p:sp>
        <p:nvSpPr>
          <p:cNvPr id="4" name="Date Placeholder 3"/>
          <p:cNvSpPr>
            <a:spLocks noGrp="1"/>
          </p:cNvSpPr>
          <p:nvPr>
            <p:ph type="dt" sz="half" idx="10"/>
          </p:nvPr>
        </p:nvSpPr>
        <p:spPr/>
        <p:txBody>
          <a:bodyPr/>
          <a:lstStyle/>
          <a:p>
            <a:fld id="{E828F7B3-3684-4E71-84A8-883F4ED5C7B0}" type="datetime1">
              <a:rPr lang="en-US" smtClean="0"/>
              <a:t>8/28/2022</a:t>
            </a:fld>
            <a:endParaRPr lang="en-US" dirty="0"/>
          </a:p>
        </p:txBody>
      </p:sp>
    </p:spTree>
    <p:extLst>
      <p:ext uri="{BB962C8B-B14F-4D97-AF65-F5344CB8AC3E}">
        <p14:creationId xmlns:p14="http://schemas.microsoft.com/office/powerpoint/2010/main" val="861788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210614" y="76201"/>
            <a:ext cx="9304986"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en-US" sz="2400" b="1" dirty="0">
              <a:latin typeface="Times New Roman" panose="02020603050405020304" pitchFamily="18" charset="0"/>
            </a:endParaRPr>
          </a:p>
          <a:p>
            <a:pPr>
              <a:spcBef>
                <a:spcPct val="50000"/>
              </a:spcBef>
              <a:buFontTx/>
              <a:buNone/>
            </a:pPr>
            <a:r>
              <a:rPr lang="en-US" altLang="en-US" sz="2400" b="1" dirty="0">
                <a:latin typeface="Times New Roman" panose="02020603050405020304" pitchFamily="18" charset="0"/>
              </a:rPr>
              <a:t>Sample problem strings and Fitness Values</a:t>
            </a:r>
          </a:p>
          <a:p>
            <a:pPr>
              <a:lnSpc>
                <a:spcPct val="50000"/>
              </a:lnSpc>
              <a:spcBef>
                <a:spcPct val="50000"/>
              </a:spcBef>
              <a:buFontTx/>
              <a:buNone/>
            </a:pPr>
            <a:r>
              <a:rPr lang="en-US" altLang="en-US" sz="2400" dirty="0">
                <a:latin typeface="Times New Roman" panose="02020603050405020304" pitchFamily="18" charset="0"/>
              </a:rPr>
              <a:t>  No.	String	   x	</a:t>
            </a:r>
            <a:r>
              <a:rPr lang="en-US" altLang="en-US" sz="2400" dirty="0" smtClean="0">
                <a:latin typeface="Times New Roman" panose="02020603050405020304" pitchFamily="18" charset="0"/>
              </a:rPr>
              <a:t>	fitness</a:t>
            </a:r>
            <a:r>
              <a:rPr lang="en-US" altLang="en-US" sz="2400" dirty="0">
                <a:latin typeface="Times New Roman" panose="02020603050405020304" pitchFamily="18" charset="0"/>
              </a:rPr>
              <a:t>	fi/</a:t>
            </a:r>
            <a:r>
              <a:rPr lang="en-US" altLang="en-US" sz="2400" dirty="0" err="1">
                <a:latin typeface="Times New Roman" panose="02020603050405020304" pitchFamily="18" charset="0"/>
              </a:rPr>
              <a:t>Σfi</a:t>
            </a:r>
            <a:r>
              <a:rPr lang="en-US" altLang="en-US" sz="2400" dirty="0">
                <a:latin typeface="Times New Roman" panose="02020603050405020304" pitchFamily="18" charset="0"/>
              </a:rPr>
              <a:t>		fi*n		</a:t>
            </a:r>
            <a:r>
              <a:rPr lang="en-US" altLang="en-US" sz="2400" dirty="0" smtClean="0">
                <a:latin typeface="Times New Roman" panose="02020603050405020304" pitchFamily="18" charset="0"/>
              </a:rPr>
              <a:t>	Actual </a:t>
            </a:r>
            <a:endParaRPr lang="en-US" altLang="en-US" sz="2400" dirty="0">
              <a:latin typeface="Times New Roman" panose="02020603050405020304" pitchFamily="18" charset="0"/>
            </a:endParaRPr>
          </a:p>
          <a:p>
            <a:pPr>
              <a:lnSpc>
                <a:spcPct val="50000"/>
              </a:lnSpc>
              <a:spcBef>
                <a:spcPct val="50000"/>
              </a:spcBef>
              <a:buFontTx/>
              <a:buNone/>
            </a:pPr>
            <a:r>
              <a:rPr lang="en-US" altLang="en-US" sz="2400" dirty="0">
                <a:latin typeface="Times New Roman" panose="02020603050405020304" pitchFamily="18" charset="0"/>
              </a:rPr>
              <a:t>----------------------------x</a:t>
            </a:r>
            <a:r>
              <a:rPr lang="en-US" altLang="en-US" sz="2400" baseline="30000" dirty="0">
                <a:latin typeface="Times New Roman" panose="02020603050405020304" pitchFamily="18" charset="0"/>
              </a:rPr>
              <a:t>2</a:t>
            </a:r>
            <a:r>
              <a:rPr lang="en-US" altLang="en-US" sz="2400" dirty="0">
                <a:latin typeface="Times New Roman" panose="02020603050405020304" pitchFamily="18" charset="0"/>
              </a:rPr>
              <a:t>------</a:t>
            </a:r>
            <a:r>
              <a:rPr lang="en-US" altLang="en-US" sz="2400" dirty="0" err="1">
                <a:latin typeface="Times New Roman" panose="02020603050405020304" pitchFamily="18" charset="0"/>
              </a:rPr>
              <a:t>pselecti</a:t>
            </a:r>
            <a:r>
              <a:rPr lang="en-US" altLang="en-US" sz="2400" dirty="0">
                <a:latin typeface="Times New Roman" panose="02020603050405020304" pitchFamily="18" charset="0"/>
              </a:rPr>
              <a:t>---Expected count-----Count--</a:t>
            </a:r>
          </a:p>
          <a:p>
            <a:pPr>
              <a:spcBef>
                <a:spcPct val="50000"/>
              </a:spcBef>
              <a:buFontTx/>
              <a:buNone/>
            </a:pPr>
            <a:r>
              <a:rPr lang="en-US" altLang="en-US" sz="2400" dirty="0">
                <a:latin typeface="Times New Roman" panose="02020603050405020304" pitchFamily="18" charset="0"/>
              </a:rPr>
              <a:t>1		</a:t>
            </a:r>
            <a:r>
              <a:rPr lang="en-US" altLang="en-US" sz="2400" dirty="0" smtClean="0">
                <a:latin typeface="Times New Roman" panose="02020603050405020304" pitchFamily="18" charset="0"/>
              </a:rPr>
              <a:t>01101</a:t>
            </a:r>
            <a:r>
              <a:rPr lang="en-US" altLang="en-US" sz="2400" dirty="0">
                <a:latin typeface="Times New Roman" panose="02020603050405020304" pitchFamily="18" charset="0"/>
              </a:rPr>
              <a:t>	  13	169	 0.14		</a:t>
            </a:r>
            <a:r>
              <a:rPr lang="en-US" altLang="en-US" sz="2400" dirty="0" smtClean="0">
                <a:latin typeface="Times New Roman" panose="02020603050405020304" pitchFamily="18" charset="0"/>
              </a:rPr>
              <a:t>	0.58</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1</a:t>
            </a:r>
            <a:endParaRPr lang="en-US" altLang="en-US" sz="2400" dirty="0">
              <a:latin typeface="Times New Roman" panose="02020603050405020304" pitchFamily="18" charset="0"/>
            </a:endParaRPr>
          </a:p>
          <a:p>
            <a:pPr>
              <a:spcBef>
                <a:spcPct val="50000"/>
              </a:spcBef>
              <a:buFontTx/>
              <a:buNone/>
            </a:pPr>
            <a:r>
              <a:rPr lang="en-US" altLang="en-US" sz="2400" dirty="0">
                <a:latin typeface="Times New Roman" panose="02020603050405020304" pitchFamily="18" charset="0"/>
              </a:rPr>
              <a:t>2	</a:t>
            </a:r>
            <a:r>
              <a:rPr lang="en-US" altLang="en-US" sz="2400" dirty="0" smtClean="0">
                <a:latin typeface="Times New Roman" panose="02020603050405020304" pitchFamily="18" charset="0"/>
              </a:rPr>
              <a:t>	11000</a:t>
            </a:r>
            <a:r>
              <a:rPr lang="en-US" altLang="en-US" sz="2400" dirty="0">
                <a:latin typeface="Times New Roman" panose="02020603050405020304" pitchFamily="18" charset="0"/>
              </a:rPr>
              <a:t>	  24	576	 0.49		</a:t>
            </a:r>
            <a:r>
              <a:rPr lang="en-US" altLang="en-US" sz="2400" dirty="0" smtClean="0">
                <a:latin typeface="Times New Roman" panose="02020603050405020304" pitchFamily="18" charset="0"/>
              </a:rPr>
              <a:t>	1.97</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2</a:t>
            </a:r>
            <a:endParaRPr lang="en-US" altLang="en-US" sz="2400" dirty="0">
              <a:latin typeface="Times New Roman" panose="02020603050405020304" pitchFamily="18" charset="0"/>
            </a:endParaRPr>
          </a:p>
          <a:p>
            <a:pPr>
              <a:spcBef>
                <a:spcPct val="50000"/>
              </a:spcBef>
              <a:buFontTx/>
              <a:buNone/>
            </a:pPr>
            <a:r>
              <a:rPr lang="en-US" altLang="en-US" sz="2400" dirty="0">
                <a:latin typeface="Times New Roman" panose="02020603050405020304" pitchFamily="18" charset="0"/>
              </a:rPr>
              <a:t>3	</a:t>
            </a:r>
            <a:r>
              <a:rPr lang="en-US" altLang="en-US" sz="2400" dirty="0" smtClean="0">
                <a:latin typeface="Times New Roman" panose="02020603050405020304" pitchFamily="18" charset="0"/>
              </a:rPr>
              <a:t>	01000</a:t>
            </a:r>
            <a:r>
              <a:rPr lang="en-US" altLang="en-US" sz="2400" dirty="0">
                <a:latin typeface="Times New Roman" panose="02020603050405020304" pitchFamily="18" charset="0"/>
              </a:rPr>
              <a:t>	   8	  </a:t>
            </a:r>
            <a:r>
              <a:rPr lang="en-US" altLang="en-US" sz="2400" dirty="0" smtClean="0">
                <a:latin typeface="Times New Roman" panose="02020603050405020304" pitchFamily="18" charset="0"/>
              </a:rPr>
              <a:t>	64</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0.06</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0.22</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0</a:t>
            </a:r>
            <a:endParaRPr lang="en-US" altLang="en-US" sz="2400" dirty="0">
              <a:latin typeface="Times New Roman" panose="02020603050405020304" pitchFamily="18" charset="0"/>
            </a:endParaRPr>
          </a:p>
          <a:p>
            <a:pPr>
              <a:spcBef>
                <a:spcPct val="50000"/>
              </a:spcBef>
              <a:buFontTx/>
              <a:buNone/>
            </a:pPr>
            <a:r>
              <a:rPr lang="en-US" altLang="en-US" sz="2400" dirty="0">
                <a:latin typeface="Times New Roman" panose="02020603050405020304" pitchFamily="18" charset="0"/>
              </a:rPr>
              <a:t>4	</a:t>
            </a:r>
            <a:r>
              <a:rPr lang="en-US" altLang="en-US" sz="2400" dirty="0" smtClean="0">
                <a:latin typeface="Times New Roman" panose="02020603050405020304" pitchFamily="18" charset="0"/>
              </a:rPr>
              <a:t>	10011</a:t>
            </a:r>
            <a:r>
              <a:rPr lang="en-US" altLang="en-US" sz="2400" dirty="0">
                <a:latin typeface="Times New Roman" panose="02020603050405020304" pitchFamily="18" charset="0"/>
              </a:rPr>
              <a:t>	  19	361	  0.31		</a:t>
            </a:r>
            <a:r>
              <a:rPr lang="en-US" altLang="en-US" sz="2400" dirty="0" smtClean="0">
                <a:latin typeface="Times New Roman" panose="02020603050405020304" pitchFamily="18" charset="0"/>
              </a:rPr>
              <a:t>	1.23</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1</a:t>
            </a:r>
            <a:endParaRPr lang="en-US" altLang="en-US" sz="2400" dirty="0">
              <a:latin typeface="Times New Roman" panose="02020603050405020304" pitchFamily="18" charset="0"/>
            </a:endParaRPr>
          </a:p>
          <a:p>
            <a:pPr>
              <a:spcBef>
                <a:spcPct val="50000"/>
              </a:spcBef>
              <a:buFontTx/>
              <a:buNone/>
            </a:pPr>
            <a:r>
              <a:rPr lang="en-US" altLang="en-US" sz="2400" dirty="0">
                <a:latin typeface="Times New Roman" panose="02020603050405020304" pitchFamily="18" charset="0"/>
              </a:rPr>
              <a:t>-----------------------------------------------------------------------------------</a:t>
            </a:r>
          </a:p>
          <a:p>
            <a:pPr>
              <a:spcBef>
                <a:spcPct val="50000"/>
              </a:spcBef>
              <a:buFontTx/>
              <a:buNone/>
            </a:pPr>
            <a:r>
              <a:rPr lang="en-US" altLang="en-US" sz="2400" dirty="0">
                <a:latin typeface="Times New Roman" panose="02020603050405020304" pitchFamily="18" charset="0"/>
              </a:rPr>
              <a:t>Sum			</a:t>
            </a:r>
            <a:r>
              <a:rPr lang="en-US" altLang="en-US" sz="2400" dirty="0" smtClean="0">
                <a:latin typeface="Times New Roman" panose="02020603050405020304" pitchFamily="18" charset="0"/>
              </a:rPr>
              <a:t>		1170</a:t>
            </a:r>
            <a:r>
              <a:rPr lang="en-US" altLang="en-US" sz="2400" dirty="0">
                <a:latin typeface="Times New Roman" panose="02020603050405020304" pitchFamily="18" charset="0"/>
              </a:rPr>
              <a:t>	  1.00	 </a:t>
            </a:r>
            <a:r>
              <a:rPr lang="en-US" altLang="en-US" sz="2400" dirty="0" smtClean="0">
                <a:latin typeface="Times New Roman" panose="02020603050405020304" pitchFamily="18" charset="0"/>
              </a:rPr>
              <a:t>	</a:t>
            </a:r>
            <a:r>
              <a:rPr lang="en-US" altLang="en-US" sz="2400" dirty="0">
                <a:latin typeface="Times New Roman" panose="02020603050405020304" pitchFamily="18" charset="0"/>
              </a:rPr>
              <a:t>	4.00		</a:t>
            </a:r>
            <a:r>
              <a:rPr lang="en-US" altLang="en-US" sz="2400" dirty="0" smtClean="0">
                <a:latin typeface="Times New Roman" panose="02020603050405020304" pitchFamily="18" charset="0"/>
              </a:rPr>
              <a:t>	4.0</a:t>
            </a:r>
            <a:endParaRPr lang="en-US" altLang="en-US" sz="2400" dirty="0">
              <a:latin typeface="Times New Roman" panose="02020603050405020304" pitchFamily="18" charset="0"/>
            </a:endParaRPr>
          </a:p>
          <a:p>
            <a:pPr>
              <a:spcBef>
                <a:spcPct val="50000"/>
              </a:spcBef>
              <a:buFontTx/>
              <a:buNone/>
            </a:pPr>
            <a:r>
              <a:rPr lang="en-US" altLang="en-US" sz="2400" dirty="0">
                <a:latin typeface="Times New Roman" panose="02020603050405020304" pitchFamily="18" charset="0"/>
              </a:rPr>
              <a:t>Average		</a:t>
            </a:r>
            <a:r>
              <a:rPr lang="en-US" altLang="en-US" sz="2400" dirty="0" smtClean="0">
                <a:latin typeface="Times New Roman" panose="02020603050405020304" pitchFamily="18" charset="0"/>
              </a:rPr>
              <a:t>		 </a:t>
            </a:r>
            <a:r>
              <a:rPr lang="en-US" altLang="en-US" sz="2400" dirty="0">
                <a:latin typeface="Times New Roman" panose="02020603050405020304" pitchFamily="18" charset="0"/>
              </a:rPr>
              <a:t>293	  0.25		</a:t>
            </a:r>
            <a:r>
              <a:rPr lang="en-US" altLang="en-US" sz="2400" dirty="0" smtClean="0">
                <a:latin typeface="Times New Roman" panose="02020603050405020304" pitchFamily="18" charset="0"/>
              </a:rPr>
              <a:t>	1.00</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1.0</a:t>
            </a:r>
            <a:endParaRPr lang="en-US" altLang="en-US" sz="2400" dirty="0">
              <a:latin typeface="Times New Roman" panose="02020603050405020304" pitchFamily="18" charset="0"/>
            </a:endParaRPr>
          </a:p>
          <a:p>
            <a:pPr>
              <a:spcBef>
                <a:spcPct val="50000"/>
              </a:spcBef>
              <a:buFontTx/>
              <a:buNone/>
            </a:pPr>
            <a:r>
              <a:rPr lang="en-US" altLang="en-US" sz="2400" dirty="0">
                <a:latin typeface="Times New Roman" panose="02020603050405020304" pitchFamily="18" charset="0"/>
              </a:rPr>
              <a:t>Max			 </a:t>
            </a:r>
            <a:r>
              <a:rPr lang="en-US" altLang="en-US" sz="2400" dirty="0" smtClean="0">
                <a:latin typeface="Times New Roman" panose="02020603050405020304" pitchFamily="18" charset="0"/>
              </a:rPr>
              <a:t>		576</a:t>
            </a:r>
            <a:r>
              <a:rPr lang="en-US" altLang="en-US" sz="2400" dirty="0">
                <a:latin typeface="Times New Roman" panose="02020603050405020304" pitchFamily="18" charset="0"/>
              </a:rPr>
              <a:t>	  0.49		</a:t>
            </a:r>
            <a:r>
              <a:rPr lang="en-US" altLang="en-US" sz="2400" dirty="0" smtClean="0">
                <a:latin typeface="Times New Roman" panose="02020603050405020304" pitchFamily="18" charset="0"/>
              </a:rPr>
              <a:t>	1.97</a:t>
            </a:r>
            <a:r>
              <a:rPr lang="en-US" altLang="en-US" sz="2400" dirty="0">
                <a:latin typeface="Times New Roman" panose="02020603050405020304" pitchFamily="18" charset="0"/>
              </a:rPr>
              <a:t>	</a:t>
            </a:r>
            <a:r>
              <a:rPr lang="en-US" altLang="en-US" sz="2400">
                <a:latin typeface="Times New Roman" panose="02020603050405020304" pitchFamily="18" charset="0"/>
              </a:rPr>
              <a:t>	</a:t>
            </a:r>
            <a:r>
              <a:rPr lang="en-US" altLang="en-US" sz="2400" smtClean="0">
                <a:latin typeface="Times New Roman" panose="02020603050405020304" pitchFamily="18" charset="0"/>
              </a:rPr>
              <a:t>	2.0</a:t>
            </a:r>
            <a:endParaRPr lang="en-US" altLang="en-US" sz="2400" dirty="0">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20</a:t>
            </a:fld>
            <a:endParaRPr lang="en-US" dirty="0"/>
          </a:p>
        </p:txBody>
      </p:sp>
      <p:sp>
        <p:nvSpPr>
          <p:cNvPr id="4" name="Date Placeholder 3"/>
          <p:cNvSpPr>
            <a:spLocks noGrp="1"/>
          </p:cNvSpPr>
          <p:nvPr>
            <p:ph type="dt" sz="half" idx="10"/>
          </p:nvPr>
        </p:nvSpPr>
        <p:spPr/>
        <p:txBody>
          <a:bodyPr/>
          <a:lstStyle/>
          <a:p>
            <a:fld id="{C7C6FD63-89E4-4CBB-BCFE-EDF743B7CE56}" type="datetime1">
              <a:rPr lang="en-US" smtClean="0"/>
              <a:t>8/28/2022</a:t>
            </a:fld>
            <a:endParaRPr lang="en-US" dirty="0"/>
          </a:p>
        </p:txBody>
      </p:sp>
    </p:spTree>
    <p:extLst>
      <p:ext uri="{BB962C8B-B14F-4D97-AF65-F5344CB8AC3E}">
        <p14:creationId xmlns:p14="http://schemas.microsoft.com/office/powerpoint/2010/main" val="3746063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026"/>
          <p:cNvSpPr txBox="1">
            <a:spLocks noChangeArrowheads="1"/>
          </p:cNvSpPr>
          <p:nvPr/>
        </p:nvSpPr>
        <p:spPr bwMode="auto">
          <a:xfrm>
            <a:off x="1752600" y="381001"/>
            <a:ext cx="84582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dirty="0">
                <a:latin typeface="Times New Roman" panose="02020603050405020304" pitchFamily="18" charset="0"/>
              </a:rPr>
              <a:t>Mating Pool	Mate	Crossover site	New Population	x	f(x)=x</a:t>
            </a:r>
            <a:r>
              <a:rPr lang="en-US" altLang="en-US" sz="2000" baseline="30000" dirty="0">
                <a:latin typeface="Times New Roman" panose="02020603050405020304" pitchFamily="18" charset="0"/>
              </a:rPr>
              <a:t>2</a:t>
            </a:r>
          </a:p>
          <a:p>
            <a:pPr>
              <a:spcBef>
                <a:spcPct val="50000"/>
              </a:spcBef>
              <a:buFontTx/>
              <a:buNone/>
            </a:pPr>
            <a:r>
              <a:rPr lang="en-US" altLang="en-US" sz="2000" dirty="0">
                <a:latin typeface="Times New Roman" panose="02020603050405020304" pitchFamily="18" charset="0"/>
              </a:rPr>
              <a:t>------------------------------------------------------------------------------------------------</a:t>
            </a:r>
          </a:p>
          <a:p>
            <a:pPr>
              <a:spcBef>
                <a:spcPct val="50000"/>
              </a:spcBef>
              <a:buFontTx/>
              <a:buNone/>
            </a:pPr>
            <a:r>
              <a:rPr lang="en-US" altLang="en-US" sz="2000" dirty="0">
                <a:latin typeface="Times New Roman" panose="02020603050405020304" pitchFamily="18" charset="0"/>
              </a:rPr>
              <a:t>01101		2		</a:t>
            </a:r>
            <a:r>
              <a:rPr lang="en-US" altLang="en-US" sz="2000" dirty="0" smtClean="0">
                <a:latin typeface="Times New Roman" panose="02020603050405020304" pitchFamily="18" charset="0"/>
              </a:rPr>
              <a:t>	4</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01100</a:t>
            </a:r>
            <a:r>
              <a:rPr lang="en-US" altLang="en-US" sz="2000" dirty="0">
                <a:latin typeface="Times New Roman" panose="02020603050405020304" pitchFamily="18" charset="0"/>
              </a:rPr>
              <a:t>		12	</a:t>
            </a:r>
            <a:r>
              <a:rPr lang="en-US" altLang="en-US" sz="2000" dirty="0" smtClean="0">
                <a:latin typeface="Times New Roman" panose="02020603050405020304" pitchFamily="18" charset="0"/>
              </a:rPr>
              <a:t>	144</a:t>
            </a:r>
            <a:endParaRPr lang="en-US" altLang="en-US" sz="2000" dirty="0">
              <a:latin typeface="Times New Roman" panose="02020603050405020304" pitchFamily="18" charset="0"/>
            </a:endParaRPr>
          </a:p>
          <a:p>
            <a:pPr>
              <a:spcBef>
                <a:spcPct val="50000"/>
              </a:spcBef>
              <a:buFontTx/>
              <a:buNone/>
            </a:pPr>
            <a:r>
              <a:rPr lang="en-US" altLang="en-US" sz="2000" dirty="0">
                <a:latin typeface="Times New Roman" panose="02020603050405020304" pitchFamily="18" charset="0"/>
              </a:rPr>
              <a:t>11000		1		</a:t>
            </a:r>
            <a:r>
              <a:rPr lang="en-US" altLang="en-US" sz="2000" dirty="0" smtClean="0">
                <a:latin typeface="Times New Roman" panose="02020603050405020304" pitchFamily="18" charset="0"/>
              </a:rPr>
              <a:t>	4</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11001</a:t>
            </a:r>
            <a:r>
              <a:rPr lang="en-US" altLang="en-US" sz="2000" dirty="0">
                <a:latin typeface="Times New Roman" panose="02020603050405020304" pitchFamily="18" charset="0"/>
              </a:rPr>
              <a:t>		25	</a:t>
            </a:r>
            <a:r>
              <a:rPr lang="en-US" altLang="en-US" sz="2000" dirty="0" smtClean="0">
                <a:latin typeface="Times New Roman" panose="02020603050405020304" pitchFamily="18" charset="0"/>
              </a:rPr>
              <a:t>	625</a:t>
            </a:r>
            <a:endParaRPr lang="en-US" altLang="en-US" sz="2000" dirty="0">
              <a:latin typeface="Times New Roman" panose="02020603050405020304" pitchFamily="18" charset="0"/>
            </a:endParaRPr>
          </a:p>
          <a:p>
            <a:pPr>
              <a:spcBef>
                <a:spcPct val="50000"/>
              </a:spcBef>
              <a:buFontTx/>
              <a:buNone/>
            </a:pPr>
            <a:r>
              <a:rPr lang="en-US" altLang="en-US" sz="2000" dirty="0">
                <a:latin typeface="Times New Roman" panose="02020603050405020304" pitchFamily="18" charset="0"/>
              </a:rPr>
              <a:t>11000		4		</a:t>
            </a:r>
            <a:r>
              <a:rPr lang="en-US" altLang="en-US" sz="2000" dirty="0" smtClean="0">
                <a:latin typeface="Times New Roman" panose="02020603050405020304" pitchFamily="18" charset="0"/>
              </a:rPr>
              <a:t>	2</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11011</a:t>
            </a:r>
            <a:r>
              <a:rPr lang="en-US" altLang="en-US" sz="2000" dirty="0">
                <a:latin typeface="Times New Roman" panose="02020603050405020304" pitchFamily="18" charset="0"/>
              </a:rPr>
              <a:t>		27	</a:t>
            </a:r>
            <a:r>
              <a:rPr lang="en-US" altLang="en-US" sz="2000" dirty="0" smtClean="0">
                <a:latin typeface="Times New Roman" panose="02020603050405020304" pitchFamily="18" charset="0"/>
              </a:rPr>
              <a:t>	729</a:t>
            </a:r>
            <a:endParaRPr lang="en-US" altLang="en-US" sz="2000" dirty="0">
              <a:latin typeface="Times New Roman" panose="02020603050405020304" pitchFamily="18" charset="0"/>
            </a:endParaRPr>
          </a:p>
          <a:p>
            <a:pPr>
              <a:spcBef>
                <a:spcPct val="50000"/>
              </a:spcBef>
              <a:buFontTx/>
              <a:buNone/>
            </a:pPr>
            <a:r>
              <a:rPr lang="en-US" altLang="en-US" sz="2000" dirty="0">
                <a:latin typeface="Times New Roman" panose="02020603050405020304" pitchFamily="18" charset="0"/>
              </a:rPr>
              <a:t>10011		3		</a:t>
            </a:r>
            <a:r>
              <a:rPr lang="en-US" altLang="en-US" sz="2000" dirty="0" smtClean="0">
                <a:latin typeface="Times New Roman" panose="02020603050405020304" pitchFamily="18" charset="0"/>
              </a:rPr>
              <a:t>	2</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10000</a:t>
            </a:r>
            <a:r>
              <a:rPr lang="en-US" altLang="en-US" sz="2000" dirty="0">
                <a:latin typeface="Times New Roman" panose="02020603050405020304" pitchFamily="18" charset="0"/>
              </a:rPr>
              <a:t>		16	</a:t>
            </a:r>
            <a:r>
              <a:rPr lang="en-US" altLang="en-US" sz="2000" dirty="0" smtClean="0">
                <a:latin typeface="Times New Roman" panose="02020603050405020304" pitchFamily="18" charset="0"/>
              </a:rPr>
              <a:t>	256</a:t>
            </a:r>
            <a:endParaRPr lang="en-US" altLang="en-US" sz="2000" dirty="0">
              <a:latin typeface="Times New Roman" panose="02020603050405020304" pitchFamily="18" charset="0"/>
            </a:endParaRPr>
          </a:p>
          <a:p>
            <a:pPr>
              <a:spcBef>
                <a:spcPct val="50000"/>
              </a:spcBef>
              <a:buFontTx/>
              <a:buNone/>
            </a:pPr>
            <a:r>
              <a:rPr lang="en-US" altLang="en-US" sz="2000" dirty="0">
                <a:latin typeface="Times New Roman" panose="02020603050405020304" pitchFamily="18" charset="0"/>
              </a:rPr>
              <a:t>---------------------------------------------------------------------------------------------</a:t>
            </a:r>
          </a:p>
          <a:p>
            <a:pPr>
              <a:spcBef>
                <a:spcPct val="50000"/>
              </a:spcBef>
              <a:buFontTx/>
              <a:buNone/>
            </a:pPr>
            <a:r>
              <a:rPr lang="en-US" altLang="en-US" sz="2000" dirty="0" smtClean="0">
                <a:latin typeface="Times New Roman" panose="02020603050405020304" pitchFamily="18" charset="0"/>
              </a:rPr>
              <a:t>Sum</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a:t>
            </a:r>
            <a:r>
              <a:rPr lang="en-US" altLang="en-US" sz="2000" dirty="0">
                <a:latin typeface="Times New Roman" panose="02020603050405020304" pitchFamily="18" charset="0"/>
              </a:rPr>
              <a:t>		1754</a:t>
            </a:r>
          </a:p>
          <a:p>
            <a:pPr>
              <a:spcBef>
                <a:spcPct val="50000"/>
              </a:spcBef>
              <a:buFontTx/>
              <a:buNone/>
            </a:pPr>
            <a:r>
              <a:rPr lang="en-US" altLang="en-US" sz="2000" dirty="0" smtClean="0">
                <a:latin typeface="Times New Roman" panose="02020603050405020304" pitchFamily="18" charset="0"/>
              </a:rPr>
              <a:t>Average </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439</a:t>
            </a:r>
            <a:endParaRPr lang="en-US" altLang="en-US" sz="2000" dirty="0">
              <a:latin typeface="Times New Roman" panose="02020603050405020304" pitchFamily="18" charset="0"/>
            </a:endParaRPr>
          </a:p>
          <a:p>
            <a:pPr>
              <a:spcBef>
                <a:spcPct val="50000"/>
              </a:spcBef>
              <a:buFontTx/>
              <a:buNone/>
            </a:pPr>
            <a:r>
              <a:rPr lang="en-US" altLang="en-US" sz="2000" dirty="0" smtClean="0">
                <a:latin typeface="Times New Roman" panose="02020603050405020304" pitchFamily="18" charset="0"/>
              </a:rPr>
              <a:t>Max </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729</a:t>
            </a:r>
            <a:endParaRPr lang="en-US" altLang="en-US" sz="2400" dirty="0">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21</a:t>
            </a:fld>
            <a:endParaRPr lang="en-US" dirty="0"/>
          </a:p>
        </p:txBody>
      </p:sp>
      <p:sp>
        <p:nvSpPr>
          <p:cNvPr id="4" name="Date Placeholder 3"/>
          <p:cNvSpPr>
            <a:spLocks noGrp="1"/>
          </p:cNvSpPr>
          <p:nvPr>
            <p:ph type="dt" sz="half" idx="10"/>
          </p:nvPr>
        </p:nvSpPr>
        <p:spPr/>
        <p:txBody>
          <a:bodyPr/>
          <a:lstStyle/>
          <a:p>
            <a:fld id="{A296DE16-3A96-4F61-95C0-AD91E9A7F4BD}" type="datetime1">
              <a:rPr lang="en-US" smtClean="0"/>
              <a:t>8/28/2022</a:t>
            </a:fld>
            <a:endParaRPr lang="en-US" dirty="0"/>
          </a:p>
        </p:txBody>
      </p:sp>
    </p:spTree>
    <p:extLst>
      <p:ext uri="{BB962C8B-B14F-4D97-AF65-F5344CB8AC3E}">
        <p14:creationId xmlns:p14="http://schemas.microsoft.com/office/powerpoint/2010/main" val="764529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752600" y="76201"/>
            <a:ext cx="87630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en-US" sz="2400" b="1" dirty="0">
              <a:latin typeface="Times New Roman" panose="02020603050405020304" pitchFamily="18" charset="0"/>
            </a:endParaRPr>
          </a:p>
          <a:p>
            <a:pPr>
              <a:spcBef>
                <a:spcPct val="50000"/>
              </a:spcBef>
              <a:buFontTx/>
              <a:buNone/>
            </a:pPr>
            <a:endParaRPr lang="en-US" altLang="en-US" sz="2400" b="1" dirty="0">
              <a:latin typeface="Times New Roman" panose="02020603050405020304" pitchFamily="18" charset="0"/>
            </a:endParaRPr>
          </a:p>
          <a:p>
            <a:pPr>
              <a:lnSpc>
                <a:spcPct val="50000"/>
              </a:lnSpc>
              <a:spcBef>
                <a:spcPct val="50000"/>
              </a:spcBef>
              <a:buFontTx/>
              <a:buNone/>
            </a:pPr>
            <a:r>
              <a:rPr lang="en-US" altLang="en-US" sz="2400" dirty="0">
                <a:latin typeface="Times New Roman" panose="02020603050405020304" pitchFamily="18" charset="0"/>
              </a:rPr>
              <a:t>  No.	String	   x	</a:t>
            </a:r>
            <a:r>
              <a:rPr lang="en-US" altLang="en-US" sz="2400" dirty="0" smtClean="0">
                <a:latin typeface="Times New Roman" panose="02020603050405020304" pitchFamily="18" charset="0"/>
              </a:rPr>
              <a:t>  fitness</a:t>
            </a:r>
            <a:r>
              <a:rPr lang="en-US" altLang="en-US" sz="2400" dirty="0">
                <a:latin typeface="Times New Roman" panose="02020603050405020304" pitchFamily="18" charset="0"/>
              </a:rPr>
              <a:t>	fi/</a:t>
            </a:r>
            <a:r>
              <a:rPr lang="en-US" altLang="en-US" sz="2400" dirty="0" err="1">
                <a:latin typeface="Times New Roman" panose="02020603050405020304" pitchFamily="18" charset="0"/>
              </a:rPr>
              <a:t>Σfi</a:t>
            </a:r>
            <a:r>
              <a:rPr lang="en-US" altLang="en-US" sz="2400" dirty="0">
                <a:latin typeface="Times New Roman" panose="02020603050405020304" pitchFamily="18" charset="0"/>
              </a:rPr>
              <a:t>		fi*n		</a:t>
            </a:r>
            <a:r>
              <a:rPr lang="en-US" altLang="en-US" sz="2400" dirty="0" smtClean="0">
                <a:latin typeface="Times New Roman" panose="02020603050405020304" pitchFamily="18" charset="0"/>
              </a:rPr>
              <a:t>		Actual </a:t>
            </a:r>
            <a:endParaRPr lang="en-US" altLang="en-US" sz="2400" dirty="0">
              <a:latin typeface="Times New Roman" panose="02020603050405020304" pitchFamily="18" charset="0"/>
            </a:endParaRPr>
          </a:p>
          <a:p>
            <a:pPr>
              <a:lnSpc>
                <a:spcPct val="50000"/>
              </a:lnSpc>
              <a:spcBef>
                <a:spcPct val="50000"/>
              </a:spcBef>
              <a:buFontTx/>
              <a:buNone/>
            </a:pPr>
            <a:r>
              <a:rPr lang="en-US" altLang="en-US" sz="2400" dirty="0">
                <a:latin typeface="Times New Roman" panose="02020603050405020304" pitchFamily="18" charset="0"/>
              </a:rPr>
              <a:t>----------------------------x</a:t>
            </a:r>
            <a:r>
              <a:rPr lang="en-US" altLang="en-US" sz="2400" baseline="30000" dirty="0">
                <a:latin typeface="Times New Roman" panose="02020603050405020304" pitchFamily="18" charset="0"/>
              </a:rPr>
              <a:t>2</a:t>
            </a:r>
            <a:r>
              <a:rPr lang="en-US" altLang="en-US" sz="2400" dirty="0">
                <a:latin typeface="Times New Roman" panose="02020603050405020304" pitchFamily="18" charset="0"/>
              </a:rPr>
              <a:t>------</a:t>
            </a:r>
            <a:r>
              <a:rPr lang="en-US" altLang="en-US" sz="2400" dirty="0" err="1">
                <a:latin typeface="Times New Roman" panose="02020603050405020304" pitchFamily="18" charset="0"/>
              </a:rPr>
              <a:t>pselecti</a:t>
            </a:r>
            <a:r>
              <a:rPr lang="en-US" altLang="en-US" sz="2400" dirty="0">
                <a:latin typeface="Times New Roman" panose="02020603050405020304" pitchFamily="18" charset="0"/>
              </a:rPr>
              <a:t>---Expected count-----Count--</a:t>
            </a:r>
          </a:p>
          <a:p>
            <a:pPr>
              <a:spcBef>
                <a:spcPct val="50000"/>
              </a:spcBef>
              <a:buFontTx/>
              <a:buNone/>
            </a:pPr>
            <a:r>
              <a:rPr lang="en-US" altLang="en-US" sz="2400" dirty="0" smtClean="0">
                <a:latin typeface="Times New Roman" panose="02020603050405020304" pitchFamily="18" charset="0"/>
              </a:rPr>
              <a:t>  1</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01100</a:t>
            </a:r>
            <a:r>
              <a:rPr lang="en-US" altLang="en-US" sz="2400" dirty="0">
                <a:latin typeface="Times New Roman" panose="02020603050405020304" pitchFamily="18" charset="0"/>
              </a:rPr>
              <a:t>	  12	144	 0.082		</a:t>
            </a:r>
            <a:r>
              <a:rPr lang="en-US" altLang="en-US" sz="2400" dirty="0" smtClean="0">
                <a:latin typeface="Times New Roman" panose="02020603050405020304" pitchFamily="18" charset="0"/>
              </a:rPr>
              <a:t>	0.328</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0</a:t>
            </a:r>
            <a:endParaRPr lang="en-US" altLang="en-US" sz="2400" dirty="0">
              <a:latin typeface="Times New Roman" panose="02020603050405020304" pitchFamily="18" charset="0"/>
            </a:endParaRPr>
          </a:p>
          <a:p>
            <a:pPr>
              <a:spcBef>
                <a:spcPct val="50000"/>
              </a:spcBef>
              <a:buFontTx/>
              <a:buNone/>
            </a:pPr>
            <a:r>
              <a:rPr lang="en-US" altLang="en-US" sz="2400" dirty="0" smtClean="0">
                <a:latin typeface="Times New Roman" panose="02020603050405020304" pitchFamily="18" charset="0"/>
              </a:rPr>
              <a:t>  2</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11001</a:t>
            </a:r>
            <a:r>
              <a:rPr lang="en-US" altLang="en-US" sz="2400" dirty="0">
                <a:latin typeface="Times New Roman" panose="02020603050405020304" pitchFamily="18" charset="0"/>
              </a:rPr>
              <a:t>	  25	625	 0.356		</a:t>
            </a:r>
            <a:r>
              <a:rPr lang="en-US" altLang="en-US" sz="2400" dirty="0" smtClean="0">
                <a:latin typeface="Times New Roman" panose="02020603050405020304" pitchFamily="18" charset="0"/>
              </a:rPr>
              <a:t>	1.424</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1</a:t>
            </a:r>
            <a:endParaRPr lang="en-US" altLang="en-US" sz="2400" dirty="0">
              <a:latin typeface="Times New Roman" panose="02020603050405020304" pitchFamily="18" charset="0"/>
            </a:endParaRPr>
          </a:p>
          <a:p>
            <a:pPr>
              <a:spcBef>
                <a:spcPct val="50000"/>
              </a:spcBef>
              <a:buFontTx/>
              <a:buNone/>
            </a:pPr>
            <a:r>
              <a:rPr lang="en-US" altLang="en-US" sz="2400" dirty="0" smtClean="0">
                <a:latin typeface="Times New Roman" panose="02020603050405020304" pitchFamily="18" charset="0"/>
              </a:rPr>
              <a:t>  3</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11011</a:t>
            </a:r>
            <a:r>
              <a:rPr lang="en-US" altLang="en-US" sz="2400" dirty="0">
                <a:latin typeface="Times New Roman" panose="02020603050405020304" pitchFamily="18" charset="0"/>
              </a:rPr>
              <a:t>	  27	729	  0.416		</a:t>
            </a:r>
            <a:r>
              <a:rPr lang="en-US" altLang="en-US" sz="2400" dirty="0" smtClean="0">
                <a:latin typeface="Times New Roman" panose="02020603050405020304" pitchFamily="18" charset="0"/>
              </a:rPr>
              <a:t>	1.664</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2</a:t>
            </a:r>
            <a:endParaRPr lang="en-US" altLang="en-US" sz="2400" dirty="0">
              <a:latin typeface="Times New Roman" panose="02020603050405020304" pitchFamily="18" charset="0"/>
            </a:endParaRPr>
          </a:p>
          <a:p>
            <a:pPr>
              <a:spcBef>
                <a:spcPct val="50000"/>
              </a:spcBef>
              <a:buFontTx/>
              <a:buNone/>
            </a:pPr>
            <a:r>
              <a:rPr lang="en-US" altLang="en-US" sz="2400" dirty="0" smtClean="0">
                <a:latin typeface="Times New Roman" panose="02020603050405020304" pitchFamily="18" charset="0"/>
              </a:rPr>
              <a:t>  4</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10000</a:t>
            </a:r>
            <a:r>
              <a:rPr lang="en-US" altLang="en-US" sz="2400" dirty="0">
                <a:latin typeface="Times New Roman" panose="02020603050405020304" pitchFamily="18" charset="0"/>
              </a:rPr>
              <a:t>	  16	256	  0.146		</a:t>
            </a:r>
            <a:r>
              <a:rPr lang="en-US" altLang="en-US" sz="2400" dirty="0" smtClean="0">
                <a:latin typeface="Times New Roman" panose="02020603050405020304" pitchFamily="18" charset="0"/>
              </a:rPr>
              <a:t>	0.584</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1</a:t>
            </a:r>
            <a:endParaRPr lang="en-US" altLang="en-US" sz="2400" dirty="0">
              <a:latin typeface="Times New Roman" panose="02020603050405020304" pitchFamily="18" charset="0"/>
            </a:endParaRPr>
          </a:p>
          <a:p>
            <a:pPr>
              <a:spcBef>
                <a:spcPct val="50000"/>
              </a:spcBef>
              <a:buFontTx/>
              <a:buNone/>
            </a:pPr>
            <a:r>
              <a:rPr lang="en-US" altLang="en-US" sz="2400" dirty="0">
                <a:latin typeface="Times New Roman" panose="02020603050405020304" pitchFamily="18" charset="0"/>
              </a:rPr>
              <a:t>-----------------------------------------------------------------------------------</a:t>
            </a:r>
          </a:p>
          <a:p>
            <a:pPr>
              <a:spcBef>
                <a:spcPct val="50000"/>
              </a:spcBef>
              <a:buFontTx/>
              <a:buNone/>
            </a:pPr>
            <a:r>
              <a:rPr lang="en-US" altLang="en-US" sz="2400" dirty="0">
                <a:latin typeface="Times New Roman" panose="02020603050405020304" pitchFamily="18" charset="0"/>
              </a:rPr>
              <a:t>Sum			</a:t>
            </a:r>
            <a:r>
              <a:rPr lang="en-US" altLang="en-US" sz="2400" dirty="0" smtClean="0">
                <a:latin typeface="Times New Roman" panose="02020603050405020304" pitchFamily="18" charset="0"/>
              </a:rPr>
              <a:t>		1754</a:t>
            </a:r>
            <a:r>
              <a:rPr lang="en-US" altLang="en-US" sz="2400" dirty="0">
                <a:latin typeface="Times New Roman" panose="02020603050405020304" pitchFamily="18" charset="0"/>
              </a:rPr>
              <a:t>	  1.00	 	</a:t>
            </a:r>
            <a:r>
              <a:rPr lang="en-US" altLang="en-US" sz="2400" dirty="0" smtClean="0">
                <a:latin typeface="Times New Roman" panose="02020603050405020304" pitchFamily="18" charset="0"/>
              </a:rPr>
              <a:t>	4.00</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4.0</a:t>
            </a:r>
            <a:endParaRPr lang="en-US" altLang="en-US" sz="2400" dirty="0">
              <a:latin typeface="Times New Roman" panose="02020603050405020304" pitchFamily="18" charset="0"/>
            </a:endParaRPr>
          </a:p>
          <a:p>
            <a:pPr>
              <a:spcBef>
                <a:spcPct val="50000"/>
              </a:spcBef>
              <a:buFontTx/>
              <a:buNone/>
            </a:pPr>
            <a:r>
              <a:rPr lang="en-US" altLang="en-US" sz="2400" dirty="0">
                <a:latin typeface="Times New Roman" panose="02020603050405020304" pitchFamily="18" charset="0"/>
              </a:rPr>
              <a:t>Average		</a:t>
            </a:r>
            <a:r>
              <a:rPr lang="en-US" altLang="en-US" sz="2400" dirty="0" smtClean="0">
                <a:latin typeface="Times New Roman" panose="02020603050405020304" pitchFamily="18" charset="0"/>
              </a:rPr>
              <a:t>		 </a:t>
            </a:r>
            <a:r>
              <a:rPr lang="en-US" altLang="en-US" sz="2400" dirty="0">
                <a:latin typeface="Times New Roman" panose="02020603050405020304" pitchFamily="18" charset="0"/>
              </a:rPr>
              <a:t>439	  0.25		</a:t>
            </a:r>
            <a:r>
              <a:rPr lang="en-US" altLang="en-US" sz="2400" dirty="0" smtClean="0">
                <a:latin typeface="Times New Roman" panose="02020603050405020304" pitchFamily="18" charset="0"/>
              </a:rPr>
              <a:t>	1.00</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1.0</a:t>
            </a:r>
            <a:endParaRPr lang="en-US" altLang="en-US" sz="2400" dirty="0">
              <a:latin typeface="Times New Roman" panose="02020603050405020304" pitchFamily="18" charset="0"/>
            </a:endParaRPr>
          </a:p>
          <a:p>
            <a:pPr>
              <a:spcBef>
                <a:spcPct val="50000"/>
              </a:spcBef>
              <a:buFontTx/>
              <a:buNone/>
            </a:pPr>
            <a:r>
              <a:rPr lang="en-US" altLang="en-US" sz="2400" dirty="0">
                <a:latin typeface="Times New Roman" panose="02020603050405020304" pitchFamily="18" charset="0"/>
              </a:rPr>
              <a:t>Max			 </a:t>
            </a:r>
            <a:r>
              <a:rPr lang="en-US" altLang="en-US" sz="2400" dirty="0" smtClean="0">
                <a:latin typeface="Times New Roman" panose="02020603050405020304" pitchFamily="18" charset="0"/>
              </a:rPr>
              <a:t>		729</a:t>
            </a:r>
            <a:r>
              <a:rPr lang="en-US" altLang="en-US" sz="2400" dirty="0">
                <a:latin typeface="Times New Roman" panose="02020603050405020304" pitchFamily="18" charset="0"/>
              </a:rPr>
              <a:t>	  0.49		</a:t>
            </a:r>
            <a:r>
              <a:rPr lang="en-US" altLang="en-US" sz="2400" dirty="0" smtClean="0">
                <a:latin typeface="Times New Roman" panose="02020603050405020304" pitchFamily="18" charset="0"/>
              </a:rPr>
              <a:t>	1.664</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2.0</a:t>
            </a:r>
            <a:endParaRPr lang="en-US" altLang="en-US" sz="2400" dirty="0">
              <a:latin typeface="Times New Roman" panose="02020603050405020304" pitchFamily="18" charset="0"/>
            </a:endParaRPr>
          </a:p>
        </p:txBody>
      </p:sp>
      <p:sp>
        <p:nvSpPr>
          <p:cNvPr id="2" name="Date Placeholder 1"/>
          <p:cNvSpPr>
            <a:spLocks noGrp="1"/>
          </p:cNvSpPr>
          <p:nvPr>
            <p:ph type="dt" sz="half" idx="10"/>
          </p:nvPr>
        </p:nvSpPr>
        <p:spPr/>
        <p:txBody>
          <a:bodyPr/>
          <a:lstStyle/>
          <a:p>
            <a:fld id="{CE5AE857-DCC5-4206-A706-13B36FC5C439}" type="datetime1">
              <a:rPr lang="en-US" smtClean="0"/>
              <a:t>8/28/2022</a:t>
            </a:fld>
            <a:endParaRPr lang="en-US" dirty="0"/>
          </a:p>
        </p:txBody>
      </p:sp>
      <p:sp>
        <p:nvSpPr>
          <p:cNvPr id="3" name="Footer Placeholder 2"/>
          <p:cNvSpPr>
            <a:spLocks noGrp="1"/>
          </p:cNvSpPr>
          <p:nvPr>
            <p:ph type="ftr" sz="quarter" idx="11"/>
          </p:nvPr>
        </p:nvSpPr>
        <p:spPr/>
        <p:txBody>
          <a:bodyPr/>
          <a:lstStyle/>
          <a:p>
            <a:r>
              <a:rPr lang="en-US" smtClean="0"/>
              <a:t>Artificial Intelligence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617552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828800" y="304801"/>
            <a:ext cx="84582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dirty="0">
                <a:latin typeface="Times New Roman" panose="02020603050405020304" pitchFamily="18" charset="0"/>
              </a:rPr>
              <a:t>Mating Pool	Mate	Crossover site	New Population	x	f(x)=x</a:t>
            </a:r>
            <a:r>
              <a:rPr lang="en-US" altLang="en-US" sz="2000" baseline="30000" dirty="0">
                <a:latin typeface="Times New Roman" panose="02020603050405020304" pitchFamily="18" charset="0"/>
              </a:rPr>
              <a:t>2</a:t>
            </a:r>
          </a:p>
          <a:p>
            <a:pPr>
              <a:spcBef>
                <a:spcPct val="50000"/>
              </a:spcBef>
              <a:buFontTx/>
              <a:buNone/>
            </a:pPr>
            <a:r>
              <a:rPr lang="en-US" altLang="en-US" sz="2000" dirty="0">
                <a:latin typeface="Times New Roman" panose="02020603050405020304" pitchFamily="18" charset="0"/>
              </a:rPr>
              <a:t>------------------------------------------------------------------------------------------------</a:t>
            </a:r>
          </a:p>
          <a:p>
            <a:pPr>
              <a:spcBef>
                <a:spcPct val="50000"/>
              </a:spcBef>
              <a:buFontTx/>
              <a:buNone/>
            </a:pPr>
            <a:r>
              <a:rPr lang="en-US" altLang="en-US" sz="2000" dirty="0">
                <a:latin typeface="Times New Roman" panose="02020603050405020304" pitchFamily="18" charset="0"/>
              </a:rPr>
              <a:t>11001		2		</a:t>
            </a:r>
            <a:r>
              <a:rPr lang="en-US" altLang="en-US" sz="2000" dirty="0" smtClean="0">
                <a:latin typeface="Times New Roman" panose="02020603050405020304" pitchFamily="18" charset="0"/>
              </a:rPr>
              <a:t>	3</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11011</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27</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729</a:t>
            </a:r>
            <a:endParaRPr lang="en-US" altLang="en-US" sz="2000" dirty="0">
              <a:latin typeface="Times New Roman" panose="02020603050405020304" pitchFamily="18" charset="0"/>
            </a:endParaRPr>
          </a:p>
          <a:p>
            <a:pPr>
              <a:spcBef>
                <a:spcPct val="50000"/>
              </a:spcBef>
              <a:buFontTx/>
              <a:buNone/>
            </a:pPr>
            <a:r>
              <a:rPr lang="en-US" altLang="en-US" sz="2000" dirty="0">
                <a:latin typeface="Times New Roman" panose="02020603050405020304" pitchFamily="18" charset="0"/>
              </a:rPr>
              <a:t>11011		1		</a:t>
            </a:r>
            <a:r>
              <a:rPr lang="en-US" altLang="en-US" sz="2000" dirty="0" smtClean="0">
                <a:latin typeface="Times New Roman" panose="02020603050405020304" pitchFamily="18" charset="0"/>
              </a:rPr>
              <a:t>	3</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11001</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a:t>
            </a:r>
            <a:r>
              <a:rPr lang="en-US" altLang="en-US" sz="2000" dirty="0">
                <a:latin typeface="Times New Roman" panose="02020603050405020304" pitchFamily="18" charset="0"/>
              </a:rPr>
              <a:t>	25	</a:t>
            </a:r>
            <a:r>
              <a:rPr lang="en-US" altLang="en-US" sz="2000" dirty="0" smtClean="0">
                <a:latin typeface="Times New Roman" panose="02020603050405020304" pitchFamily="18" charset="0"/>
              </a:rPr>
              <a:t>	625</a:t>
            </a:r>
            <a:endParaRPr lang="en-US" altLang="en-US" sz="2000" dirty="0">
              <a:latin typeface="Times New Roman" panose="02020603050405020304" pitchFamily="18" charset="0"/>
            </a:endParaRPr>
          </a:p>
          <a:p>
            <a:pPr>
              <a:spcBef>
                <a:spcPct val="50000"/>
              </a:spcBef>
              <a:buFontTx/>
              <a:buNone/>
            </a:pPr>
            <a:r>
              <a:rPr lang="en-US" altLang="en-US" sz="2000" dirty="0">
                <a:latin typeface="Times New Roman" panose="02020603050405020304" pitchFamily="18" charset="0"/>
              </a:rPr>
              <a:t>11011		4		</a:t>
            </a:r>
            <a:r>
              <a:rPr lang="en-US" altLang="en-US" sz="2000" dirty="0" smtClean="0">
                <a:latin typeface="Times New Roman" panose="02020603050405020304" pitchFamily="18" charset="0"/>
              </a:rPr>
              <a:t>	2</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11000</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a:t>
            </a:r>
            <a:r>
              <a:rPr lang="en-US" altLang="en-US" sz="2000" dirty="0">
                <a:latin typeface="Times New Roman" panose="02020603050405020304" pitchFamily="18" charset="0"/>
              </a:rPr>
              <a:t>	24	</a:t>
            </a:r>
            <a:r>
              <a:rPr lang="en-US" altLang="en-US" sz="2000" dirty="0" smtClean="0">
                <a:latin typeface="Times New Roman" panose="02020603050405020304" pitchFamily="18" charset="0"/>
              </a:rPr>
              <a:t>	576</a:t>
            </a:r>
            <a:endParaRPr lang="en-US" altLang="en-US" sz="2000" dirty="0">
              <a:latin typeface="Times New Roman" panose="02020603050405020304" pitchFamily="18" charset="0"/>
            </a:endParaRPr>
          </a:p>
          <a:p>
            <a:pPr>
              <a:spcBef>
                <a:spcPct val="50000"/>
              </a:spcBef>
              <a:buFontTx/>
              <a:buNone/>
            </a:pPr>
            <a:r>
              <a:rPr lang="en-US" altLang="en-US" sz="2000" dirty="0">
                <a:latin typeface="Times New Roman" panose="02020603050405020304" pitchFamily="18" charset="0"/>
              </a:rPr>
              <a:t>10000		3		</a:t>
            </a:r>
            <a:r>
              <a:rPr lang="en-US" altLang="en-US" sz="2000" dirty="0" smtClean="0">
                <a:latin typeface="Times New Roman" panose="02020603050405020304" pitchFamily="18" charset="0"/>
              </a:rPr>
              <a:t>	2</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10011</a:t>
            </a: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a:t>
            </a:r>
            <a:r>
              <a:rPr lang="en-US" altLang="en-US" sz="2000" dirty="0">
                <a:latin typeface="Times New Roman" panose="02020603050405020304" pitchFamily="18" charset="0"/>
              </a:rPr>
              <a:t>	19	</a:t>
            </a:r>
            <a:r>
              <a:rPr lang="en-US" altLang="en-US" sz="2000" dirty="0" smtClean="0">
                <a:latin typeface="Times New Roman" panose="02020603050405020304" pitchFamily="18" charset="0"/>
              </a:rPr>
              <a:t>	361</a:t>
            </a:r>
            <a:endParaRPr lang="en-US" altLang="en-US" sz="2000" dirty="0">
              <a:latin typeface="Times New Roman" panose="02020603050405020304" pitchFamily="18" charset="0"/>
            </a:endParaRPr>
          </a:p>
          <a:p>
            <a:pPr>
              <a:spcBef>
                <a:spcPct val="50000"/>
              </a:spcBef>
              <a:buFontTx/>
              <a:buNone/>
            </a:pPr>
            <a:r>
              <a:rPr lang="en-US" altLang="en-US" sz="2000" dirty="0">
                <a:latin typeface="Times New Roman" panose="02020603050405020304" pitchFamily="18" charset="0"/>
              </a:rPr>
              <a:t>---------------------------------------------------------------------------------------------</a:t>
            </a:r>
          </a:p>
          <a:p>
            <a:pPr>
              <a:spcBef>
                <a:spcPct val="50000"/>
              </a:spcBef>
              <a:buFontTx/>
              <a:buNone/>
            </a:pP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2291</a:t>
            </a:r>
            <a:endParaRPr lang="en-US" altLang="en-US" sz="2000" dirty="0">
              <a:latin typeface="Times New Roman" panose="02020603050405020304" pitchFamily="18" charset="0"/>
            </a:endParaRPr>
          </a:p>
          <a:p>
            <a:pPr>
              <a:spcBef>
                <a:spcPct val="50000"/>
              </a:spcBef>
              <a:buFontTx/>
              <a:buNone/>
            </a:pP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a:t>
            </a:r>
            <a:r>
              <a:rPr lang="en-US" altLang="en-US" sz="2000" dirty="0">
                <a:latin typeface="Times New Roman" panose="02020603050405020304" pitchFamily="18" charset="0"/>
              </a:rPr>
              <a:t>573</a:t>
            </a:r>
          </a:p>
          <a:p>
            <a:pPr>
              <a:spcBef>
                <a:spcPct val="50000"/>
              </a:spcBef>
              <a:buFontTx/>
              <a:buNone/>
            </a:pPr>
            <a:r>
              <a:rPr lang="en-US" altLang="en-US" sz="2000" dirty="0">
                <a:latin typeface="Times New Roman" panose="02020603050405020304" pitchFamily="18" charset="0"/>
              </a:rPr>
              <a:t>								</a:t>
            </a:r>
            <a:r>
              <a:rPr lang="en-US" altLang="en-US" sz="2000" dirty="0" smtClean="0">
                <a:latin typeface="Times New Roman" panose="02020603050405020304" pitchFamily="18" charset="0"/>
              </a:rPr>
              <a:t>							 </a:t>
            </a:r>
            <a:r>
              <a:rPr lang="en-US" altLang="en-US" sz="2000" dirty="0">
                <a:latin typeface="Times New Roman" panose="02020603050405020304" pitchFamily="18" charset="0"/>
              </a:rPr>
              <a:t>729</a:t>
            </a: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23</a:t>
            </a:fld>
            <a:endParaRPr lang="en-US" dirty="0"/>
          </a:p>
        </p:txBody>
      </p:sp>
      <p:sp>
        <p:nvSpPr>
          <p:cNvPr id="4" name="Date Placeholder 3"/>
          <p:cNvSpPr>
            <a:spLocks noGrp="1"/>
          </p:cNvSpPr>
          <p:nvPr>
            <p:ph type="dt" sz="half" idx="10"/>
          </p:nvPr>
        </p:nvSpPr>
        <p:spPr/>
        <p:txBody>
          <a:bodyPr/>
          <a:lstStyle/>
          <a:p>
            <a:fld id="{684761CE-DD52-4685-8AAF-CAB42888A01F}" type="datetime1">
              <a:rPr lang="en-US" smtClean="0"/>
              <a:t>8/28/2022</a:t>
            </a:fld>
            <a:endParaRPr lang="en-US" dirty="0"/>
          </a:p>
        </p:txBody>
      </p:sp>
    </p:spTree>
    <p:extLst>
      <p:ext uri="{BB962C8B-B14F-4D97-AF65-F5344CB8AC3E}">
        <p14:creationId xmlns:p14="http://schemas.microsoft.com/office/powerpoint/2010/main" val="1136045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1524000" y="838201"/>
            <a:ext cx="838835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50000"/>
              </a:lnSpc>
              <a:spcBef>
                <a:spcPct val="50000"/>
              </a:spcBef>
              <a:buFontTx/>
              <a:buNone/>
            </a:pPr>
            <a:r>
              <a:rPr lang="en-US" altLang="en-US" sz="2400" dirty="0">
                <a:latin typeface="Times New Roman" panose="02020603050405020304" pitchFamily="18" charset="0"/>
              </a:rPr>
              <a:t>No.	String	   x	</a:t>
            </a:r>
            <a:r>
              <a:rPr lang="en-US" altLang="en-US" sz="2400" dirty="0" smtClean="0">
                <a:latin typeface="Times New Roman" panose="02020603050405020304" pitchFamily="18" charset="0"/>
              </a:rPr>
              <a:t>	   fitness</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fi/</a:t>
            </a:r>
            <a:r>
              <a:rPr lang="en-US" altLang="en-US" sz="2400" dirty="0" err="1" smtClean="0">
                <a:latin typeface="Times New Roman" panose="02020603050405020304" pitchFamily="18" charset="0"/>
              </a:rPr>
              <a:t>Σfi</a:t>
            </a:r>
            <a:r>
              <a:rPr lang="en-US" altLang="en-US" sz="2400" dirty="0">
                <a:latin typeface="Times New Roman" panose="02020603050405020304" pitchFamily="18" charset="0"/>
              </a:rPr>
              <a:t>		fi*n		</a:t>
            </a:r>
            <a:r>
              <a:rPr lang="en-US" altLang="en-US" sz="2400" dirty="0" smtClean="0">
                <a:latin typeface="Times New Roman" panose="02020603050405020304" pitchFamily="18" charset="0"/>
              </a:rPr>
              <a:t> 		Actual </a:t>
            </a:r>
            <a:endParaRPr lang="en-US" altLang="en-US" sz="2400" dirty="0">
              <a:latin typeface="Times New Roman" panose="02020603050405020304" pitchFamily="18" charset="0"/>
            </a:endParaRPr>
          </a:p>
          <a:p>
            <a:pPr>
              <a:lnSpc>
                <a:spcPct val="50000"/>
              </a:lnSpc>
              <a:spcBef>
                <a:spcPct val="50000"/>
              </a:spcBef>
              <a:buFontTx/>
              <a:buNone/>
            </a:pPr>
            <a:r>
              <a:rPr lang="en-US" altLang="en-US" sz="2400" dirty="0">
                <a:latin typeface="Times New Roman" panose="02020603050405020304" pitchFamily="18" charset="0"/>
              </a:rPr>
              <a:t>----------------------------x</a:t>
            </a:r>
            <a:r>
              <a:rPr lang="en-US" altLang="en-US" sz="2400" baseline="30000" dirty="0">
                <a:latin typeface="Times New Roman" panose="02020603050405020304" pitchFamily="18" charset="0"/>
              </a:rPr>
              <a:t>2</a:t>
            </a:r>
            <a:r>
              <a:rPr lang="en-US" altLang="en-US" sz="2400" dirty="0">
                <a:latin typeface="Times New Roman" panose="02020603050405020304" pitchFamily="18" charset="0"/>
              </a:rPr>
              <a:t>------</a:t>
            </a:r>
            <a:r>
              <a:rPr lang="en-US" altLang="en-US" sz="2400" dirty="0" err="1">
                <a:latin typeface="Times New Roman" panose="02020603050405020304" pitchFamily="18" charset="0"/>
              </a:rPr>
              <a:t>pselecti</a:t>
            </a:r>
            <a:r>
              <a:rPr lang="en-US" altLang="en-US" sz="2400" dirty="0">
                <a:latin typeface="Times New Roman" panose="02020603050405020304" pitchFamily="18" charset="0"/>
              </a:rPr>
              <a:t>---Expected count-----Count-</a:t>
            </a:r>
          </a:p>
          <a:p>
            <a:pPr>
              <a:spcBef>
                <a:spcPct val="50000"/>
              </a:spcBef>
              <a:buFontTx/>
              <a:buNone/>
            </a:pPr>
            <a:r>
              <a:rPr lang="en-US" altLang="en-US" sz="2400" dirty="0">
                <a:latin typeface="Times New Roman" panose="02020603050405020304" pitchFamily="18" charset="0"/>
              </a:rPr>
              <a:t>1	11011	  </a:t>
            </a:r>
            <a:r>
              <a:rPr lang="en-US" altLang="en-US" sz="2400" dirty="0" smtClean="0">
                <a:latin typeface="Times New Roman" panose="02020603050405020304" pitchFamily="18" charset="0"/>
              </a:rPr>
              <a:t>27	</a:t>
            </a:r>
            <a:r>
              <a:rPr lang="en-US" altLang="en-US" sz="2400" dirty="0">
                <a:latin typeface="Times New Roman" panose="02020603050405020304" pitchFamily="18" charset="0"/>
              </a:rPr>
              <a:t>	729	 0.318		</a:t>
            </a:r>
            <a:r>
              <a:rPr lang="en-US" altLang="en-US" sz="2400" dirty="0" smtClean="0">
                <a:latin typeface="Times New Roman" panose="02020603050405020304" pitchFamily="18" charset="0"/>
              </a:rPr>
              <a:t>	1.272</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1</a:t>
            </a:r>
            <a:endParaRPr lang="en-US" altLang="en-US" sz="2400" dirty="0">
              <a:latin typeface="Times New Roman" panose="02020603050405020304" pitchFamily="18" charset="0"/>
            </a:endParaRPr>
          </a:p>
          <a:p>
            <a:pPr>
              <a:spcBef>
                <a:spcPct val="50000"/>
              </a:spcBef>
              <a:buFontTx/>
              <a:buNone/>
            </a:pPr>
            <a:r>
              <a:rPr lang="en-US" altLang="en-US" sz="2400" dirty="0">
                <a:latin typeface="Times New Roman" panose="02020603050405020304" pitchFamily="18" charset="0"/>
              </a:rPr>
              <a:t>2	11001	  </a:t>
            </a:r>
            <a:r>
              <a:rPr lang="en-US" altLang="en-US" sz="2400" dirty="0" smtClean="0">
                <a:latin typeface="Times New Roman" panose="02020603050405020304" pitchFamily="18" charset="0"/>
              </a:rPr>
              <a:t>25	</a:t>
            </a:r>
            <a:r>
              <a:rPr lang="en-US" altLang="en-US" sz="2400" dirty="0">
                <a:latin typeface="Times New Roman" panose="02020603050405020304" pitchFamily="18" charset="0"/>
              </a:rPr>
              <a:t>	625	 0.273		</a:t>
            </a:r>
            <a:r>
              <a:rPr lang="en-US" altLang="en-US" sz="2400" dirty="0" smtClean="0">
                <a:latin typeface="Times New Roman" panose="02020603050405020304" pitchFamily="18" charset="0"/>
              </a:rPr>
              <a:t>	1.092</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1</a:t>
            </a:r>
            <a:endParaRPr lang="en-US" altLang="en-US" sz="2400" dirty="0">
              <a:latin typeface="Times New Roman" panose="02020603050405020304" pitchFamily="18" charset="0"/>
            </a:endParaRPr>
          </a:p>
          <a:p>
            <a:pPr>
              <a:spcBef>
                <a:spcPct val="50000"/>
              </a:spcBef>
              <a:buFontTx/>
              <a:buNone/>
            </a:pPr>
            <a:r>
              <a:rPr lang="en-US" altLang="en-US" sz="2400" dirty="0">
                <a:latin typeface="Times New Roman" panose="02020603050405020304" pitchFamily="18" charset="0"/>
              </a:rPr>
              <a:t>3	11000	  24	</a:t>
            </a:r>
            <a:r>
              <a:rPr lang="en-US" altLang="en-US" sz="2400" dirty="0" smtClean="0">
                <a:latin typeface="Times New Roman" panose="02020603050405020304" pitchFamily="18" charset="0"/>
              </a:rPr>
              <a:t>	576</a:t>
            </a:r>
            <a:r>
              <a:rPr lang="en-US" altLang="en-US" sz="2400" dirty="0">
                <a:latin typeface="Times New Roman" panose="02020603050405020304" pitchFamily="18" charset="0"/>
              </a:rPr>
              <a:t>	 0.251		</a:t>
            </a:r>
            <a:r>
              <a:rPr lang="en-US" altLang="en-US" sz="2400" dirty="0" smtClean="0">
                <a:latin typeface="Times New Roman" panose="02020603050405020304" pitchFamily="18" charset="0"/>
              </a:rPr>
              <a:t>	1.004</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a:t>
            </a:r>
            <a:r>
              <a:rPr lang="en-US" altLang="en-US" sz="2400" dirty="0">
                <a:latin typeface="Times New Roman" panose="02020603050405020304" pitchFamily="18" charset="0"/>
              </a:rPr>
              <a:t>	1</a:t>
            </a:r>
          </a:p>
          <a:p>
            <a:pPr>
              <a:spcBef>
                <a:spcPct val="50000"/>
              </a:spcBef>
              <a:buFontTx/>
              <a:buNone/>
            </a:pPr>
            <a:r>
              <a:rPr lang="en-US" altLang="en-US" sz="2400" dirty="0">
                <a:latin typeface="Times New Roman" panose="02020603050405020304" pitchFamily="18" charset="0"/>
              </a:rPr>
              <a:t>4	10011	  19	</a:t>
            </a:r>
            <a:r>
              <a:rPr lang="en-US" altLang="en-US" sz="2400" dirty="0" smtClean="0">
                <a:latin typeface="Times New Roman" panose="02020603050405020304" pitchFamily="18" charset="0"/>
              </a:rPr>
              <a:t>	361</a:t>
            </a:r>
            <a:r>
              <a:rPr lang="en-US" altLang="en-US" sz="2400" dirty="0">
                <a:latin typeface="Times New Roman" panose="02020603050405020304" pitchFamily="18" charset="0"/>
              </a:rPr>
              <a:t>	 0.158		</a:t>
            </a:r>
            <a:r>
              <a:rPr lang="en-US" altLang="en-US" sz="2400" dirty="0" smtClean="0">
                <a:latin typeface="Times New Roman" panose="02020603050405020304" pitchFamily="18" charset="0"/>
              </a:rPr>
              <a:t>	0.632</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1</a:t>
            </a:r>
            <a:endParaRPr lang="en-US" altLang="en-US" sz="2400" dirty="0">
              <a:latin typeface="Times New Roman" panose="02020603050405020304" pitchFamily="18" charset="0"/>
            </a:endParaRPr>
          </a:p>
          <a:p>
            <a:pPr>
              <a:spcBef>
                <a:spcPct val="50000"/>
              </a:spcBef>
              <a:buFontTx/>
              <a:buNone/>
            </a:pPr>
            <a:r>
              <a:rPr lang="en-US" altLang="en-US" sz="2400" dirty="0">
                <a:latin typeface="Times New Roman" panose="02020603050405020304" pitchFamily="18" charset="0"/>
              </a:rPr>
              <a:t>--------------------------------------------------------------------------------</a:t>
            </a:r>
          </a:p>
          <a:p>
            <a:pPr>
              <a:spcBef>
                <a:spcPct val="50000"/>
              </a:spcBef>
              <a:buFontTx/>
              <a:buNone/>
            </a:pPr>
            <a:r>
              <a:rPr lang="en-US" altLang="en-US" sz="2400" dirty="0">
                <a:latin typeface="Times New Roman" panose="02020603050405020304" pitchFamily="18" charset="0"/>
              </a:rPr>
              <a:t>Sum			</a:t>
            </a:r>
            <a:r>
              <a:rPr lang="en-US" altLang="en-US" sz="2400" dirty="0" smtClean="0">
                <a:latin typeface="Times New Roman" panose="02020603050405020304" pitchFamily="18" charset="0"/>
              </a:rPr>
              <a:t>		2291</a:t>
            </a:r>
            <a:r>
              <a:rPr lang="en-US" altLang="en-US" sz="2400" dirty="0">
                <a:latin typeface="Times New Roman" panose="02020603050405020304" pitchFamily="18" charset="0"/>
              </a:rPr>
              <a:t>	  1.00	 	</a:t>
            </a:r>
            <a:r>
              <a:rPr lang="en-US" altLang="en-US" sz="2400" dirty="0" smtClean="0">
                <a:latin typeface="Times New Roman" panose="02020603050405020304" pitchFamily="18" charset="0"/>
              </a:rPr>
              <a:t>	4.00</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a:t>
            </a:r>
            <a:r>
              <a:rPr lang="en-US" altLang="en-US" sz="2400" dirty="0">
                <a:latin typeface="Times New Roman" panose="02020603050405020304" pitchFamily="18" charset="0"/>
              </a:rPr>
              <a:t>	4.0</a:t>
            </a:r>
          </a:p>
          <a:p>
            <a:pPr>
              <a:spcBef>
                <a:spcPct val="50000"/>
              </a:spcBef>
              <a:buFontTx/>
              <a:buNone/>
            </a:pPr>
            <a:r>
              <a:rPr lang="en-US" altLang="en-US" sz="2400" dirty="0">
                <a:latin typeface="Times New Roman" panose="02020603050405020304" pitchFamily="18" charset="0"/>
              </a:rPr>
              <a:t>Average		 </a:t>
            </a:r>
            <a:r>
              <a:rPr lang="en-US" altLang="en-US" sz="2400" dirty="0" smtClean="0">
                <a:latin typeface="Times New Roman" panose="02020603050405020304" pitchFamily="18" charset="0"/>
              </a:rPr>
              <a:t>		573</a:t>
            </a:r>
            <a:r>
              <a:rPr lang="en-US" altLang="en-US" sz="2400" dirty="0">
                <a:latin typeface="Times New Roman" panose="02020603050405020304" pitchFamily="18" charset="0"/>
              </a:rPr>
              <a:t>	  0.25		</a:t>
            </a:r>
            <a:r>
              <a:rPr lang="en-US" altLang="en-US" sz="2400" dirty="0" smtClean="0">
                <a:latin typeface="Times New Roman" panose="02020603050405020304" pitchFamily="18" charset="0"/>
              </a:rPr>
              <a:t>	1.00</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a:t>
            </a:r>
            <a:r>
              <a:rPr lang="en-US" altLang="en-US" sz="2400" dirty="0">
                <a:latin typeface="Times New Roman" panose="02020603050405020304" pitchFamily="18" charset="0"/>
              </a:rPr>
              <a:t>	1.0</a:t>
            </a:r>
          </a:p>
          <a:p>
            <a:pPr>
              <a:spcBef>
                <a:spcPct val="50000"/>
              </a:spcBef>
              <a:buFontTx/>
              <a:buNone/>
            </a:pPr>
            <a:r>
              <a:rPr lang="en-US" altLang="en-US" sz="2400" dirty="0">
                <a:latin typeface="Times New Roman" panose="02020603050405020304" pitchFamily="18" charset="0"/>
              </a:rPr>
              <a:t>Max			 </a:t>
            </a:r>
            <a:r>
              <a:rPr lang="en-US" altLang="en-US" sz="2400" dirty="0" smtClean="0">
                <a:latin typeface="Times New Roman" panose="02020603050405020304" pitchFamily="18" charset="0"/>
              </a:rPr>
              <a:t>		729</a:t>
            </a:r>
            <a:r>
              <a:rPr lang="en-US" altLang="en-US" sz="2400" dirty="0">
                <a:latin typeface="Times New Roman" panose="02020603050405020304" pitchFamily="18" charset="0"/>
              </a:rPr>
              <a:t>	  0.318		</a:t>
            </a:r>
            <a:r>
              <a:rPr lang="en-US" altLang="en-US" sz="2400" dirty="0" smtClean="0">
                <a:latin typeface="Times New Roman" panose="02020603050405020304" pitchFamily="18" charset="0"/>
              </a:rPr>
              <a:t>	1.272</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	</a:t>
            </a:r>
            <a:r>
              <a:rPr lang="en-US" altLang="en-US" sz="2400" dirty="0">
                <a:latin typeface="Times New Roman" panose="02020603050405020304" pitchFamily="18" charset="0"/>
              </a:rPr>
              <a:t>	1.0</a:t>
            </a: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24</a:t>
            </a:fld>
            <a:endParaRPr lang="en-US" dirty="0"/>
          </a:p>
        </p:txBody>
      </p:sp>
      <p:sp>
        <p:nvSpPr>
          <p:cNvPr id="4" name="Date Placeholder 3"/>
          <p:cNvSpPr>
            <a:spLocks noGrp="1"/>
          </p:cNvSpPr>
          <p:nvPr>
            <p:ph type="dt" sz="half" idx="10"/>
          </p:nvPr>
        </p:nvSpPr>
        <p:spPr/>
        <p:txBody>
          <a:bodyPr/>
          <a:lstStyle/>
          <a:p>
            <a:fld id="{589F3575-F58B-4506-A8E2-540848145B96}" type="datetime1">
              <a:rPr lang="en-US" smtClean="0"/>
              <a:t>8/28/2022</a:t>
            </a:fld>
            <a:endParaRPr lang="en-US" dirty="0"/>
          </a:p>
        </p:txBody>
      </p:sp>
    </p:spTree>
    <p:extLst>
      <p:ext uri="{BB962C8B-B14F-4D97-AF65-F5344CB8AC3E}">
        <p14:creationId xmlns:p14="http://schemas.microsoft.com/office/powerpoint/2010/main" val="2041183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905000" y="457200"/>
            <a:ext cx="8153400" cy="581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Times New Roman" panose="02020603050405020304" pitchFamily="18" charset="0"/>
              </a:rPr>
              <a:t>As new population is same as the previous population, we stop doing crossover.Select a string randomly and a bit for mutation</a:t>
            </a:r>
          </a:p>
          <a:p>
            <a:pPr>
              <a:spcBef>
                <a:spcPct val="50000"/>
              </a:spcBef>
              <a:buFontTx/>
              <a:buNone/>
            </a:pPr>
            <a:r>
              <a:rPr lang="en-US" altLang="en-US" sz="2400">
                <a:latin typeface="Times New Roman" panose="02020603050405020304" pitchFamily="18" charset="0"/>
              </a:rPr>
              <a:t>(Mutation of the third bit will yield a better result, closer to 31.)</a:t>
            </a:r>
          </a:p>
          <a:p>
            <a:pPr>
              <a:spcBef>
                <a:spcPct val="50000"/>
              </a:spcBef>
              <a:buFontTx/>
              <a:buNone/>
            </a:pPr>
            <a:r>
              <a:rPr lang="en-US" altLang="en-US" sz="2400">
                <a:latin typeface="Times New Roman" panose="02020603050405020304" pitchFamily="18" charset="0"/>
              </a:rPr>
              <a:t>Again repeat the process of crossover , finding the fitness, selecting fittest strings . </a:t>
            </a:r>
          </a:p>
          <a:p>
            <a:pPr>
              <a:spcBef>
                <a:spcPct val="50000"/>
              </a:spcBef>
              <a:buFontTx/>
              <a:buNone/>
            </a:pPr>
            <a:r>
              <a:rPr lang="en-US" altLang="en-US" sz="2400">
                <a:latin typeface="Times New Roman" panose="02020603050405020304" pitchFamily="18" charset="0"/>
              </a:rPr>
              <a:t>As Expected number of  bit mutation per population in this example is 0.02 , in 100 generations 2 bits can be mutated.</a:t>
            </a:r>
          </a:p>
          <a:p>
            <a:pPr>
              <a:spcBef>
                <a:spcPct val="50000"/>
              </a:spcBef>
              <a:buFontTx/>
              <a:buNone/>
            </a:pPr>
            <a:r>
              <a:rPr lang="en-US" altLang="en-US" sz="2400">
                <a:solidFill>
                  <a:srgbClr val="00B0F0"/>
                </a:solidFill>
                <a:latin typeface="Times New Roman" panose="02020603050405020304" pitchFamily="18" charset="0"/>
              </a:rPr>
              <a:t>Stopping criteria</a:t>
            </a:r>
          </a:p>
          <a:p>
            <a:pPr>
              <a:spcBef>
                <a:spcPct val="50000"/>
              </a:spcBef>
            </a:pPr>
            <a:r>
              <a:rPr lang="en-US" altLang="en-US" sz="2400">
                <a:latin typeface="Times New Roman" panose="02020603050405020304" pitchFamily="18" charset="0"/>
              </a:rPr>
              <a:t>either fix number of generations</a:t>
            </a:r>
          </a:p>
          <a:p>
            <a:pPr>
              <a:spcBef>
                <a:spcPct val="50000"/>
              </a:spcBef>
            </a:pPr>
            <a:r>
              <a:rPr lang="en-US" altLang="en-US" sz="2400">
                <a:latin typeface="Times New Roman" panose="02020603050405020304" pitchFamily="18" charset="0"/>
              </a:rPr>
              <a:t>or see the convergence of solution (by comparing solutions obtained by two consequent generations)</a:t>
            </a:r>
          </a:p>
          <a:p>
            <a:pPr>
              <a:spcBef>
                <a:spcPct val="50000"/>
              </a:spcBef>
              <a:buFontTx/>
              <a:buNone/>
            </a:pPr>
            <a:endParaRPr lang="en-US" altLang="en-US" sz="2400">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25</a:t>
            </a:fld>
            <a:endParaRPr lang="en-US" dirty="0"/>
          </a:p>
        </p:txBody>
      </p:sp>
      <p:sp>
        <p:nvSpPr>
          <p:cNvPr id="4" name="Date Placeholder 3"/>
          <p:cNvSpPr>
            <a:spLocks noGrp="1"/>
          </p:cNvSpPr>
          <p:nvPr>
            <p:ph type="dt" sz="half" idx="10"/>
          </p:nvPr>
        </p:nvSpPr>
        <p:spPr/>
        <p:txBody>
          <a:bodyPr/>
          <a:lstStyle/>
          <a:p>
            <a:fld id="{C082646D-8579-428A-852D-0A70226DD8EA}" type="datetime1">
              <a:rPr lang="en-US" smtClean="0"/>
              <a:t>8/28/2022</a:t>
            </a:fld>
            <a:endParaRPr lang="en-US" dirty="0"/>
          </a:p>
        </p:txBody>
      </p:sp>
    </p:spTree>
    <p:extLst>
      <p:ext uri="{BB962C8B-B14F-4D97-AF65-F5344CB8AC3E}">
        <p14:creationId xmlns:p14="http://schemas.microsoft.com/office/powerpoint/2010/main" val="42864452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solidFill>
                  <a:srgbClr val="00B0F0"/>
                </a:solidFill>
              </a:rPr>
              <a:t>8-Queens problem using Genetic algorithms</a:t>
            </a:r>
          </a:p>
        </p:txBody>
      </p:sp>
      <p:pic>
        <p:nvPicPr>
          <p:cNvPr id="43011" name="Picture 3" descr="8queens-cross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5" y="2433639"/>
            <a:ext cx="680085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26</a:t>
            </a:fld>
            <a:endParaRPr lang="en-US" dirty="0"/>
          </a:p>
        </p:txBody>
      </p:sp>
      <p:sp>
        <p:nvSpPr>
          <p:cNvPr id="4" name="Date Placeholder 3"/>
          <p:cNvSpPr>
            <a:spLocks noGrp="1"/>
          </p:cNvSpPr>
          <p:nvPr>
            <p:ph type="dt" sz="half" idx="10"/>
          </p:nvPr>
        </p:nvSpPr>
        <p:spPr/>
        <p:txBody>
          <a:bodyPr/>
          <a:lstStyle/>
          <a:p>
            <a:fld id="{B0352CE3-A090-4096-BCE6-1213A66B6BDF}" type="datetime1">
              <a:rPr lang="en-US" smtClean="0"/>
              <a:t>8/28/2022</a:t>
            </a:fld>
            <a:endParaRPr lang="en-US" dirty="0"/>
          </a:p>
        </p:txBody>
      </p:sp>
    </p:spTree>
    <p:extLst>
      <p:ext uri="{BB962C8B-B14F-4D97-AF65-F5344CB8AC3E}">
        <p14:creationId xmlns:p14="http://schemas.microsoft.com/office/powerpoint/2010/main" val="797914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l"/>
            <a:r>
              <a:rPr lang="en-US" altLang="en-US" smtClean="0">
                <a:solidFill>
                  <a:srgbClr val="00B0F0"/>
                </a:solidFill>
              </a:rPr>
              <a:t>Issues</a:t>
            </a:r>
          </a:p>
        </p:txBody>
      </p:sp>
      <p:sp>
        <p:nvSpPr>
          <p:cNvPr id="3" name="Content Placeholder 2"/>
          <p:cNvSpPr>
            <a:spLocks noGrp="1"/>
          </p:cNvSpPr>
          <p:nvPr>
            <p:ph idx="1"/>
          </p:nvPr>
        </p:nvSpPr>
        <p:spPr>
          <a:xfrm>
            <a:off x="746298" y="1314451"/>
            <a:ext cx="8596668" cy="4726910"/>
          </a:xfrm>
        </p:spPr>
        <p:txBody>
          <a:bodyPr>
            <a:noAutofit/>
          </a:bodyPr>
          <a:lstStyle/>
          <a:p>
            <a:pPr>
              <a:defRPr/>
            </a:pPr>
            <a:r>
              <a:rPr lang="en-US" sz="2400" smtClean="0"/>
              <a:t>How </a:t>
            </a:r>
            <a:r>
              <a:rPr lang="en-US" sz="2400" smtClean="0"/>
              <a:t>to select </a:t>
            </a:r>
            <a:r>
              <a:rPr lang="en-US" sz="2400" dirty="0" smtClean="0"/>
              <a:t>original population?</a:t>
            </a:r>
          </a:p>
          <a:p>
            <a:pPr>
              <a:defRPr/>
            </a:pPr>
            <a:r>
              <a:rPr lang="en-US" sz="2400" smtClean="0"/>
              <a:t>How </a:t>
            </a:r>
            <a:r>
              <a:rPr lang="en-US" sz="2400" smtClean="0"/>
              <a:t>to handle </a:t>
            </a:r>
            <a:r>
              <a:rPr lang="en-US" sz="2400" dirty="0" smtClean="0"/>
              <a:t>non-binary solution types?</a:t>
            </a:r>
          </a:p>
          <a:p>
            <a:pPr>
              <a:defRPr/>
            </a:pPr>
            <a:r>
              <a:rPr lang="en-US" sz="2400" dirty="0" smtClean="0"/>
              <a:t>What should be the size of the population?</a:t>
            </a:r>
          </a:p>
          <a:p>
            <a:pPr>
              <a:defRPr/>
            </a:pPr>
            <a:r>
              <a:rPr lang="en-US" sz="2400" dirty="0" smtClean="0"/>
              <a:t>What is the optimal mutation rate?</a:t>
            </a:r>
          </a:p>
          <a:p>
            <a:pPr>
              <a:defRPr/>
            </a:pPr>
            <a:r>
              <a:rPr lang="en-US" sz="2400" dirty="0" smtClean="0"/>
              <a:t>How are mates picked for crossover?</a:t>
            </a:r>
          </a:p>
          <a:p>
            <a:pPr>
              <a:defRPr/>
            </a:pPr>
            <a:r>
              <a:rPr lang="en-US" sz="2400" dirty="0" smtClean="0"/>
              <a:t>Can any chromosome appear more than once in a population?</a:t>
            </a:r>
          </a:p>
          <a:p>
            <a:pPr>
              <a:defRPr/>
            </a:pPr>
            <a:r>
              <a:rPr lang="en-US" sz="2400" dirty="0" smtClean="0"/>
              <a:t>When should the GA halt?</a:t>
            </a:r>
          </a:p>
          <a:p>
            <a:pPr>
              <a:defRPr/>
            </a:pPr>
            <a:r>
              <a:rPr lang="en-US" sz="2400" dirty="0" smtClean="0"/>
              <a:t>Local minima?</a:t>
            </a:r>
          </a:p>
          <a:p>
            <a:pPr>
              <a:defRPr/>
            </a:pPr>
            <a:r>
              <a:rPr lang="en-US" sz="2400" dirty="0" smtClean="0"/>
              <a:t>Parallel algorithms?</a:t>
            </a:r>
            <a:endParaRPr lang="en-US" sz="2400" dirty="0"/>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pPr/>
              <a:t>27</a:t>
            </a:fld>
            <a:endParaRPr lang="en-US" dirty="0"/>
          </a:p>
        </p:txBody>
      </p:sp>
      <p:sp>
        <p:nvSpPr>
          <p:cNvPr id="5" name="Date Placeholder 4"/>
          <p:cNvSpPr>
            <a:spLocks noGrp="1"/>
          </p:cNvSpPr>
          <p:nvPr>
            <p:ph type="dt" sz="half" idx="10"/>
          </p:nvPr>
        </p:nvSpPr>
        <p:spPr/>
        <p:txBody>
          <a:bodyPr/>
          <a:lstStyle/>
          <a:p>
            <a:fld id="{1465F418-F4DE-4874-9B8E-B18C55354C27}" type="datetime1">
              <a:rPr lang="en-US" smtClean="0"/>
              <a:t>8/28/2022</a:t>
            </a:fld>
            <a:endParaRPr lang="en-US" dirty="0"/>
          </a:p>
        </p:txBody>
      </p:sp>
    </p:spTree>
    <p:extLst>
      <p:ext uri="{BB962C8B-B14F-4D97-AF65-F5344CB8AC3E}">
        <p14:creationId xmlns:p14="http://schemas.microsoft.com/office/powerpoint/2010/main" val="1127524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1828800" y="533400"/>
            <a:ext cx="8610600" cy="557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4400">
                <a:solidFill>
                  <a:srgbClr val="00B0F0"/>
                </a:solidFill>
                <a:latin typeface="Times New Roman" panose="02020603050405020304" pitchFamily="18" charset="0"/>
              </a:rPr>
              <a:t>Evolutionary Computation</a:t>
            </a:r>
            <a:endParaRPr lang="en-US" altLang="en-US" sz="4000">
              <a:solidFill>
                <a:srgbClr val="00B0F0"/>
              </a:solidFill>
              <a:latin typeface="Times New Roman" panose="02020603050405020304" pitchFamily="18" charset="0"/>
            </a:endParaRPr>
          </a:p>
          <a:p>
            <a:pPr>
              <a:spcBef>
                <a:spcPct val="50000"/>
              </a:spcBef>
              <a:buFontTx/>
              <a:buNone/>
            </a:pPr>
            <a:endParaRPr lang="en-US" altLang="en-US" sz="2400">
              <a:latin typeface="Times New Roman" panose="02020603050405020304" pitchFamily="18" charset="0"/>
            </a:endParaRPr>
          </a:p>
          <a:p>
            <a:pPr>
              <a:spcBef>
                <a:spcPct val="50000"/>
              </a:spcBef>
              <a:buFontTx/>
              <a:buNone/>
            </a:pPr>
            <a:r>
              <a:rPr lang="en-US" altLang="en-US" sz="2400">
                <a:latin typeface="Times New Roman" panose="02020603050405020304" pitchFamily="18" charset="0"/>
              </a:rPr>
              <a:t>Algorithms + Data Structures = Programs (N.Wirth)</a:t>
            </a:r>
          </a:p>
          <a:p>
            <a:pPr>
              <a:spcBef>
                <a:spcPct val="50000"/>
              </a:spcBef>
              <a:buFontTx/>
              <a:buNone/>
            </a:pPr>
            <a:r>
              <a:rPr lang="en-US" altLang="en-US" sz="2400">
                <a:latin typeface="Times New Roman" panose="02020603050405020304" pitchFamily="18" charset="0"/>
              </a:rPr>
              <a:t>Genetic Algorithms + Data Structures = Evolution Programs</a:t>
            </a:r>
          </a:p>
          <a:p>
            <a:pPr>
              <a:spcBef>
                <a:spcPct val="50000"/>
              </a:spcBef>
              <a:buFontTx/>
              <a:buNone/>
            </a:pPr>
            <a:r>
              <a:rPr lang="en-US" altLang="en-US" sz="2400">
                <a:solidFill>
                  <a:srgbClr val="00B0F0"/>
                </a:solidFill>
                <a:latin typeface="Times New Roman" panose="02020603050405020304" pitchFamily="18" charset="0"/>
              </a:rPr>
              <a:t>Evolution Programs </a:t>
            </a:r>
            <a:r>
              <a:rPr lang="en-US" altLang="en-US" sz="2400">
                <a:latin typeface="Times New Roman" panose="02020603050405020304" pitchFamily="18" charset="0"/>
              </a:rPr>
              <a:t>can be perceived as a </a:t>
            </a:r>
            <a:r>
              <a:rPr lang="en-US" altLang="en-US" sz="2400">
                <a:solidFill>
                  <a:srgbClr val="00B0F0"/>
                </a:solidFill>
                <a:latin typeface="Times New Roman" panose="02020603050405020304" pitchFamily="18" charset="0"/>
              </a:rPr>
              <a:t>generalization of genetic algorithms</a:t>
            </a:r>
            <a:r>
              <a:rPr lang="en-US" altLang="en-US" sz="2400" b="1">
                <a:latin typeface="Times New Roman" panose="02020603050405020304" pitchFamily="18" charset="0"/>
              </a:rPr>
              <a:t>.</a:t>
            </a:r>
            <a:r>
              <a:rPr lang="en-US" altLang="en-US" sz="2400">
                <a:latin typeface="Times New Roman" panose="02020603050405020304" pitchFamily="18" charset="0"/>
              </a:rPr>
              <a:t> </a:t>
            </a:r>
          </a:p>
          <a:p>
            <a:pPr>
              <a:spcBef>
                <a:spcPct val="50000"/>
              </a:spcBef>
              <a:buClr>
                <a:srgbClr val="0070C0"/>
              </a:buClr>
            </a:pPr>
            <a:r>
              <a:rPr lang="en-US" altLang="en-US" sz="2400">
                <a:latin typeface="Times New Roman" panose="02020603050405020304" pitchFamily="18" charset="0"/>
              </a:rPr>
              <a:t>Classical genetic algorithms  operate on fixed length binary strings, which need not be the case for evolution programs. </a:t>
            </a:r>
          </a:p>
          <a:p>
            <a:pPr>
              <a:spcBef>
                <a:spcPct val="50000"/>
              </a:spcBef>
              <a:buClr>
                <a:srgbClr val="0070C0"/>
              </a:buClr>
            </a:pPr>
            <a:r>
              <a:rPr lang="en-US" altLang="en-US" sz="2400">
                <a:latin typeface="Times New Roman" panose="02020603050405020304" pitchFamily="18" charset="0"/>
              </a:rPr>
              <a:t>Evolution programs usually incorporate a variety of genetic  operators, wherever  classical genetic algorithms use binary crossover and mutation.</a:t>
            </a: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28</a:t>
            </a:fld>
            <a:endParaRPr lang="en-US" dirty="0"/>
          </a:p>
        </p:txBody>
      </p:sp>
      <p:sp>
        <p:nvSpPr>
          <p:cNvPr id="4" name="Date Placeholder 3"/>
          <p:cNvSpPr>
            <a:spLocks noGrp="1"/>
          </p:cNvSpPr>
          <p:nvPr>
            <p:ph type="dt" sz="half" idx="10"/>
          </p:nvPr>
        </p:nvSpPr>
        <p:spPr/>
        <p:txBody>
          <a:bodyPr/>
          <a:lstStyle/>
          <a:p>
            <a:fld id="{F641BACE-ADC1-437F-B9A1-D23EE8DDC61D}" type="datetime1">
              <a:rPr lang="en-US" smtClean="0"/>
              <a:t>8/28/2022</a:t>
            </a:fld>
            <a:endParaRPr lang="en-US" dirty="0"/>
          </a:p>
        </p:txBody>
      </p:sp>
    </p:spTree>
    <p:extLst>
      <p:ext uri="{BB962C8B-B14F-4D97-AF65-F5344CB8AC3E}">
        <p14:creationId xmlns:p14="http://schemas.microsoft.com/office/powerpoint/2010/main" val="26839141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72732" y="533401"/>
            <a:ext cx="943806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3600" b="1" dirty="0">
                <a:solidFill>
                  <a:srgbClr val="00B0F0"/>
                </a:solidFill>
                <a:latin typeface="Times New Roman" panose="02020603050405020304" pitchFamily="18" charset="0"/>
              </a:rPr>
              <a:t>Application  </a:t>
            </a:r>
            <a:r>
              <a:rPr lang="en-US" altLang="en-US" sz="3600" b="1" dirty="0" smtClean="0">
                <a:solidFill>
                  <a:srgbClr val="00B0F0"/>
                </a:solidFill>
                <a:latin typeface="Times New Roman" panose="02020603050405020304" pitchFamily="18" charset="0"/>
              </a:rPr>
              <a:t>Areas</a:t>
            </a:r>
          </a:p>
          <a:p>
            <a:pPr>
              <a:spcBef>
                <a:spcPct val="50000"/>
              </a:spcBef>
              <a:buFontTx/>
              <a:buNone/>
            </a:pPr>
            <a:endParaRPr lang="en-US" altLang="en-US" sz="3600" b="1" dirty="0">
              <a:solidFill>
                <a:srgbClr val="00B0F0"/>
              </a:solidFill>
              <a:latin typeface="Times New Roman" panose="02020603050405020304" pitchFamily="18" charset="0"/>
            </a:endParaRPr>
          </a:p>
          <a:p>
            <a:pPr>
              <a:spcBef>
                <a:spcPct val="50000"/>
              </a:spcBef>
              <a:buClr>
                <a:srgbClr val="00B0F0"/>
              </a:buClr>
            </a:pPr>
            <a:r>
              <a:rPr lang="en-US" altLang="en-US" sz="2400" dirty="0">
                <a:latin typeface="Times New Roman" panose="02020603050405020304" pitchFamily="18" charset="0"/>
              </a:rPr>
              <a:t>Search</a:t>
            </a:r>
          </a:p>
          <a:p>
            <a:pPr>
              <a:spcBef>
                <a:spcPct val="50000"/>
              </a:spcBef>
              <a:buClr>
                <a:srgbClr val="00B0F0"/>
              </a:buClr>
            </a:pPr>
            <a:r>
              <a:rPr lang="en-US" altLang="en-US" sz="2400" dirty="0">
                <a:latin typeface="Times New Roman" panose="02020603050405020304" pitchFamily="18" charset="0"/>
              </a:rPr>
              <a:t>Optimization</a:t>
            </a:r>
          </a:p>
          <a:p>
            <a:pPr>
              <a:spcBef>
                <a:spcPct val="50000"/>
              </a:spcBef>
              <a:buClr>
                <a:srgbClr val="00B0F0"/>
              </a:buClr>
            </a:pPr>
            <a:r>
              <a:rPr lang="en-US" altLang="en-US" sz="2400" dirty="0">
                <a:latin typeface="Times New Roman" panose="02020603050405020304" pitchFamily="18" charset="0"/>
              </a:rPr>
              <a:t>Machine Learning</a:t>
            </a:r>
            <a:endParaRPr lang="en-US" altLang="en-US" sz="2400" b="1" dirty="0">
              <a:latin typeface="Times New Roman" panose="02020603050405020304" pitchFamily="18" charset="0"/>
            </a:endParaRPr>
          </a:p>
        </p:txBody>
      </p:sp>
      <p:sp>
        <p:nvSpPr>
          <p:cNvPr id="2" name="Footer Placeholder 1"/>
          <p:cNvSpPr>
            <a:spLocks noGrp="1"/>
          </p:cNvSpPr>
          <p:nvPr>
            <p:ph type="ftr" sz="quarter" idx="11"/>
          </p:nvPr>
        </p:nvSpPr>
        <p:spPr>
          <a:xfrm>
            <a:off x="4687910" y="6041362"/>
            <a:ext cx="2287036" cy="365125"/>
          </a:xfrm>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solidFill>
                  <a:schemeClr val="tx1"/>
                </a:solidFill>
              </a:rPr>
              <a:pPr/>
              <a:t>29</a:t>
            </a:fld>
            <a:endParaRPr lang="en-US" dirty="0">
              <a:solidFill>
                <a:schemeClr val="tx1"/>
              </a:solidFill>
            </a:endParaRPr>
          </a:p>
        </p:txBody>
      </p:sp>
      <p:sp>
        <p:nvSpPr>
          <p:cNvPr id="4" name="Date Placeholder 3"/>
          <p:cNvSpPr>
            <a:spLocks noGrp="1"/>
          </p:cNvSpPr>
          <p:nvPr>
            <p:ph type="dt" sz="half" idx="10"/>
          </p:nvPr>
        </p:nvSpPr>
        <p:spPr>
          <a:xfrm>
            <a:off x="772732" y="6041362"/>
            <a:ext cx="911939" cy="365125"/>
          </a:xfrm>
        </p:spPr>
        <p:txBody>
          <a:bodyPr/>
          <a:lstStyle/>
          <a:p>
            <a:fld id="{08421720-1FA5-42E6-AAB5-7F625EF29FE8}" type="datetime1">
              <a:rPr lang="en-US" smtClean="0"/>
              <a:t>8/28/2022</a:t>
            </a:fld>
            <a:endParaRPr lang="en-US" dirty="0"/>
          </a:p>
        </p:txBody>
      </p:sp>
    </p:spTree>
    <p:extLst>
      <p:ext uri="{BB962C8B-B14F-4D97-AF65-F5344CB8AC3E}">
        <p14:creationId xmlns:p14="http://schemas.microsoft.com/office/powerpoint/2010/main" val="4247764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81200" y="134938"/>
            <a:ext cx="8229600" cy="1143000"/>
          </a:xfrm>
        </p:spPr>
        <p:txBody>
          <a:bodyPr/>
          <a:lstStyle/>
          <a:p>
            <a:pPr eaLnBrk="1" hangingPunct="1"/>
            <a:r>
              <a:rPr lang="en-US" altLang="en-US" smtClean="0">
                <a:solidFill>
                  <a:srgbClr val="00B0F0"/>
                </a:solidFill>
              </a:rPr>
              <a:t>Example: </a:t>
            </a:r>
            <a:r>
              <a:rPr lang="en-US" altLang="en-US" i="1" smtClean="0">
                <a:solidFill>
                  <a:srgbClr val="00B0F0"/>
                </a:solidFill>
              </a:rPr>
              <a:t>n</a:t>
            </a:r>
            <a:r>
              <a:rPr lang="en-US" altLang="en-US" smtClean="0">
                <a:solidFill>
                  <a:srgbClr val="00B0F0"/>
                </a:solidFill>
              </a:rPr>
              <a:t>-queens</a:t>
            </a:r>
          </a:p>
        </p:txBody>
      </p:sp>
      <p:sp>
        <p:nvSpPr>
          <p:cNvPr id="4099" name="Rectangle 3"/>
          <p:cNvSpPr>
            <a:spLocks noGrp="1" noChangeArrowheads="1"/>
          </p:cNvSpPr>
          <p:nvPr>
            <p:ph type="body" idx="1"/>
          </p:nvPr>
        </p:nvSpPr>
        <p:spPr/>
        <p:txBody>
          <a:bodyPr/>
          <a:lstStyle/>
          <a:p>
            <a:pPr eaLnBrk="1" hangingPunct="1"/>
            <a:r>
              <a:rPr lang="en-US" altLang="en-US" sz="2800" dirty="0" smtClean="0"/>
              <a:t>Put </a:t>
            </a:r>
            <a:r>
              <a:rPr lang="en-US" altLang="en-US" sz="2800" i="1" dirty="0" smtClean="0"/>
              <a:t>n</a:t>
            </a:r>
            <a:r>
              <a:rPr lang="en-US" altLang="en-US" sz="2800" dirty="0" smtClean="0"/>
              <a:t> queens on an </a:t>
            </a:r>
            <a:r>
              <a:rPr lang="en-US" altLang="en-US" sz="2800" i="1" dirty="0" smtClean="0"/>
              <a:t>n </a:t>
            </a:r>
            <a:r>
              <a:rPr lang="en-US" altLang="en-US" sz="2800" i="1" dirty="0" smtClean="0">
                <a:cs typeface="Arial" panose="020B0604020202020204" pitchFamily="34" charset="0"/>
              </a:rPr>
              <a:t>× </a:t>
            </a:r>
            <a:r>
              <a:rPr lang="en-US" altLang="en-US" sz="2800" i="1" dirty="0" smtClean="0"/>
              <a:t>n</a:t>
            </a:r>
            <a:r>
              <a:rPr lang="en-US" altLang="en-US" sz="2800" dirty="0" smtClean="0"/>
              <a:t> board with no two queens on the same row, column, or diagonal</a:t>
            </a:r>
            <a:endParaRPr lang="en-US" altLang="en-US" dirty="0" smtClean="0"/>
          </a:p>
        </p:txBody>
      </p:sp>
      <p:pic>
        <p:nvPicPr>
          <p:cNvPr id="4100" name="Picture 4" descr="4queens-sequ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918" y="3698384"/>
            <a:ext cx="746760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3</a:t>
            </a:fld>
            <a:endParaRPr lang="en-US" dirty="0"/>
          </a:p>
        </p:txBody>
      </p:sp>
      <p:sp>
        <p:nvSpPr>
          <p:cNvPr id="4" name="Date Placeholder 3"/>
          <p:cNvSpPr>
            <a:spLocks noGrp="1"/>
          </p:cNvSpPr>
          <p:nvPr>
            <p:ph type="dt" sz="half" idx="10"/>
          </p:nvPr>
        </p:nvSpPr>
        <p:spPr/>
        <p:txBody>
          <a:bodyPr/>
          <a:lstStyle/>
          <a:p>
            <a:fld id="{1413B203-5FFE-4203-AE92-25BFCAF05BEF}" type="datetime1">
              <a:rPr lang="en-US" smtClean="0"/>
              <a:t>8/28/2022</a:t>
            </a:fld>
            <a:endParaRPr lang="en-US" dirty="0"/>
          </a:p>
        </p:txBody>
      </p:sp>
    </p:spTree>
    <p:extLst>
      <p:ext uri="{BB962C8B-B14F-4D97-AF65-F5344CB8AC3E}">
        <p14:creationId xmlns:p14="http://schemas.microsoft.com/office/powerpoint/2010/main" val="1386861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026"/>
          <p:cNvSpPr txBox="1">
            <a:spLocks noChangeArrowheads="1"/>
          </p:cNvSpPr>
          <p:nvPr/>
        </p:nvSpPr>
        <p:spPr bwMode="auto">
          <a:xfrm>
            <a:off x="1828800" y="533401"/>
            <a:ext cx="8610600" cy="409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4400">
                <a:solidFill>
                  <a:srgbClr val="00B0F0"/>
                </a:solidFill>
                <a:latin typeface="Times New Roman" panose="02020603050405020304" pitchFamily="18" charset="0"/>
              </a:rPr>
              <a:t>Evolutionary Computation</a:t>
            </a:r>
            <a:endParaRPr lang="en-US" altLang="en-US" sz="4000">
              <a:solidFill>
                <a:srgbClr val="00B0F0"/>
              </a:solidFill>
              <a:latin typeface="Times New Roman" panose="02020603050405020304" pitchFamily="18" charset="0"/>
            </a:endParaRPr>
          </a:p>
          <a:p>
            <a:pPr>
              <a:spcBef>
                <a:spcPct val="50000"/>
              </a:spcBef>
              <a:buFontTx/>
              <a:buNone/>
            </a:pPr>
            <a:endParaRPr lang="en-US" altLang="en-US" sz="2400">
              <a:latin typeface="Times New Roman" panose="02020603050405020304" pitchFamily="18" charset="0"/>
            </a:endParaRPr>
          </a:p>
          <a:p>
            <a:pPr>
              <a:spcBef>
                <a:spcPct val="50000"/>
              </a:spcBef>
              <a:buClr>
                <a:srgbClr val="00B0F0"/>
              </a:buClr>
            </a:pPr>
            <a:r>
              <a:rPr lang="en-US" altLang="en-US" sz="2400">
                <a:latin typeface="Times New Roman" panose="02020603050405020304" pitchFamily="18" charset="0"/>
              </a:rPr>
              <a:t>Genetic algorithms</a:t>
            </a:r>
          </a:p>
          <a:p>
            <a:pPr>
              <a:spcBef>
                <a:spcPct val="50000"/>
              </a:spcBef>
              <a:buClr>
                <a:srgbClr val="00B0F0"/>
              </a:buClr>
            </a:pPr>
            <a:r>
              <a:rPr lang="en-US" altLang="en-US" sz="2400">
                <a:latin typeface="Times New Roman" panose="02020603050405020304" pitchFamily="18" charset="0"/>
              </a:rPr>
              <a:t>Genetic Programming</a:t>
            </a:r>
          </a:p>
          <a:p>
            <a:pPr>
              <a:spcBef>
                <a:spcPct val="50000"/>
              </a:spcBef>
              <a:buClr>
                <a:srgbClr val="00B0F0"/>
              </a:buClr>
            </a:pPr>
            <a:r>
              <a:rPr lang="en-US" altLang="en-US" sz="2400">
                <a:latin typeface="Times New Roman" panose="02020603050405020304" pitchFamily="18" charset="0"/>
              </a:rPr>
              <a:t>Evolution Strategies</a:t>
            </a:r>
          </a:p>
          <a:p>
            <a:pPr>
              <a:spcBef>
                <a:spcPct val="50000"/>
              </a:spcBef>
              <a:buClr>
                <a:srgbClr val="00B0F0"/>
              </a:buClr>
            </a:pPr>
            <a:r>
              <a:rPr lang="en-US" altLang="en-US" sz="2400">
                <a:latin typeface="Times New Roman" panose="02020603050405020304" pitchFamily="18" charset="0"/>
              </a:rPr>
              <a:t>Evolutionary Programming</a:t>
            </a:r>
          </a:p>
          <a:p>
            <a:pPr>
              <a:spcBef>
                <a:spcPct val="50000"/>
              </a:spcBef>
            </a:pPr>
            <a:endParaRPr lang="en-US" altLang="en-US" sz="2400">
              <a:latin typeface="Times New Roman" panose="02020603050405020304" pitchFamily="18" charset="0"/>
            </a:endParaRPr>
          </a:p>
        </p:txBody>
      </p:sp>
      <p:sp>
        <p:nvSpPr>
          <p:cNvPr id="2" name="Footer Placeholder 1"/>
          <p:cNvSpPr>
            <a:spLocks noGrp="1"/>
          </p:cNvSpPr>
          <p:nvPr>
            <p:ph type="ftr" sz="quarter" idx="11"/>
          </p:nvPr>
        </p:nvSpPr>
        <p:spPr>
          <a:xfrm>
            <a:off x="4893972" y="6041362"/>
            <a:ext cx="2080974" cy="365125"/>
          </a:xfrm>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solidFill>
                  <a:schemeClr val="tx1"/>
                </a:solidFill>
              </a:rPr>
              <a:pPr/>
              <a:t>30</a:t>
            </a:fld>
            <a:endParaRPr lang="en-US" dirty="0">
              <a:solidFill>
                <a:schemeClr val="tx1"/>
              </a:solidFill>
            </a:endParaRPr>
          </a:p>
        </p:txBody>
      </p:sp>
      <p:sp>
        <p:nvSpPr>
          <p:cNvPr id="4" name="Date Placeholder 3"/>
          <p:cNvSpPr>
            <a:spLocks noGrp="1"/>
          </p:cNvSpPr>
          <p:nvPr>
            <p:ph type="dt" sz="half" idx="10"/>
          </p:nvPr>
        </p:nvSpPr>
        <p:spPr>
          <a:xfrm>
            <a:off x="1113426" y="6055411"/>
            <a:ext cx="911939" cy="365125"/>
          </a:xfrm>
        </p:spPr>
        <p:txBody>
          <a:bodyPr/>
          <a:lstStyle/>
          <a:p>
            <a:fld id="{97238C15-0C32-43C2-9336-48334E060282}" type="datetime1">
              <a:rPr lang="en-US" smtClean="0"/>
              <a:t>8/28/2022</a:t>
            </a:fld>
            <a:endParaRPr lang="en-US" dirty="0"/>
          </a:p>
        </p:txBody>
      </p:sp>
    </p:spTree>
    <p:extLst>
      <p:ext uri="{BB962C8B-B14F-4D97-AF65-F5344CB8AC3E}">
        <p14:creationId xmlns:p14="http://schemas.microsoft.com/office/powerpoint/2010/main" val="41981628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1524000" y="0"/>
            <a:ext cx="9144000" cy="680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3600">
                <a:solidFill>
                  <a:srgbClr val="00B0F0"/>
                </a:solidFill>
                <a:latin typeface="Times New Roman" panose="02020603050405020304" pitchFamily="18" charset="0"/>
              </a:rPr>
              <a:t>Structure of  an Evolution Program</a:t>
            </a:r>
          </a:p>
          <a:p>
            <a:pPr>
              <a:lnSpc>
                <a:spcPct val="90000"/>
              </a:lnSpc>
              <a:spcBef>
                <a:spcPct val="50000"/>
              </a:spcBef>
              <a:buFontTx/>
              <a:buNone/>
            </a:pPr>
            <a:r>
              <a:rPr lang="en-US" altLang="en-US" sz="2200">
                <a:solidFill>
                  <a:srgbClr val="00B0F0"/>
                </a:solidFill>
                <a:latin typeface="Times New Roman" panose="02020603050405020304" pitchFamily="18" charset="0"/>
              </a:rPr>
              <a:t>Procedure  evolution program</a:t>
            </a:r>
            <a:endParaRPr lang="en-US" altLang="en-US" sz="2400">
              <a:solidFill>
                <a:srgbClr val="00B0F0"/>
              </a:solidFill>
              <a:latin typeface="Times New Roman" panose="02020603050405020304" pitchFamily="18" charset="0"/>
            </a:endParaRPr>
          </a:p>
          <a:p>
            <a:pPr>
              <a:lnSpc>
                <a:spcPct val="90000"/>
              </a:lnSpc>
              <a:spcBef>
                <a:spcPct val="50000"/>
              </a:spcBef>
              <a:buFontTx/>
              <a:buNone/>
            </a:pPr>
            <a:r>
              <a:rPr lang="en-US" altLang="en-US" sz="2200">
                <a:solidFill>
                  <a:srgbClr val="00B0F0"/>
                </a:solidFill>
                <a:latin typeface="Times New Roman" panose="02020603050405020304" pitchFamily="18" charset="0"/>
              </a:rPr>
              <a:t>begin</a:t>
            </a:r>
          </a:p>
          <a:p>
            <a:pPr>
              <a:lnSpc>
                <a:spcPct val="90000"/>
              </a:lnSpc>
              <a:spcBef>
                <a:spcPct val="50000"/>
              </a:spcBef>
              <a:buFontTx/>
              <a:buNone/>
            </a:pPr>
            <a:r>
              <a:rPr lang="en-US" altLang="en-US" sz="2200">
                <a:latin typeface="Times New Roman" panose="02020603050405020304" pitchFamily="18" charset="0"/>
              </a:rPr>
              <a:t>	t =0</a:t>
            </a:r>
          </a:p>
          <a:p>
            <a:pPr>
              <a:lnSpc>
                <a:spcPct val="90000"/>
              </a:lnSpc>
              <a:spcBef>
                <a:spcPct val="50000"/>
              </a:spcBef>
              <a:buFontTx/>
              <a:buNone/>
            </a:pPr>
            <a:r>
              <a:rPr lang="en-US" altLang="en-US" sz="2200">
                <a:latin typeface="Times New Roman" panose="02020603050405020304" pitchFamily="18" charset="0"/>
              </a:rPr>
              <a:t>	initialize P(t)</a:t>
            </a:r>
          </a:p>
          <a:p>
            <a:pPr>
              <a:lnSpc>
                <a:spcPct val="90000"/>
              </a:lnSpc>
              <a:spcBef>
                <a:spcPct val="50000"/>
              </a:spcBef>
              <a:buFontTx/>
              <a:buNone/>
            </a:pPr>
            <a:r>
              <a:rPr lang="en-US" altLang="en-US" sz="2200">
                <a:latin typeface="Times New Roman" panose="02020603050405020304" pitchFamily="18" charset="0"/>
              </a:rPr>
              <a:t>	evaluate P(t)</a:t>
            </a:r>
          </a:p>
          <a:p>
            <a:pPr>
              <a:lnSpc>
                <a:spcPct val="90000"/>
              </a:lnSpc>
              <a:spcBef>
                <a:spcPct val="50000"/>
              </a:spcBef>
              <a:buFontTx/>
              <a:buNone/>
            </a:pPr>
            <a:r>
              <a:rPr lang="en-US" altLang="en-US" sz="2200">
                <a:latin typeface="Times New Roman" panose="02020603050405020304" pitchFamily="18" charset="0"/>
              </a:rPr>
              <a:t>	</a:t>
            </a:r>
            <a:r>
              <a:rPr lang="en-US" altLang="en-US" sz="2200">
                <a:solidFill>
                  <a:srgbClr val="00B0F0"/>
                </a:solidFill>
                <a:latin typeface="Times New Roman" panose="02020603050405020304" pitchFamily="18" charset="0"/>
              </a:rPr>
              <a:t>while</a:t>
            </a:r>
            <a:r>
              <a:rPr lang="en-US" altLang="en-US" sz="2200">
                <a:latin typeface="Times New Roman" panose="02020603050405020304" pitchFamily="18" charset="0"/>
              </a:rPr>
              <a:t>(</a:t>
            </a:r>
            <a:r>
              <a:rPr lang="en-US" altLang="en-US" sz="2200">
                <a:solidFill>
                  <a:srgbClr val="00B0F0"/>
                </a:solidFill>
                <a:latin typeface="Times New Roman" panose="02020603050405020304" pitchFamily="18" charset="0"/>
              </a:rPr>
              <a:t>not</a:t>
            </a:r>
            <a:r>
              <a:rPr lang="en-US" altLang="en-US" sz="2200">
                <a:latin typeface="Times New Roman" panose="02020603050405020304" pitchFamily="18" charset="0"/>
              </a:rPr>
              <a:t>(termination condition)</a:t>
            </a:r>
            <a:r>
              <a:rPr lang="en-US" altLang="en-US" sz="2200">
                <a:solidFill>
                  <a:schemeClr val="accent1"/>
                </a:solidFill>
                <a:latin typeface="Times New Roman" panose="02020603050405020304" pitchFamily="18" charset="0"/>
              </a:rPr>
              <a:t> </a:t>
            </a:r>
            <a:r>
              <a:rPr lang="en-US" altLang="en-US" sz="2200">
                <a:solidFill>
                  <a:srgbClr val="00B0F0"/>
                </a:solidFill>
                <a:latin typeface="Times New Roman" panose="02020603050405020304" pitchFamily="18" charset="0"/>
              </a:rPr>
              <a:t>d</a:t>
            </a:r>
            <a:r>
              <a:rPr lang="en-US" altLang="en-US" sz="2200">
                <a:solidFill>
                  <a:schemeClr val="accent1"/>
                </a:solidFill>
                <a:latin typeface="Times New Roman" panose="02020603050405020304" pitchFamily="18" charset="0"/>
              </a:rPr>
              <a:t>o</a:t>
            </a:r>
            <a:endParaRPr lang="en-US" altLang="en-US" sz="2200">
              <a:latin typeface="Times New Roman" panose="02020603050405020304" pitchFamily="18" charset="0"/>
            </a:endParaRPr>
          </a:p>
          <a:p>
            <a:pPr>
              <a:lnSpc>
                <a:spcPct val="90000"/>
              </a:lnSpc>
              <a:spcBef>
                <a:spcPct val="50000"/>
              </a:spcBef>
              <a:buFontTx/>
              <a:buNone/>
            </a:pPr>
            <a:r>
              <a:rPr lang="en-US" altLang="en-US" sz="2200">
                <a:latin typeface="Times New Roman" panose="02020603050405020304" pitchFamily="18" charset="0"/>
              </a:rPr>
              <a:t>	</a:t>
            </a:r>
            <a:r>
              <a:rPr lang="en-US" altLang="en-US" sz="2200">
                <a:solidFill>
                  <a:srgbClr val="00B0F0"/>
                </a:solidFill>
                <a:latin typeface="Times New Roman" panose="02020603050405020304" pitchFamily="18" charset="0"/>
              </a:rPr>
              <a:t>begin</a:t>
            </a:r>
          </a:p>
          <a:p>
            <a:pPr>
              <a:lnSpc>
                <a:spcPct val="90000"/>
              </a:lnSpc>
              <a:spcBef>
                <a:spcPct val="50000"/>
              </a:spcBef>
              <a:buFontTx/>
              <a:buNone/>
            </a:pPr>
            <a:r>
              <a:rPr lang="en-US" altLang="en-US" sz="2200">
                <a:latin typeface="Times New Roman" panose="02020603050405020304" pitchFamily="18" charset="0"/>
              </a:rPr>
              <a:t>	t = t+1</a:t>
            </a:r>
          </a:p>
          <a:p>
            <a:pPr>
              <a:lnSpc>
                <a:spcPct val="90000"/>
              </a:lnSpc>
              <a:spcBef>
                <a:spcPct val="50000"/>
              </a:spcBef>
              <a:buFontTx/>
              <a:buNone/>
            </a:pPr>
            <a:r>
              <a:rPr lang="en-US" altLang="en-US" sz="2200">
                <a:latin typeface="Times New Roman" panose="02020603050405020304" pitchFamily="18" charset="0"/>
              </a:rPr>
              <a:t>	select P(t) from P(t-1)</a:t>
            </a:r>
          </a:p>
          <a:p>
            <a:pPr>
              <a:lnSpc>
                <a:spcPct val="90000"/>
              </a:lnSpc>
              <a:spcBef>
                <a:spcPct val="50000"/>
              </a:spcBef>
              <a:buFontTx/>
              <a:buNone/>
            </a:pPr>
            <a:r>
              <a:rPr lang="en-US" altLang="en-US" sz="2200">
                <a:latin typeface="Times New Roman" panose="02020603050405020304" pitchFamily="18" charset="0"/>
              </a:rPr>
              <a:t>	alter P(t)</a:t>
            </a:r>
          </a:p>
          <a:p>
            <a:pPr>
              <a:lnSpc>
                <a:spcPct val="90000"/>
              </a:lnSpc>
              <a:spcBef>
                <a:spcPct val="50000"/>
              </a:spcBef>
              <a:buFontTx/>
              <a:buNone/>
            </a:pPr>
            <a:r>
              <a:rPr lang="en-US" altLang="en-US" sz="2200">
                <a:latin typeface="Times New Roman" panose="02020603050405020304" pitchFamily="18" charset="0"/>
              </a:rPr>
              <a:t>	evaluate P(t)</a:t>
            </a:r>
          </a:p>
          <a:p>
            <a:pPr>
              <a:lnSpc>
                <a:spcPct val="90000"/>
              </a:lnSpc>
              <a:spcBef>
                <a:spcPct val="50000"/>
              </a:spcBef>
              <a:buFontTx/>
              <a:buNone/>
            </a:pPr>
            <a:r>
              <a:rPr lang="en-US" altLang="en-US" sz="2200">
                <a:solidFill>
                  <a:schemeClr val="accent1"/>
                </a:solidFill>
                <a:latin typeface="Times New Roman" panose="02020603050405020304" pitchFamily="18" charset="0"/>
              </a:rPr>
              <a:t>	</a:t>
            </a:r>
            <a:r>
              <a:rPr lang="en-US" altLang="en-US" sz="2200">
                <a:solidFill>
                  <a:srgbClr val="00B0F0"/>
                </a:solidFill>
                <a:latin typeface="Times New Roman" panose="02020603050405020304" pitchFamily="18" charset="0"/>
              </a:rPr>
              <a:t>end</a:t>
            </a:r>
          </a:p>
          <a:p>
            <a:pPr>
              <a:lnSpc>
                <a:spcPct val="90000"/>
              </a:lnSpc>
              <a:spcBef>
                <a:spcPct val="50000"/>
              </a:spcBef>
              <a:buFontTx/>
              <a:buNone/>
            </a:pPr>
            <a:r>
              <a:rPr lang="en-US" altLang="en-US" sz="2200">
                <a:solidFill>
                  <a:srgbClr val="FF0000"/>
                </a:solidFill>
                <a:latin typeface="Times New Roman" panose="02020603050405020304" pitchFamily="18" charset="0"/>
              </a:rPr>
              <a:t>end</a:t>
            </a:r>
            <a:endParaRPr lang="en-US" altLang="en-US" sz="2400">
              <a:solidFill>
                <a:srgbClr val="FF0000"/>
              </a:solidFill>
              <a:latin typeface="Times New Roman" panose="02020603050405020304" pitchFamily="18" charset="0"/>
            </a:endParaRPr>
          </a:p>
        </p:txBody>
      </p:sp>
      <p:sp>
        <p:nvSpPr>
          <p:cNvPr id="2" name="Date Placeholder 1"/>
          <p:cNvSpPr>
            <a:spLocks noGrp="1"/>
          </p:cNvSpPr>
          <p:nvPr>
            <p:ph type="dt" sz="half" idx="10"/>
          </p:nvPr>
        </p:nvSpPr>
        <p:spPr/>
        <p:txBody>
          <a:bodyPr/>
          <a:lstStyle/>
          <a:p>
            <a:fld id="{C6DC89AA-DD71-4CAF-8E7C-6784F4714BDB}" type="datetime1">
              <a:rPr lang="en-US" smtClean="0"/>
              <a:t>8/28/2022</a:t>
            </a:fld>
            <a:endParaRPr lang="en-US" dirty="0"/>
          </a:p>
        </p:txBody>
      </p:sp>
      <p:sp>
        <p:nvSpPr>
          <p:cNvPr id="3" name="Footer Placeholder 2"/>
          <p:cNvSpPr>
            <a:spLocks noGrp="1"/>
          </p:cNvSpPr>
          <p:nvPr>
            <p:ph type="ftr" sz="quarter" idx="11"/>
          </p:nvPr>
        </p:nvSpPr>
        <p:spPr/>
        <p:txBody>
          <a:bodyPr/>
          <a:lstStyle/>
          <a:p>
            <a:r>
              <a:rPr lang="en-US" smtClean="0"/>
              <a:t>Artificial Intelligence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6507543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11"/>
          <p:cNvSpPr>
            <a:spLocks noChangeArrowheads="1"/>
          </p:cNvSpPr>
          <p:nvPr/>
        </p:nvSpPr>
        <p:spPr bwMode="auto">
          <a:xfrm>
            <a:off x="2590800" y="990600"/>
            <a:ext cx="1828800" cy="1752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N" altLang="en-US" sz="2400">
              <a:latin typeface="Times New Roman" panose="02020603050405020304" pitchFamily="18" charset="0"/>
            </a:endParaRPr>
          </a:p>
        </p:txBody>
      </p:sp>
      <p:sp>
        <p:nvSpPr>
          <p:cNvPr id="27651" name="Oval 12"/>
          <p:cNvSpPr>
            <a:spLocks noChangeArrowheads="1"/>
          </p:cNvSpPr>
          <p:nvPr/>
        </p:nvSpPr>
        <p:spPr bwMode="auto">
          <a:xfrm>
            <a:off x="7315200" y="1066800"/>
            <a:ext cx="2286000" cy="2057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N" altLang="en-US" sz="2400">
              <a:latin typeface="Times New Roman" panose="02020603050405020304" pitchFamily="18" charset="0"/>
            </a:endParaRPr>
          </a:p>
        </p:txBody>
      </p:sp>
      <p:sp>
        <p:nvSpPr>
          <p:cNvPr id="27652" name="Oval 14"/>
          <p:cNvSpPr>
            <a:spLocks noChangeArrowheads="1"/>
          </p:cNvSpPr>
          <p:nvPr/>
        </p:nvSpPr>
        <p:spPr bwMode="auto">
          <a:xfrm>
            <a:off x="4648200" y="4038600"/>
            <a:ext cx="2438400" cy="1676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N" altLang="en-US" sz="2400">
              <a:latin typeface="Times New Roman" panose="02020603050405020304" pitchFamily="18" charset="0"/>
            </a:endParaRPr>
          </a:p>
        </p:txBody>
      </p:sp>
      <p:sp>
        <p:nvSpPr>
          <p:cNvPr id="27653" name="Text Box 15"/>
          <p:cNvSpPr txBox="1">
            <a:spLocks noChangeArrowheads="1"/>
          </p:cNvSpPr>
          <p:nvPr/>
        </p:nvSpPr>
        <p:spPr bwMode="auto">
          <a:xfrm>
            <a:off x="2895600" y="16764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Times New Roman" panose="02020603050405020304" pitchFamily="18" charset="0"/>
              </a:rPr>
              <a:t>Problem</a:t>
            </a:r>
          </a:p>
        </p:txBody>
      </p:sp>
      <p:sp>
        <p:nvSpPr>
          <p:cNvPr id="27654" name="Text Box 16"/>
          <p:cNvSpPr txBox="1">
            <a:spLocks noChangeArrowheads="1"/>
          </p:cNvSpPr>
          <p:nvPr/>
        </p:nvSpPr>
        <p:spPr bwMode="auto">
          <a:xfrm>
            <a:off x="7696200" y="1676401"/>
            <a:ext cx="1676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Times New Roman" panose="02020603050405020304" pitchFamily="18" charset="0"/>
              </a:rPr>
              <a:t>Genetic </a:t>
            </a:r>
          </a:p>
          <a:p>
            <a:pPr>
              <a:spcBef>
                <a:spcPct val="50000"/>
              </a:spcBef>
              <a:buFontTx/>
              <a:buNone/>
            </a:pPr>
            <a:r>
              <a:rPr lang="en-US" altLang="en-US" sz="2400">
                <a:latin typeface="Times New Roman" panose="02020603050405020304" pitchFamily="18" charset="0"/>
              </a:rPr>
              <a:t>Algorithm</a:t>
            </a:r>
          </a:p>
        </p:txBody>
      </p:sp>
      <p:sp>
        <p:nvSpPr>
          <p:cNvPr id="27655" name="Text Box 17"/>
          <p:cNvSpPr txBox="1">
            <a:spLocks noChangeArrowheads="1"/>
          </p:cNvSpPr>
          <p:nvPr/>
        </p:nvSpPr>
        <p:spPr bwMode="auto">
          <a:xfrm>
            <a:off x="5105400" y="4495801"/>
            <a:ext cx="2133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Times New Roman" panose="02020603050405020304" pitchFamily="18" charset="0"/>
              </a:rPr>
              <a:t>Modified Problem</a:t>
            </a:r>
          </a:p>
        </p:txBody>
      </p:sp>
      <p:sp>
        <p:nvSpPr>
          <p:cNvPr id="27656" name="Line 18"/>
          <p:cNvSpPr>
            <a:spLocks noChangeShapeType="1"/>
          </p:cNvSpPr>
          <p:nvPr/>
        </p:nvSpPr>
        <p:spPr bwMode="auto">
          <a:xfrm>
            <a:off x="3886200" y="2743200"/>
            <a:ext cx="10668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57" name="Line 19"/>
          <p:cNvSpPr>
            <a:spLocks noChangeShapeType="1"/>
          </p:cNvSpPr>
          <p:nvPr/>
        </p:nvSpPr>
        <p:spPr bwMode="auto">
          <a:xfrm flipH="1">
            <a:off x="6629400" y="2971800"/>
            <a:ext cx="1219200" cy="1219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658" name="Text Box 20"/>
          <p:cNvSpPr txBox="1">
            <a:spLocks noChangeArrowheads="1"/>
          </p:cNvSpPr>
          <p:nvPr/>
        </p:nvSpPr>
        <p:spPr bwMode="auto">
          <a:xfrm>
            <a:off x="2438400" y="228601"/>
            <a:ext cx="73914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4000">
                <a:solidFill>
                  <a:srgbClr val="00B0F0"/>
                </a:solidFill>
                <a:latin typeface="Times New Roman" panose="02020603050405020304" pitchFamily="18" charset="0"/>
              </a:rPr>
              <a:t>Genetic Algorithm Approach</a:t>
            </a:r>
          </a:p>
        </p:txBody>
      </p:sp>
      <p:sp>
        <p:nvSpPr>
          <p:cNvPr id="27659" name="Text Box 21"/>
          <p:cNvSpPr txBox="1">
            <a:spLocks noChangeArrowheads="1"/>
          </p:cNvSpPr>
          <p:nvPr/>
        </p:nvSpPr>
        <p:spPr bwMode="auto">
          <a:xfrm>
            <a:off x="1981200" y="5791201"/>
            <a:ext cx="8305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a:latin typeface="Times New Roman" panose="02020603050405020304" pitchFamily="18" charset="0"/>
              </a:rPr>
              <a:t>GA operate on binary strings, require a modification of an original problem into appropriate (suitable for GA) form. This include a mapping between solution and its binary representation. </a:t>
            </a:r>
          </a:p>
        </p:txBody>
      </p:sp>
      <p:sp>
        <p:nvSpPr>
          <p:cNvPr id="2" name="Date Placeholder 1"/>
          <p:cNvSpPr>
            <a:spLocks noGrp="1"/>
          </p:cNvSpPr>
          <p:nvPr>
            <p:ph type="dt" sz="half" idx="10"/>
          </p:nvPr>
        </p:nvSpPr>
        <p:spPr/>
        <p:txBody>
          <a:bodyPr/>
          <a:lstStyle/>
          <a:p>
            <a:fld id="{E5582FA5-2792-4210-8D64-CD619550568B}" type="datetime1">
              <a:rPr lang="en-US" smtClean="0"/>
              <a:t>8/28/2022</a:t>
            </a:fld>
            <a:endParaRPr lang="en-US" dirty="0"/>
          </a:p>
        </p:txBody>
      </p:sp>
      <p:sp>
        <p:nvSpPr>
          <p:cNvPr id="3" name="Footer Placeholder 2"/>
          <p:cNvSpPr>
            <a:spLocks noGrp="1"/>
          </p:cNvSpPr>
          <p:nvPr>
            <p:ph type="ftr" sz="quarter" idx="11"/>
          </p:nvPr>
        </p:nvSpPr>
        <p:spPr/>
        <p:txBody>
          <a:bodyPr/>
          <a:lstStyle/>
          <a:p>
            <a:r>
              <a:rPr lang="en-US" smtClean="0"/>
              <a:t>Artificial Intelligence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8156639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p:cNvSpPr>
            <a:spLocks noChangeArrowheads="1"/>
          </p:cNvSpPr>
          <p:nvPr/>
        </p:nvSpPr>
        <p:spPr bwMode="auto">
          <a:xfrm>
            <a:off x="2590800" y="990600"/>
            <a:ext cx="1828800" cy="1752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N" altLang="en-US" sz="2400">
              <a:latin typeface="Times New Roman" panose="02020603050405020304" pitchFamily="18" charset="0"/>
            </a:endParaRPr>
          </a:p>
        </p:txBody>
      </p:sp>
      <p:sp>
        <p:nvSpPr>
          <p:cNvPr id="28675" name="Oval 3"/>
          <p:cNvSpPr>
            <a:spLocks noChangeArrowheads="1"/>
          </p:cNvSpPr>
          <p:nvPr/>
        </p:nvSpPr>
        <p:spPr bwMode="auto">
          <a:xfrm>
            <a:off x="7315200" y="1066800"/>
            <a:ext cx="2286000" cy="2057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N" altLang="en-US" sz="2400">
              <a:latin typeface="Times New Roman" panose="02020603050405020304" pitchFamily="18" charset="0"/>
            </a:endParaRPr>
          </a:p>
        </p:txBody>
      </p:sp>
      <p:sp>
        <p:nvSpPr>
          <p:cNvPr id="28676" name="Oval 4"/>
          <p:cNvSpPr>
            <a:spLocks noChangeArrowheads="1"/>
          </p:cNvSpPr>
          <p:nvPr/>
        </p:nvSpPr>
        <p:spPr bwMode="auto">
          <a:xfrm>
            <a:off x="4648200" y="4038600"/>
            <a:ext cx="2438400" cy="1676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N" altLang="en-US" sz="2400">
              <a:latin typeface="Times New Roman" panose="02020603050405020304" pitchFamily="18" charset="0"/>
            </a:endParaRPr>
          </a:p>
        </p:txBody>
      </p:sp>
      <p:sp>
        <p:nvSpPr>
          <p:cNvPr id="28677" name="Text Box 5"/>
          <p:cNvSpPr txBox="1">
            <a:spLocks noChangeArrowheads="1"/>
          </p:cNvSpPr>
          <p:nvPr/>
        </p:nvSpPr>
        <p:spPr bwMode="auto">
          <a:xfrm>
            <a:off x="2895600" y="16764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Times New Roman" panose="02020603050405020304" pitchFamily="18" charset="0"/>
              </a:rPr>
              <a:t>Problem</a:t>
            </a:r>
          </a:p>
        </p:txBody>
      </p:sp>
      <p:sp>
        <p:nvSpPr>
          <p:cNvPr id="28678" name="Text Box 6"/>
          <p:cNvSpPr txBox="1">
            <a:spLocks noChangeArrowheads="1"/>
          </p:cNvSpPr>
          <p:nvPr/>
        </p:nvSpPr>
        <p:spPr bwMode="auto">
          <a:xfrm>
            <a:off x="7696200" y="1676401"/>
            <a:ext cx="1676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Times New Roman" panose="02020603050405020304" pitchFamily="18" charset="0"/>
              </a:rPr>
              <a:t>Genetic </a:t>
            </a:r>
          </a:p>
          <a:p>
            <a:pPr>
              <a:spcBef>
                <a:spcPct val="50000"/>
              </a:spcBef>
              <a:buFontTx/>
              <a:buNone/>
            </a:pPr>
            <a:r>
              <a:rPr lang="en-US" altLang="en-US" sz="2400">
                <a:latin typeface="Times New Roman" panose="02020603050405020304" pitchFamily="18" charset="0"/>
              </a:rPr>
              <a:t>Algorithm</a:t>
            </a:r>
          </a:p>
        </p:txBody>
      </p:sp>
      <p:sp>
        <p:nvSpPr>
          <p:cNvPr id="28679" name="Text Box 7"/>
          <p:cNvSpPr txBox="1">
            <a:spLocks noChangeArrowheads="1"/>
          </p:cNvSpPr>
          <p:nvPr/>
        </p:nvSpPr>
        <p:spPr bwMode="auto">
          <a:xfrm>
            <a:off x="5105400" y="4495801"/>
            <a:ext cx="2133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Times New Roman" panose="02020603050405020304" pitchFamily="18" charset="0"/>
              </a:rPr>
              <a:t>Evolution Program</a:t>
            </a:r>
          </a:p>
        </p:txBody>
      </p:sp>
      <p:sp>
        <p:nvSpPr>
          <p:cNvPr id="28680" name="Text Box 10"/>
          <p:cNvSpPr txBox="1">
            <a:spLocks noChangeArrowheads="1"/>
          </p:cNvSpPr>
          <p:nvPr/>
        </p:nvSpPr>
        <p:spPr bwMode="auto">
          <a:xfrm>
            <a:off x="2438400" y="228601"/>
            <a:ext cx="73914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4000">
                <a:solidFill>
                  <a:srgbClr val="00B0F0"/>
                </a:solidFill>
                <a:latin typeface="Times New Roman" panose="02020603050405020304" pitchFamily="18" charset="0"/>
              </a:rPr>
              <a:t>Evolution Program Approach</a:t>
            </a:r>
          </a:p>
        </p:txBody>
      </p:sp>
      <p:sp>
        <p:nvSpPr>
          <p:cNvPr id="28681" name="Text Box 11"/>
          <p:cNvSpPr txBox="1">
            <a:spLocks noChangeArrowheads="1"/>
          </p:cNvSpPr>
          <p:nvPr/>
        </p:nvSpPr>
        <p:spPr bwMode="auto">
          <a:xfrm>
            <a:off x="1981200" y="5791201"/>
            <a:ext cx="8305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2000" dirty="0">
                <a:latin typeface="Times New Roman" panose="02020603050405020304" pitchFamily="18" charset="0"/>
              </a:rPr>
              <a:t>Evolution Programs leave </a:t>
            </a:r>
            <a:r>
              <a:rPr lang="en-US" altLang="en-US" sz="2000" dirty="0" smtClean="0">
                <a:latin typeface="Times New Roman" panose="02020603050405020304" pitchFamily="18" charset="0"/>
              </a:rPr>
              <a:t>the </a:t>
            </a:r>
            <a:r>
              <a:rPr lang="en-US" altLang="en-US" sz="2000" dirty="0">
                <a:latin typeface="Times New Roman" panose="02020603050405020304" pitchFamily="18" charset="0"/>
              </a:rPr>
              <a:t>problem unchanged, modifying a chromosome representation of a solution (using natural data structure ) and applying appropriate genetic operators. </a:t>
            </a:r>
          </a:p>
        </p:txBody>
      </p:sp>
      <p:sp>
        <p:nvSpPr>
          <p:cNvPr id="28682" name="Line 12"/>
          <p:cNvSpPr>
            <a:spLocks noChangeShapeType="1"/>
          </p:cNvSpPr>
          <p:nvPr/>
        </p:nvSpPr>
        <p:spPr bwMode="auto">
          <a:xfrm>
            <a:off x="3962400" y="2667000"/>
            <a:ext cx="1066800" cy="1600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83" name="Line 13"/>
          <p:cNvSpPr>
            <a:spLocks noChangeShapeType="1"/>
          </p:cNvSpPr>
          <p:nvPr/>
        </p:nvSpPr>
        <p:spPr bwMode="auto">
          <a:xfrm flipH="1">
            <a:off x="6553200" y="2971800"/>
            <a:ext cx="12954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 name="Date Placeholder 1"/>
          <p:cNvSpPr>
            <a:spLocks noGrp="1"/>
          </p:cNvSpPr>
          <p:nvPr>
            <p:ph type="dt" sz="half" idx="10"/>
          </p:nvPr>
        </p:nvSpPr>
        <p:spPr/>
        <p:txBody>
          <a:bodyPr/>
          <a:lstStyle/>
          <a:p>
            <a:fld id="{0CEF3106-D30D-42C0-9B5B-C8B6B060888E}" type="datetime1">
              <a:rPr lang="en-US" smtClean="0"/>
              <a:t>8/28/2022</a:t>
            </a:fld>
            <a:endParaRPr lang="en-US" dirty="0"/>
          </a:p>
        </p:txBody>
      </p:sp>
      <p:sp>
        <p:nvSpPr>
          <p:cNvPr id="3" name="Footer Placeholder 2"/>
          <p:cNvSpPr>
            <a:spLocks noGrp="1"/>
          </p:cNvSpPr>
          <p:nvPr>
            <p:ph type="ftr" sz="quarter" idx="11"/>
          </p:nvPr>
        </p:nvSpPr>
        <p:spPr/>
        <p:txBody>
          <a:bodyPr/>
          <a:lstStyle/>
          <a:p>
            <a:r>
              <a:rPr lang="en-US" smtClean="0"/>
              <a:t>Artificial Intelligence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901993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1457325" y="771526"/>
            <a:ext cx="7924800"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2800" dirty="0">
                <a:latin typeface="Times New Roman" panose="02020603050405020304" pitchFamily="18" charset="0"/>
              </a:rPr>
              <a:t>To solve a non-trivial problem using an evolution  program</a:t>
            </a:r>
          </a:p>
          <a:p>
            <a:pPr>
              <a:spcBef>
                <a:spcPct val="50000"/>
              </a:spcBef>
              <a:buClr>
                <a:srgbClr val="00B0F0"/>
              </a:buClr>
            </a:pPr>
            <a:r>
              <a:rPr lang="en-US" altLang="en-US" sz="2800" dirty="0">
                <a:latin typeface="Times New Roman" panose="02020603050405020304" pitchFamily="18" charset="0"/>
              </a:rPr>
              <a:t>transform the problem into a form appropriate for the genetic algorithm (</a:t>
            </a:r>
            <a:r>
              <a:rPr lang="en-US" altLang="en-US" sz="2800" dirty="0">
                <a:solidFill>
                  <a:srgbClr val="00B0F0"/>
                </a:solidFill>
                <a:latin typeface="Times New Roman" panose="02020603050405020304" pitchFamily="18" charset="0"/>
              </a:rPr>
              <a:t>classical GA approach</a:t>
            </a:r>
            <a:r>
              <a:rPr lang="en-US" altLang="en-US" sz="2800" dirty="0">
                <a:latin typeface="Times New Roman" panose="02020603050405020304" pitchFamily="18" charset="0"/>
              </a:rPr>
              <a:t>)</a:t>
            </a:r>
          </a:p>
          <a:p>
            <a:pPr>
              <a:spcBef>
                <a:spcPct val="50000"/>
              </a:spcBef>
              <a:buClr>
                <a:srgbClr val="00B0F0"/>
              </a:buClr>
            </a:pPr>
            <a:r>
              <a:rPr lang="en-US" altLang="en-US" sz="2800" dirty="0">
                <a:latin typeface="Times New Roman" panose="02020603050405020304" pitchFamily="18" charset="0"/>
              </a:rPr>
              <a:t>transform the genetic algorithm to suit the problem (</a:t>
            </a:r>
            <a:r>
              <a:rPr lang="en-US" altLang="en-US" sz="2800" dirty="0">
                <a:solidFill>
                  <a:srgbClr val="00B0F0"/>
                </a:solidFill>
                <a:latin typeface="Times New Roman" panose="02020603050405020304" pitchFamily="18" charset="0"/>
              </a:rPr>
              <a:t>second approach</a:t>
            </a:r>
            <a:r>
              <a:rPr lang="en-US" altLang="en-US" sz="2800" dirty="0">
                <a:latin typeface="Times New Roman" panose="02020603050405020304" pitchFamily="18" charset="0"/>
              </a:rPr>
              <a:t>)</a:t>
            </a:r>
          </a:p>
          <a:p>
            <a:pPr>
              <a:spcBef>
                <a:spcPct val="50000"/>
              </a:spcBef>
              <a:buFontTx/>
              <a:buNone/>
            </a:pPr>
            <a:endParaRPr lang="en-US" altLang="en-US" sz="2400" dirty="0">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a:xfrm>
            <a:off x="8590663" y="6041362"/>
            <a:ext cx="1132886" cy="365125"/>
          </a:xfrm>
        </p:spPr>
        <p:txBody>
          <a:bodyPr/>
          <a:lstStyle/>
          <a:p>
            <a:fld id="{D57F1E4F-1CFF-5643-939E-217C01CDF565}" type="slidenum">
              <a:rPr lang="en-US" smtClean="0"/>
              <a:pPr/>
              <a:t>34</a:t>
            </a:fld>
            <a:endParaRPr lang="en-US" dirty="0"/>
          </a:p>
        </p:txBody>
      </p:sp>
      <p:sp>
        <p:nvSpPr>
          <p:cNvPr id="4" name="Date Placeholder 3"/>
          <p:cNvSpPr>
            <a:spLocks noGrp="1"/>
          </p:cNvSpPr>
          <p:nvPr>
            <p:ph type="dt" sz="half" idx="10"/>
          </p:nvPr>
        </p:nvSpPr>
        <p:spPr/>
        <p:txBody>
          <a:bodyPr/>
          <a:lstStyle/>
          <a:p>
            <a:fld id="{39F31D60-BF16-4AFC-A19E-F8EB2A969AD6}" type="datetime1">
              <a:rPr lang="en-US" smtClean="0"/>
              <a:t>8/28/2022</a:t>
            </a:fld>
            <a:endParaRPr lang="en-US" dirty="0"/>
          </a:p>
        </p:txBody>
      </p:sp>
    </p:spTree>
    <p:extLst>
      <p:ext uri="{BB962C8B-B14F-4D97-AF65-F5344CB8AC3E}">
        <p14:creationId xmlns:p14="http://schemas.microsoft.com/office/powerpoint/2010/main" val="23335092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524000" y="381000"/>
            <a:ext cx="883920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3600" dirty="0">
                <a:solidFill>
                  <a:srgbClr val="00B0F0"/>
                </a:solidFill>
                <a:latin typeface="Times New Roman" panose="02020603050405020304" pitchFamily="18" charset="0"/>
              </a:rPr>
              <a:t>Genetic Algorithms vs. Traditional Methods</a:t>
            </a:r>
            <a:endParaRPr lang="en-US" altLang="en-US" sz="2400" dirty="0">
              <a:latin typeface="Times New Roman" panose="02020603050405020304" pitchFamily="18" charset="0"/>
            </a:endParaRPr>
          </a:p>
          <a:p>
            <a:pPr algn="just">
              <a:spcBef>
                <a:spcPct val="50000"/>
              </a:spcBef>
              <a:buClr>
                <a:srgbClr val="00B0F0"/>
              </a:buClr>
            </a:pPr>
            <a:r>
              <a:rPr lang="en-US" altLang="en-US" sz="2800" dirty="0">
                <a:latin typeface="Times New Roman" panose="02020603050405020304" pitchFamily="18" charset="0"/>
              </a:rPr>
              <a:t>GAs  search from a population of points, not a single point.</a:t>
            </a:r>
          </a:p>
          <a:p>
            <a:pPr algn="just">
              <a:spcBef>
                <a:spcPct val="50000"/>
              </a:spcBef>
              <a:buClr>
                <a:srgbClr val="00B0F0"/>
              </a:buClr>
            </a:pPr>
            <a:r>
              <a:rPr lang="en-US" altLang="en-US" sz="2800" dirty="0">
                <a:latin typeface="Times New Roman" panose="02020603050405020304" pitchFamily="18" charset="0"/>
              </a:rPr>
              <a:t>GAs use payoff (objective function) information, not derivatives or other auxiliary knowledge.</a:t>
            </a:r>
          </a:p>
          <a:p>
            <a:pPr algn="just">
              <a:spcBef>
                <a:spcPct val="50000"/>
              </a:spcBef>
              <a:buClr>
                <a:srgbClr val="00B0F0"/>
              </a:buClr>
            </a:pPr>
            <a:r>
              <a:rPr lang="en-US" altLang="en-US" sz="2800" dirty="0">
                <a:latin typeface="Times New Roman" panose="02020603050405020304" pitchFamily="18" charset="0"/>
              </a:rPr>
              <a:t>GAs  use probabilistic transition rules, not deterministic rules</a:t>
            </a:r>
            <a:r>
              <a:rPr lang="en-US" altLang="en-US" sz="2400" dirty="0">
                <a:latin typeface="Times New Roman" panose="02020603050405020304" pitchFamily="18" charset="0"/>
              </a:rPr>
              <a:t>.</a:t>
            </a:r>
          </a:p>
          <a:p>
            <a:pPr>
              <a:spcBef>
                <a:spcPct val="50000"/>
              </a:spcBef>
            </a:pPr>
            <a:endParaRPr lang="en-US" altLang="en-US" sz="2400" dirty="0">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35</a:t>
            </a:fld>
            <a:endParaRPr lang="en-US" dirty="0"/>
          </a:p>
        </p:txBody>
      </p:sp>
      <p:sp>
        <p:nvSpPr>
          <p:cNvPr id="4" name="Date Placeholder 3"/>
          <p:cNvSpPr>
            <a:spLocks noGrp="1"/>
          </p:cNvSpPr>
          <p:nvPr>
            <p:ph type="dt" sz="half" idx="10"/>
          </p:nvPr>
        </p:nvSpPr>
        <p:spPr/>
        <p:txBody>
          <a:bodyPr/>
          <a:lstStyle/>
          <a:p>
            <a:fld id="{5FBEB3C4-31FD-432C-BE8B-75AE947DD467}" type="datetime1">
              <a:rPr lang="en-US" smtClean="0"/>
              <a:t>8/28/2022</a:t>
            </a:fld>
            <a:endParaRPr lang="en-US" dirty="0"/>
          </a:p>
        </p:txBody>
      </p:sp>
    </p:spTree>
    <p:extLst>
      <p:ext uri="{BB962C8B-B14F-4D97-AF65-F5344CB8AC3E}">
        <p14:creationId xmlns:p14="http://schemas.microsoft.com/office/powerpoint/2010/main" val="25892336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752600" y="457201"/>
            <a:ext cx="8686800" cy="612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800" b="1" dirty="0">
                <a:solidFill>
                  <a:srgbClr val="00B0F0"/>
                </a:solidFill>
                <a:latin typeface="Times New Roman" panose="02020603050405020304" pitchFamily="18" charset="0"/>
              </a:rPr>
              <a:t>Hill climbing, simulated annealing and genetic algorithms</a:t>
            </a:r>
          </a:p>
          <a:p>
            <a:pPr>
              <a:spcBef>
                <a:spcPct val="50000"/>
              </a:spcBef>
              <a:buFontTx/>
              <a:buNone/>
            </a:pPr>
            <a:endParaRPr lang="en-US" altLang="en-US" sz="2400" b="1" dirty="0">
              <a:latin typeface="Times New Roman" panose="02020603050405020304" pitchFamily="18" charset="0"/>
            </a:endParaRPr>
          </a:p>
          <a:p>
            <a:pPr>
              <a:spcBef>
                <a:spcPct val="50000"/>
              </a:spcBef>
              <a:buFontTx/>
              <a:buNone/>
            </a:pPr>
            <a:r>
              <a:rPr lang="en-US" altLang="en-US" sz="2400" dirty="0">
                <a:solidFill>
                  <a:srgbClr val="0000FF"/>
                </a:solidFill>
                <a:latin typeface="Times New Roman" panose="02020603050405020304" pitchFamily="18" charset="0"/>
              </a:rPr>
              <a:t>funny message which was presented recently on the internet</a:t>
            </a:r>
            <a:endParaRPr lang="en-US" altLang="en-US" sz="2400" b="1" dirty="0">
              <a:latin typeface="Times New Roman" panose="02020603050405020304" pitchFamily="18" charset="0"/>
            </a:endParaRPr>
          </a:p>
          <a:p>
            <a:pPr algn="just">
              <a:spcBef>
                <a:spcPct val="50000"/>
              </a:spcBef>
              <a:buFontTx/>
              <a:buNone/>
            </a:pPr>
            <a:r>
              <a:rPr lang="en-US" altLang="en-US" sz="2400" dirty="0">
                <a:latin typeface="Times New Roman" panose="02020603050405020304" pitchFamily="18" charset="0"/>
              </a:rPr>
              <a:t>In the </a:t>
            </a:r>
            <a:r>
              <a:rPr lang="en-US" altLang="en-US" sz="2400" b="1" dirty="0">
                <a:latin typeface="Times New Roman" panose="02020603050405020304" pitchFamily="18" charset="0"/>
              </a:rPr>
              <a:t>Hill-climbing</a:t>
            </a:r>
            <a:r>
              <a:rPr lang="en-US" altLang="en-US" sz="2400" dirty="0">
                <a:latin typeface="Times New Roman" panose="02020603050405020304" pitchFamily="18" charset="0"/>
              </a:rPr>
              <a:t> method , the kangaroo can hope at best to find the top of a mountain close to where he starts. There is no guarantee that this mountain will be Everest or even a very high mountain. Various methods are used to try to find the </a:t>
            </a:r>
            <a:r>
              <a:rPr lang="en-US" altLang="en-US" sz="2400" dirty="0" err="1">
                <a:latin typeface="Times New Roman" panose="02020603050405020304" pitchFamily="18" charset="0"/>
              </a:rPr>
              <a:t>actual.global</a:t>
            </a:r>
            <a:r>
              <a:rPr lang="en-US" altLang="en-US" sz="2400" dirty="0">
                <a:latin typeface="Times New Roman" panose="02020603050405020304" pitchFamily="18" charset="0"/>
              </a:rPr>
              <a:t> optimum.</a:t>
            </a:r>
          </a:p>
          <a:p>
            <a:pPr algn="just">
              <a:spcBef>
                <a:spcPct val="50000"/>
              </a:spcBef>
              <a:buFontTx/>
              <a:buNone/>
            </a:pPr>
            <a:endParaRPr lang="en-US" altLang="en-US" sz="2400" dirty="0">
              <a:latin typeface="Times New Roman" panose="02020603050405020304" pitchFamily="18" charset="0"/>
            </a:endParaRPr>
          </a:p>
          <a:p>
            <a:pPr algn="just">
              <a:spcBef>
                <a:spcPct val="50000"/>
              </a:spcBef>
              <a:buFontTx/>
              <a:buNone/>
            </a:pPr>
            <a:r>
              <a:rPr lang="en-US" altLang="en-US" sz="2400" dirty="0">
                <a:latin typeface="Times New Roman" panose="02020603050405020304" pitchFamily="18" charset="0"/>
              </a:rPr>
              <a:t>In </a:t>
            </a:r>
            <a:r>
              <a:rPr lang="en-US" altLang="en-US" sz="2400" b="1" dirty="0">
                <a:latin typeface="Times New Roman" panose="02020603050405020304" pitchFamily="18" charset="0"/>
              </a:rPr>
              <a:t>simulated annealing</a:t>
            </a:r>
            <a:r>
              <a:rPr lang="en-US" altLang="en-US" sz="2400" dirty="0">
                <a:latin typeface="Times New Roman" panose="02020603050405020304" pitchFamily="18" charset="0"/>
              </a:rPr>
              <a:t>, the kangaroo is drunk and hops around randomly for a long time. However, he gradually sobers up and tends to hop up hill.</a:t>
            </a:r>
          </a:p>
          <a:p>
            <a:pPr>
              <a:spcBef>
                <a:spcPct val="50000"/>
              </a:spcBef>
              <a:buFontTx/>
              <a:buNone/>
            </a:pPr>
            <a:endParaRPr lang="en-US" altLang="en-US" sz="2400" dirty="0">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36</a:t>
            </a:fld>
            <a:endParaRPr lang="en-US" dirty="0"/>
          </a:p>
        </p:txBody>
      </p:sp>
      <p:sp>
        <p:nvSpPr>
          <p:cNvPr id="4" name="Date Placeholder 3"/>
          <p:cNvSpPr>
            <a:spLocks noGrp="1"/>
          </p:cNvSpPr>
          <p:nvPr>
            <p:ph type="dt" sz="half" idx="10"/>
          </p:nvPr>
        </p:nvSpPr>
        <p:spPr/>
        <p:txBody>
          <a:bodyPr/>
          <a:lstStyle/>
          <a:p>
            <a:fld id="{F8B51E2D-A824-4A30-9C6B-E6B205B43B9D}" type="datetime1">
              <a:rPr lang="en-US" smtClean="0"/>
              <a:t>8/28/2022</a:t>
            </a:fld>
            <a:endParaRPr lang="en-US" dirty="0"/>
          </a:p>
        </p:txBody>
      </p:sp>
    </p:spTree>
    <p:extLst>
      <p:ext uri="{BB962C8B-B14F-4D97-AF65-F5344CB8AC3E}">
        <p14:creationId xmlns:p14="http://schemas.microsoft.com/office/powerpoint/2010/main" val="32243509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1395412" y="762000"/>
            <a:ext cx="8839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2400" dirty="0">
                <a:latin typeface="Times New Roman" panose="02020603050405020304" pitchFamily="18" charset="0"/>
              </a:rPr>
              <a:t>In </a:t>
            </a:r>
            <a:r>
              <a:rPr lang="en-US" altLang="en-US" sz="2400" b="1" dirty="0">
                <a:latin typeface="Times New Roman" panose="02020603050405020304" pitchFamily="18" charset="0"/>
              </a:rPr>
              <a:t>genetic algorithms</a:t>
            </a:r>
            <a:r>
              <a:rPr lang="en-US" altLang="en-US" sz="2400" dirty="0">
                <a:latin typeface="Times New Roman" panose="02020603050405020304" pitchFamily="18" charset="0"/>
              </a:rPr>
              <a:t>, there are lots of kangaroos that are parachuted into the Himalayas (if the pilot did not get lost) at random places. These kangaroos do not know that they are supposed to be looking for the top of Mt. Everest. However, every few years, you shoot the kangaroos at low altitudes and hope the ones that are left will be fruitful and multiply.</a:t>
            </a: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37</a:t>
            </a:fld>
            <a:endParaRPr lang="en-US" dirty="0"/>
          </a:p>
        </p:txBody>
      </p:sp>
      <p:sp>
        <p:nvSpPr>
          <p:cNvPr id="4" name="Date Placeholder 3"/>
          <p:cNvSpPr>
            <a:spLocks noGrp="1"/>
          </p:cNvSpPr>
          <p:nvPr>
            <p:ph type="dt" sz="half" idx="10"/>
          </p:nvPr>
        </p:nvSpPr>
        <p:spPr/>
        <p:txBody>
          <a:bodyPr/>
          <a:lstStyle/>
          <a:p>
            <a:fld id="{15CA38C0-201E-4BA5-B414-4E66FD3124AD}" type="datetime1">
              <a:rPr lang="en-US" smtClean="0"/>
              <a:t>8/28/2022</a:t>
            </a:fld>
            <a:endParaRPr lang="en-US" dirty="0"/>
          </a:p>
        </p:txBody>
      </p:sp>
    </p:spTree>
    <p:extLst>
      <p:ext uri="{BB962C8B-B14F-4D97-AF65-F5344CB8AC3E}">
        <p14:creationId xmlns:p14="http://schemas.microsoft.com/office/powerpoint/2010/main" val="16513251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524000" y="533400"/>
            <a:ext cx="9144000"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4400" b="1" dirty="0">
                <a:solidFill>
                  <a:srgbClr val="00B0F0"/>
                </a:solidFill>
                <a:latin typeface="Times New Roman" panose="02020603050405020304" pitchFamily="18" charset="0"/>
              </a:rPr>
              <a:t>References for genetic algorithms</a:t>
            </a:r>
          </a:p>
          <a:p>
            <a:pPr>
              <a:spcBef>
                <a:spcPct val="50000"/>
              </a:spcBef>
            </a:pPr>
            <a:r>
              <a:rPr lang="en-US" altLang="en-US" sz="2400" dirty="0">
                <a:latin typeface="Times New Roman" panose="02020603050405020304" pitchFamily="18" charset="0"/>
              </a:rPr>
              <a:t>Goldberg D.E. : Genetic Algorithms in Search, Optimization and 			Machine Learning, Addison-Wesley, </a:t>
            </a:r>
            <a:r>
              <a:rPr lang="en-US" altLang="en-US" sz="2400" dirty="0" smtClean="0">
                <a:latin typeface="Times New Roman" panose="02020603050405020304" pitchFamily="18" charset="0"/>
              </a:rPr>
              <a:t>1989.</a:t>
            </a:r>
            <a:endParaRPr lang="en-US" altLang="en-US" sz="2400" b="1" dirty="0">
              <a:latin typeface="Times New Roman" panose="02020603050405020304" pitchFamily="18" charset="0"/>
            </a:endParaRPr>
          </a:p>
          <a:p>
            <a:pPr>
              <a:spcBef>
                <a:spcPct val="50000"/>
              </a:spcBef>
            </a:pPr>
            <a:r>
              <a:rPr lang="en-US" altLang="en-US" sz="2400" dirty="0">
                <a:latin typeface="Times New Roman" panose="02020603050405020304" pitchFamily="18" charset="0"/>
              </a:rPr>
              <a:t>.</a:t>
            </a:r>
            <a:r>
              <a:rPr lang="en-US" altLang="en-US" sz="2400" dirty="0" err="1">
                <a:latin typeface="Times New Roman" panose="02020603050405020304" pitchFamily="18" charset="0"/>
              </a:rPr>
              <a:t>Michalewicz</a:t>
            </a:r>
            <a:r>
              <a:rPr lang="en-US" altLang="en-US" sz="2400" dirty="0">
                <a:latin typeface="Times New Roman" panose="02020603050405020304" pitchFamily="18" charset="0"/>
              </a:rPr>
              <a:t> Z.: Genetic Algorithms +Data Structures =Evolution 		Program, Springer , </a:t>
            </a:r>
            <a:r>
              <a:rPr lang="en-US" altLang="en-US" sz="2400" dirty="0" smtClean="0">
                <a:latin typeface="Times New Roman" panose="02020603050405020304" pitchFamily="18" charset="0"/>
              </a:rPr>
              <a:t>1999.</a:t>
            </a:r>
            <a:endParaRPr lang="en-US" altLang="en-US" sz="2400" dirty="0">
              <a:latin typeface="Times New Roman" panose="02020603050405020304" pitchFamily="18" charset="0"/>
            </a:endParaRPr>
          </a:p>
          <a:p>
            <a:pPr>
              <a:spcBef>
                <a:spcPct val="50000"/>
              </a:spcBef>
            </a:pPr>
            <a:endParaRPr lang="en-US" altLang="en-US" sz="2400" b="1" dirty="0">
              <a:latin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38</a:t>
            </a:fld>
            <a:endParaRPr lang="en-US" dirty="0"/>
          </a:p>
        </p:txBody>
      </p:sp>
      <p:sp>
        <p:nvSpPr>
          <p:cNvPr id="4" name="Date Placeholder 3"/>
          <p:cNvSpPr>
            <a:spLocks noGrp="1"/>
          </p:cNvSpPr>
          <p:nvPr>
            <p:ph type="dt" sz="half" idx="10"/>
          </p:nvPr>
        </p:nvSpPr>
        <p:spPr/>
        <p:txBody>
          <a:bodyPr/>
          <a:lstStyle/>
          <a:p>
            <a:fld id="{1150317E-D99E-440B-95E7-C5F98DAC0081}" type="datetime1">
              <a:rPr lang="en-US" smtClean="0"/>
              <a:t>8/28/2022</a:t>
            </a:fld>
            <a:endParaRPr lang="en-US" dirty="0"/>
          </a:p>
        </p:txBody>
      </p:sp>
    </p:spTree>
    <p:extLst>
      <p:ext uri="{BB962C8B-B14F-4D97-AF65-F5344CB8AC3E}">
        <p14:creationId xmlns:p14="http://schemas.microsoft.com/office/powerpoint/2010/main" val="792383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438400" y="304800"/>
            <a:ext cx="8229600" cy="1143000"/>
          </a:xfrm>
        </p:spPr>
        <p:txBody>
          <a:bodyPr/>
          <a:lstStyle/>
          <a:p>
            <a:pPr eaLnBrk="1" hangingPunct="1"/>
            <a:r>
              <a:rPr lang="en-US" altLang="en-US" smtClean="0">
                <a:solidFill>
                  <a:srgbClr val="00B0F0"/>
                </a:solidFill>
              </a:rPr>
              <a:t>Hill-climbing search</a:t>
            </a:r>
          </a:p>
        </p:txBody>
      </p:sp>
      <p:sp>
        <p:nvSpPr>
          <p:cNvPr id="4099" name="Rectangle 3"/>
          <p:cNvSpPr>
            <a:spLocks noGrp="1" noChangeArrowheads="1"/>
          </p:cNvSpPr>
          <p:nvPr>
            <p:ph type="body" idx="1"/>
          </p:nvPr>
        </p:nvSpPr>
        <p:spPr/>
        <p:txBody>
          <a:bodyPr/>
          <a:lstStyle/>
          <a:p>
            <a:pPr marL="0" indent="0">
              <a:buNone/>
              <a:defRPr/>
            </a:pPr>
            <a:r>
              <a:rPr lang="en-US" altLang="en-US" dirty="0" smtClean="0"/>
              <a:t>"Like climbing Everest in thick fog with amnesia"</a:t>
            </a:r>
          </a:p>
          <a:p>
            <a:pPr eaLnBrk="1" hangingPunct="1">
              <a:defRPr/>
            </a:pPr>
            <a:endParaRPr lang="en-US" altLang="en-US" dirty="0" smtClean="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l="17969" t="27083" r="13281" b="36459"/>
          <a:stretch>
            <a:fillRect/>
          </a:stretch>
        </p:blipFill>
        <p:spPr bwMode="auto">
          <a:xfrm>
            <a:off x="2362200" y="2743200"/>
            <a:ext cx="7620000"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4</a:t>
            </a:fld>
            <a:endParaRPr lang="en-US" dirty="0"/>
          </a:p>
        </p:txBody>
      </p:sp>
      <p:sp>
        <p:nvSpPr>
          <p:cNvPr id="4" name="Date Placeholder 3"/>
          <p:cNvSpPr>
            <a:spLocks noGrp="1"/>
          </p:cNvSpPr>
          <p:nvPr>
            <p:ph type="dt" sz="half" idx="10"/>
          </p:nvPr>
        </p:nvSpPr>
        <p:spPr/>
        <p:txBody>
          <a:bodyPr/>
          <a:lstStyle/>
          <a:p>
            <a:fld id="{FA45195E-9F64-44AD-BC33-1F1D2E6754A7}" type="datetime1">
              <a:rPr lang="en-US" smtClean="0"/>
              <a:t>8/28/2022</a:t>
            </a:fld>
            <a:endParaRPr lang="en-US" dirty="0"/>
          </a:p>
        </p:txBody>
      </p:sp>
    </p:spTree>
    <p:extLst>
      <p:ext uri="{BB962C8B-B14F-4D97-AF65-F5344CB8AC3E}">
        <p14:creationId xmlns:p14="http://schemas.microsoft.com/office/powerpoint/2010/main" val="4170078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smtClean="0">
                <a:solidFill>
                  <a:srgbClr val="00B0F0"/>
                </a:solidFill>
              </a:rPr>
              <a:t>Hill-climbing search</a:t>
            </a:r>
          </a:p>
        </p:txBody>
      </p:sp>
      <p:sp>
        <p:nvSpPr>
          <p:cNvPr id="5123" name="Rectangle 3"/>
          <p:cNvSpPr>
            <a:spLocks noGrp="1" noChangeArrowheads="1"/>
          </p:cNvSpPr>
          <p:nvPr>
            <p:ph type="body" idx="1"/>
          </p:nvPr>
        </p:nvSpPr>
        <p:spPr>
          <a:xfrm>
            <a:off x="677334" y="1429555"/>
            <a:ext cx="8596668" cy="4611807"/>
          </a:xfrm>
        </p:spPr>
        <p:txBody>
          <a:bodyPr/>
          <a:lstStyle/>
          <a:p>
            <a:pPr marL="0" indent="0">
              <a:buNone/>
              <a:defRPr/>
            </a:pPr>
            <a:r>
              <a:rPr lang="en-US" altLang="en-US" sz="2800" dirty="0" smtClean="0"/>
              <a:t>Problem: depending on initial state, can get stuck in local maxima</a:t>
            </a:r>
          </a:p>
          <a:p>
            <a:pPr eaLnBrk="1" hangingPunct="1">
              <a:defRPr/>
            </a:pPr>
            <a:endParaRPr lang="en-US" altLang="en-US" dirty="0" smtClean="0"/>
          </a:p>
        </p:txBody>
      </p:sp>
      <p:pic>
        <p:nvPicPr>
          <p:cNvPr id="6148" name="Picture 4" descr="hill-climb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488" y="2382593"/>
            <a:ext cx="6934200" cy="38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5</a:t>
            </a:fld>
            <a:endParaRPr lang="en-US" dirty="0"/>
          </a:p>
        </p:txBody>
      </p:sp>
      <p:sp>
        <p:nvSpPr>
          <p:cNvPr id="4" name="Date Placeholder 3"/>
          <p:cNvSpPr>
            <a:spLocks noGrp="1"/>
          </p:cNvSpPr>
          <p:nvPr>
            <p:ph type="dt" sz="half" idx="10"/>
          </p:nvPr>
        </p:nvSpPr>
        <p:spPr/>
        <p:txBody>
          <a:bodyPr/>
          <a:lstStyle/>
          <a:p>
            <a:fld id="{198EB116-416B-4E3A-A340-52FF73CBF6C3}" type="datetime1">
              <a:rPr lang="en-US" smtClean="0"/>
              <a:t>8/28/2022</a:t>
            </a:fld>
            <a:endParaRPr lang="en-US" dirty="0"/>
          </a:p>
        </p:txBody>
      </p:sp>
    </p:spTree>
    <p:extLst>
      <p:ext uri="{BB962C8B-B14F-4D97-AF65-F5344CB8AC3E}">
        <p14:creationId xmlns:p14="http://schemas.microsoft.com/office/powerpoint/2010/main" val="4271925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solidFill>
                  <a:srgbClr val="00B0F0"/>
                </a:solidFill>
              </a:rPr>
              <a:t>Hill-climbing search: 8-queens problem</a:t>
            </a:r>
          </a:p>
        </p:txBody>
      </p:sp>
      <p:sp>
        <p:nvSpPr>
          <p:cNvPr id="7171" name="Rectangle 3"/>
          <p:cNvSpPr>
            <a:spLocks noGrp="1" noChangeArrowheads="1"/>
          </p:cNvSpPr>
          <p:nvPr>
            <p:ph type="body" idx="1"/>
          </p:nvPr>
        </p:nvSpPr>
        <p:spPr>
          <a:xfrm>
            <a:off x="1981200" y="4800601"/>
            <a:ext cx="8229600" cy="1325563"/>
          </a:xfrm>
        </p:spPr>
        <p:txBody>
          <a:bodyPr>
            <a:normAutofit lnSpcReduction="10000"/>
          </a:bodyPr>
          <a:lstStyle/>
          <a:p>
            <a:pPr eaLnBrk="1" hangingPunct="1">
              <a:lnSpc>
                <a:spcPct val="80000"/>
              </a:lnSpc>
            </a:pPr>
            <a:endParaRPr lang="en-US" altLang="en-US" sz="2800"/>
          </a:p>
          <a:p>
            <a:pPr eaLnBrk="1" hangingPunct="1">
              <a:lnSpc>
                <a:spcPct val="80000"/>
              </a:lnSpc>
            </a:pPr>
            <a:r>
              <a:rPr lang="en-US" altLang="en-US" i="1"/>
              <a:t>h</a:t>
            </a:r>
            <a:r>
              <a:rPr lang="en-US" altLang="en-US"/>
              <a:t> = number of pairs of queens that are attacking each other, either directly or indirectly </a:t>
            </a:r>
          </a:p>
          <a:p>
            <a:pPr eaLnBrk="1" hangingPunct="1">
              <a:lnSpc>
                <a:spcPct val="80000"/>
              </a:lnSpc>
            </a:pPr>
            <a:r>
              <a:rPr lang="en-US" altLang="en-US" i="1"/>
              <a:t>h = 17</a:t>
            </a:r>
            <a:r>
              <a:rPr lang="en-US" altLang="en-US"/>
              <a:t> for the above state</a:t>
            </a:r>
          </a:p>
        </p:txBody>
      </p:sp>
      <p:pic>
        <p:nvPicPr>
          <p:cNvPr id="7172" name="Picture 4" descr="8queens-success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295400"/>
            <a:ext cx="3733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6</a:t>
            </a:fld>
            <a:endParaRPr lang="en-US" dirty="0"/>
          </a:p>
        </p:txBody>
      </p:sp>
      <p:sp>
        <p:nvSpPr>
          <p:cNvPr id="4" name="Date Placeholder 3"/>
          <p:cNvSpPr>
            <a:spLocks noGrp="1"/>
          </p:cNvSpPr>
          <p:nvPr>
            <p:ph type="dt" sz="half" idx="10"/>
          </p:nvPr>
        </p:nvSpPr>
        <p:spPr/>
        <p:txBody>
          <a:bodyPr/>
          <a:lstStyle/>
          <a:p>
            <a:fld id="{ABDF6343-B017-4DB7-A862-45B5105EB517}" type="datetime1">
              <a:rPr lang="en-US" smtClean="0"/>
              <a:t>8/28/2022</a:t>
            </a:fld>
            <a:endParaRPr lang="en-US" dirty="0"/>
          </a:p>
        </p:txBody>
      </p:sp>
    </p:spTree>
    <p:extLst>
      <p:ext uri="{BB962C8B-B14F-4D97-AF65-F5344CB8AC3E}">
        <p14:creationId xmlns:p14="http://schemas.microsoft.com/office/powerpoint/2010/main" val="2656910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solidFill>
                  <a:srgbClr val="00B0F0"/>
                </a:solidFill>
              </a:rPr>
              <a:t>Hill-climbing search: 8-queens problem</a:t>
            </a:r>
          </a:p>
        </p:txBody>
      </p:sp>
      <p:pic>
        <p:nvPicPr>
          <p:cNvPr id="8195" name="Picture 3" descr="8queens-local-minim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295400"/>
            <a:ext cx="3733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4"/>
          <p:cNvSpPr>
            <a:spLocks noChangeArrowheads="1"/>
          </p:cNvSpPr>
          <p:nvPr/>
        </p:nvSpPr>
        <p:spPr bwMode="auto">
          <a:xfrm>
            <a:off x="1981200" y="4800601"/>
            <a:ext cx="8229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defRPr/>
            </a:pPr>
            <a:endParaRPr lang="en-US" altLang="en-US" sz="2800" dirty="0"/>
          </a:p>
          <a:p>
            <a:pPr marL="0" indent="0">
              <a:buNone/>
              <a:defRPr/>
            </a:pPr>
            <a:r>
              <a:rPr lang="en-US" altLang="en-US" dirty="0"/>
              <a:t>A local minimum with </a:t>
            </a:r>
            <a:r>
              <a:rPr lang="en-US" altLang="en-US" i="1" dirty="0"/>
              <a:t>h = 1</a:t>
            </a:r>
            <a:endParaRPr lang="en-US" altLang="en-US" dirty="0"/>
          </a:p>
        </p:txBody>
      </p:sp>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7</a:t>
            </a:fld>
            <a:endParaRPr lang="en-US" dirty="0"/>
          </a:p>
        </p:txBody>
      </p:sp>
      <p:sp>
        <p:nvSpPr>
          <p:cNvPr id="4" name="Date Placeholder 3"/>
          <p:cNvSpPr>
            <a:spLocks noGrp="1"/>
          </p:cNvSpPr>
          <p:nvPr>
            <p:ph type="dt" sz="half" idx="10"/>
          </p:nvPr>
        </p:nvSpPr>
        <p:spPr/>
        <p:txBody>
          <a:bodyPr/>
          <a:lstStyle/>
          <a:p>
            <a:fld id="{36FB8E11-CF84-49A9-85F7-EEC6482402CF}" type="datetime1">
              <a:rPr lang="en-US" smtClean="0"/>
              <a:t>8/28/2022</a:t>
            </a:fld>
            <a:endParaRPr lang="en-US" dirty="0"/>
          </a:p>
        </p:txBody>
      </p:sp>
    </p:spTree>
    <p:extLst>
      <p:ext uri="{BB962C8B-B14F-4D97-AF65-F5344CB8AC3E}">
        <p14:creationId xmlns:p14="http://schemas.microsoft.com/office/powerpoint/2010/main" val="3679779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524000" y="50800"/>
            <a:ext cx="9144000"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4000" dirty="0">
                <a:solidFill>
                  <a:srgbClr val="00B0F0"/>
                </a:solidFill>
                <a:latin typeface="Times New Roman" panose="02020603050405020304" pitchFamily="18" charset="0"/>
              </a:rPr>
              <a:t>Simulated Annealing</a:t>
            </a:r>
          </a:p>
          <a:p>
            <a:pPr algn="just">
              <a:spcBef>
                <a:spcPct val="50000"/>
              </a:spcBef>
              <a:buFontTx/>
              <a:buNone/>
            </a:pPr>
            <a:r>
              <a:rPr lang="en-US" altLang="en-US" dirty="0">
                <a:latin typeface="Times New Roman" panose="02020603050405020304" pitchFamily="18" charset="0"/>
              </a:rPr>
              <a:t>Annealing is the process of metal casting, where the metal is first melted at a high temperature beyond its melting point and then is allowed to cool down until it returns to the solid form. Thus in physical process of annealing, the hot material gradually loses energy and finally at one point of time reaches a state of minimum energy.</a:t>
            </a:r>
          </a:p>
          <a:p>
            <a:pPr algn="just">
              <a:spcBef>
                <a:spcPct val="50000"/>
              </a:spcBef>
              <a:buFontTx/>
              <a:buNone/>
            </a:pPr>
            <a:r>
              <a:rPr lang="en-US" altLang="en-US" dirty="0">
                <a:latin typeface="Times New Roman" panose="02020603050405020304" pitchFamily="18" charset="0"/>
              </a:rPr>
              <a:t>A common observation is that most physical processes have transitions from higher to lower energy states, but there still remains a small probability, p, that it may move up to a higher energy state.</a:t>
            </a:r>
            <a:r>
              <a:rPr lang="en-US" altLang="en-US" sz="2400" dirty="0">
                <a:latin typeface="Times New Roman" panose="02020603050405020304" pitchFamily="18" charset="0"/>
              </a:rPr>
              <a:t> </a:t>
            </a:r>
          </a:p>
        </p:txBody>
      </p:sp>
      <p:sp>
        <p:nvSpPr>
          <p:cNvPr id="2" name="Date Placeholder 1"/>
          <p:cNvSpPr>
            <a:spLocks noGrp="1"/>
          </p:cNvSpPr>
          <p:nvPr>
            <p:ph type="dt" sz="half" idx="10"/>
          </p:nvPr>
        </p:nvSpPr>
        <p:spPr/>
        <p:txBody>
          <a:bodyPr/>
          <a:lstStyle/>
          <a:p>
            <a:fld id="{67409FCE-A390-4CD3-AB01-EE8F57AB58E5}" type="datetime1">
              <a:rPr lang="en-US" smtClean="0"/>
              <a:t>8/28/2022</a:t>
            </a:fld>
            <a:endParaRPr lang="en-US" dirty="0"/>
          </a:p>
        </p:txBody>
      </p:sp>
      <p:sp>
        <p:nvSpPr>
          <p:cNvPr id="3" name="Footer Placeholder 2"/>
          <p:cNvSpPr>
            <a:spLocks noGrp="1"/>
          </p:cNvSpPr>
          <p:nvPr>
            <p:ph type="ftr" sz="quarter" idx="11"/>
          </p:nvPr>
        </p:nvSpPr>
        <p:spPr/>
        <p:txBody>
          <a:bodyPr/>
          <a:lstStyle/>
          <a:p>
            <a:r>
              <a:rPr lang="en-US" smtClean="0"/>
              <a:t>Artificial Intelligence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840066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solidFill>
                  <a:srgbClr val="00B0F0"/>
                </a:solidFill>
              </a:rPr>
              <a:t>Simulated annealing search</a:t>
            </a:r>
          </a:p>
        </p:txBody>
      </p:sp>
      <p:sp>
        <p:nvSpPr>
          <p:cNvPr id="10243" name="Rectangle 3"/>
          <p:cNvSpPr>
            <a:spLocks noGrp="1" noChangeArrowheads="1"/>
          </p:cNvSpPr>
          <p:nvPr>
            <p:ph type="body" idx="1"/>
          </p:nvPr>
        </p:nvSpPr>
        <p:spPr>
          <a:xfrm>
            <a:off x="1981200" y="1600200"/>
            <a:ext cx="8229600" cy="5105400"/>
          </a:xfrm>
        </p:spPr>
        <p:txBody>
          <a:bodyPr/>
          <a:lstStyle/>
          <a:p>
            <a:pPr eaLnBrk="1" hangingPunct="1"/>
            <a:r>
              <a:rPr lang="en-US" altLang="en-US" sz="2800" dirty="0"/>
              <a:t>Idea: escape local maxima by allowing some "bad" moves but </a:t>
            </a:r>
            <a:r>
              <a:rPr lang="en-US" altLang="en-US" sz="2800" dirty="0">
                <a:solidFill>
                  <a:srgbClr val="0070C0"/>
                </a:solidFill>
              </a:rPr>
              <a:t>gradually decrease </a:t>
            </a:r>
            <a:r>
              <a:rPr lang="en-US" altLang="en-US" sz="2800" dirty="0"/>
              <a:t>their </a:t>
            </a:r>
            <a:r>
              <a:rPr lang="en-US" altLang="en-US" sz="2800" dirty="0" smtClean="0"/>
              <a:t>frequency</a:t>
            </a:r>
            <a:endParaRPr lang="en-US" altLang="en-US" sz="2800" dirty="0"/>
          </a:p>
          <a:p>
            <a:pPr eaLnBrk="1" hangingPunct="1"/>
            <a:endParaRPr lang="en-US" altLang="en-US" sz="2800" dirty="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l="17969" t="31250" r="13281" b="17709"/>
          <a:stretch>
            <a:fillRect/>
          </a:stretch>
        </p:blipFill>
        <p:spPr bwMode="auto">
          <a:xfrm>
            <a:off x="2560750" y="2578100"/>
            <a:ext cx="62484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Artificial Intelligence</a:t>
            </a:r>
            <a:endParaRPr lang="en-US" dirty="0"/>
          </a:p>
        </p:txBody>
      </p:sp>
      <p:sp>
        <p:nvSpPr>
          <p:cNvPr id="3" name="Slide Number Placeholder 2"/>
          <p:cNvSpPr>
            <a:spLocks noGrp="1"/>
          </p:cNvSpPr>
          <p:nvPr>
            <p:ph type="sldNum" sz="quarter" idx="12"/>
          </p:nvPr>
        </p:nvSpPr>
        <p:spPr/>
        <p:txBody>
          <a:bodyPr/>
          <a:lstStyle/>
          <a:p>
            <a:fld id="{519954A3-9DFD-4C44-94BA-B95130A3BA1C}" type="slidenum">
              <a:rPr lang="en-US" smtClean="0"/>
              <a:pPr/>
              <a:t>9</a:t>
            </a:fld>
            <a:endParaRPr lang="en-US" dirty="0"/>
          </a:p>
        </p:txBody>
      </p:sp>
      <p:sp>
        <p:nvSpPr>
          <p:cNvPr id="4" name="Date Placeholder 3"/>
          <p:cNvSpPr>
            <a:spLocks noGrp="1"/>
          </p:cNvSpPr>
          <p:nvPr>
            <p:ph type="dt" sz="half" idx="10"/>
          </p:nvPr>
        </p:nvSpPr>
        <p:spPr/>
        <p:txBody>
          <a:bodyPr/>
          <a:lstStyle/>
          <a:p>
            <a:fld id="{18A648C9-E00B-4DA3-B7A7-944F292F1BC3}" type="datetime1">
              <a:rPr lang="en-US" smtClean="0"/>
              <a:t>8/28/2022</a:t>
            </a:fld>
            <a:endParaRPr lang="en-US" dirty="0"/>
          </a:p>
        </p:txBody>
      </p:sp>
    </p:spTree>
    <p:extLst>
      <p:ext uri="{BB962C8B-B14F-4D97-AF65-F5344CB8AC3E}">
        <p14:creationId xmlns:p14="http://schemas.microsoft.com/office/powerpoint/2010/main" val="4238363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1031</TotalTime>
  <Words>1448</Words>
  <Application>Microsoft Office PowerPoint</Application>
  <PresentationFormat>Widescreen</PresentationFormat>
  <Paragraphs>347</Paragraphs>
  <Slides>38</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Calibri Light</vt:lpstr>
      <vt:lpstr>Times New Roman</vt:lpstr>
      <vt:lpstr>Trebuchet MS</vt:lpstr>
      <vt:lpstr>Wingdings</vt:lpstr>
      <vt:lpstr>Wingdings 3</vt:lpstr>
      <vt:lpstr>Facet</vt:lpstr>
      <vt:lpstr>Custom Design</vt:lpstr>
      <vt:lpstr>Beyond Classical Search  Chapter 4</vt:lpstr>
      <vt:lpstr>Local search algorithms</vt:lpstr>
      <vt:lpstr>Example: n-queens</vt:lpstr>
      <vt:lpstr>Hill-climbing search</vt:lpstr>
      <vt:lpstr>Hill-climbing search</vt:lpstr>
      <vt:lpstr>Hill-climbing search: 8-queens problem</vt:lpstr>
      <vt:lpstr>Hill-climbing search: 8-queens problem</vt:lpstr>
      <vt:lpstr>PowerPoint Presentation</vt:lpstr>
      <vt:lpstr>Simulated annealing search</vt:lpstr>
      <vt:lpstr>Properties of simulated annealing search</vt:lpstr>
      <vt:lpstr>Local beam search</vt:lpstr>
      <vt:lpstr>Genetic Algorithm (GA)</vt:lpstr>
      <vt:lpstr>The GA Procedure</vt:lpstr>
      <vt:lpstr>GA Operators</vt:lpstr>
      <vt:lpstr>Reproduction</vt:lpstr>
      <vt:lpstr>Crossover</vt:lpstr>
      <vt:lpstr>Mutation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8-Queens problem using Genetic algorithms</vt:lpstr>
      <vt:lpstr>Issues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PUNAM BEDI</dc:creator>
  <cp:lastModifiedBy>Microsoft account</cp:lastModifiedBy>
  <cp:revision>74</cp:revision>
  <dcterms:created xsi:type="dcterms:W3CDTF">2019-07-25T08:00:28Z</dcterms:created>
  <dcterms:modified xsi:type="dcterms:W3CDTF">2022-08-28T13:40:21Z</dcterms:modified>
</cp:coreProperties>
</file>