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9" r:id="rId2"/>
  </p:sldMasterIdLst>
  <p:notesMasterIdLst>
    <p:notesMasterId r:id="rId69"/>
  </p:notesMasterIdLst>
  <p:sldIdLst>
    <p:sldId id="428" r:id="rId3"/>
    <p:sldId id="511" r:id="rId4"/>
    <p:sldId id="429" r:id="rId5"/>
    <p:sldId id="512" r:id="rId6"/>
    <p:sldId id="513" r:id="rId7"/>
    <p:sldId id="514" r:id="rId8"/>
    <p:sldId id="515" r:id="rId9"/>
    <p:sldId id="519" r:id="rId10"/>
    <p:sldId id="516" r:id="rId11"/>
    <p:sldId id="520" r:id="rId12"/>
    <p:sldId id="522" r:id="rId13"/>
    <p:sldId id="431" r:id="rId14"/>
    <p:sldId id="432" r:id="rId15"/>
    <p:sldId id="433" r:id="rId16"/>
    <p:sldId id="564" r:id="rId17"/>
    <p:sldId id="523" r:id="rId18"/>
    <p:sldId id="434" r:id="rId19"/>
    <p:sldId id="435" r:id="rId20"/>
    <p:sldId id="436" r:id="rId21"/>
    <p:sldId id="437" r:id="rId22"/>
    <p:sldId id="438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561" r:id="rId60"/>
    <p:sldId id="562" r:id="rId61"/>
    <p:sldId id="563" r:id="rId62"/>
    <p:sldId id="439" r:id="rId63"/>
    <p:sldId id="440" r:id="rId64"/>
    <p:sldId id="441" r:id="rId65"/>
    <p:sldId id="442" r:id="rId66"/>
    <p:sldId id="505" r:id="rId67"/>
    <p:sldId id="51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28AD-36F1-4087-971A-7B256ED363F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1BDC-DC88-4F8A-BB33-D15FB264F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3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B47AEB-8F8B-463F-8253-DC188F15672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7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58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3061-C415-4187-95E3-BD9716C670B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136" y="42418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136" y="6041362"/>
            <a:ext cx="911939" cy="365125"/>
          </a:xfrm>
        </p:spPr>
        <p:txBody>
          <a:bodyPr/>
          <a:lstStyle/>
          <a:p>
            <a:fld id="{AFD1C94A-60A8-43FB-876D-EB5E32E208B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041362"/>
            <a:ext cx="2044700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745" y="4177326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745" y="6065409"/>
            <a:ext cx="911939" cy="365125"/>
          </a:xfrm>
        </p:spPr>
        <p:txBody>
          <a:bodyPr/>
          <a:lstStyle/>
          <a:p>
            <a:fld id="{F3D50D7B-0D40-4ECC-AD89-75C2DBD2637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6600" y="6041362"/>
            <a:ext cx="24283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4C24-2F47-4D25-AC4F-EC4755513F2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12B-8DFB-4D9C-A3EE-7226A5A55A2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2" y="6041361"/>
            <a:ext cx="911939" cy="365125"/>
          </a:xfrm>
        </p:spPr>
        <p:txBody>
          <a:bodyPr/>
          <a:lstStyle/>
          <a:p>
            <a:fld id="{87FFE6B3-7E38-4411-868A-996B7A49A9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65114" y="6097848"/>
            <a:ext cx="19330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4" y="6088988"/>
            <a:ext cx="911939" cy="365125"/>
          </a:xfrm>
        </p:spPr>
        <p:txBody>
          <a:bodyPr/>
          <a:lstStyle/>
          <a:p>
            <a:fld id="{3C5A6999-1824-4DB3-AC96-3D61E2D9413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6396" y="6088987"/>
            <a:ext cx="186310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5" y="6041362"/>
            <a:ext cx="911939" cy="365125"/>
          </a:xfrm>
        </p:spPr>
        <p:txBody>
          <a:bodyPr/>
          <a:lstStyle/>
          <a:p>
            <a:fld id="{765650CA-6198-4D30-861A-2EA47F8E429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5000" y="6041362"/>
            <a:ext cx="25299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3071-EE85-4CE2-B454-8BEA3823C2C8}" type="datetime1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4728-BC60-4170-9269-C292F8416D6E}" type="datetime1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0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3F4F-7A4F-4560-BFFA-6097CC165FBB}" type="datetime1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2160587"/>
            <a:ext cx="8596668" cy="388077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7334" y="6041361"/>
            <a:ext cx="821266" cy="365125"/>
          </a:xfrm>
        </p:spPr>
        <p:txBody>
          <a:bodyPr/>
          <a:lstStyle/>
          <a:p>
            <a:fld id="{371E22D2-1978-45CB-9697-4DCF7A6EE64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5932" y="6088984"/>
            <a:ext cx="2057399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B022-CD59-481A-893D-701FC1619105}" type="datetime1">
              <a:rPr lang="en-US" smtClean="0"/>
              <a:t>1/13/2021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1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6AD-BA48-41E5-AB1E-1CDF54B141AA}" type="datetime1">
              <a:rPr lang="en-US" smtClean="0"/>
              <a:t>1/13/2021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B766-49F9-4D35-A29E-D812431C17D2}" type="datetime1">
              <a:rPr lang="en-US" smtClean="0"/>
              <a:t>1/13/2021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C1D5-198B-4211-9302-AAD4B00C18B3}" type="datetime1">
              <a:rPr lang="en-US" smtClean="0"/>
              <a:t>1/13/2021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53F-DBE3-4508-A591-20B0FFD7399A}" type="datetime1">
              <a:rPr lang="en-US" smtClean="0"/>
              <a:t>1/13/2021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31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77D-720B-478B-AF3A-5A0C18BF6287}" type="datetime1">
              <a:rPr lang="en-US" smtClean="0"/>
              <a:t>1/13/2021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4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2BB1-5C72-44F1-AD6E-42DE56A841F0}" type="datetime1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1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F89D-04C9-4231-8095-3DD005B7A9E7}" type="datetime1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911" y="6223924"/>
            <a:ext cx="911939" cy="365125"/>
          </a:xfrm>
        </p:spPr>
        <p:txBody>
          <a:bodyPr/>
          <a:lstStyle/>
          <a:p>
            <a:fld id="{63D6648E-9D1C-40E2-8C96-5B79CAD885E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0205" y="6171466"/>
            <a:ext cx="1946103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63" y="6142228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1385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948" y="6088987"/>
            <a:ext cx="911939" cy="365125"/>
          </a:xfrm>
        </p:spPr>
        <p:txBody>
          <a:bodyPr/>
          <a:lstStyle/>
          <a:p>
            <a:fld id="{38CCBF77-93A2-4749-A8A0-EF8AE41D0AA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67936" y="6136613"/>
            <a:ext cx="264706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4895" y="6136613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30B1-B735-409A-AEE6-FAF7FA20C8F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33" y="6041362"/>
            <a:ext cx="911939" cy="365125"/>
          </a:xfrm>
        </p:spPr>
        <p:txBody>
          <a:bodyPr/>
          <a:lstStyle/>
          <a:p>
            <a:fld id="{9D88FECF-A2AF-46A3-AEE0-85BACE79FE2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32300" y="6041361"/>
            <a:ext cx="19330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1061" y="6067686"/>
            <a:ext cx="911939" cy="365125"/>
          </a:xfrm>
        </p:spPr>
        <p:txBody>
          <a:bodyPr/>
          <a:lstStyle/>
          <a:p>
            <a:fld id="{5ABB8877-F015-4C95-9ED6-EF8F4A5739C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9534" y="6041362"/>
            <a:ext cx="188806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4" y="6041361"/>
            <a:ext cx="911939" cy="365125"/>
          </a:xfrm>
        </p:spPr>
        <p:txBody>
          <a:bodyPr/>
          <a:lstStyle/>
          <a:p>
            <a:fld id="{C739DCAB-1858-4652-A044-59F15AD070D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2478" y="6041361"/>
            <a:ext cx="244308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327" y="6041362"/>
            <a:ext cx="1874573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3" y="6041361"/>
            <a:ext cx="911939" cy="365125"/>
          </a:xfrm>
        </p:spPr>
        <p:txBody>
          <a:bodyPr/>
          <a:lstStyle/>
          <a:p>
            <a:fld id="{6E0A87A3-CDD5-4B6E-8E5F-F45FD42C709A}" type="datetime1">
              <a:rPr lang="en-US" smtClean="0"/>
              <a:t>1/13/2021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0791-31BB-4BEE-AE03-959B0DF43B1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995D-500C-4B2E-B79B-AF51D46D692F}" type="datetime1">
              <a:rPr lang="en-US" smtClean="0"/>
              <a:t>1/13/2021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6915" y="1503012"/>
            <a:ext cx="7766936" cy="164630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Adversarial Search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6960" y="3419768"/>
            <a:ext cx="7766936" cy="250451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/>
              <a:t>Chapter 5</a:t>
            </a:r>
          </a:p>
          <a:p>
            <a:pPr algn="ctr" eaLnBrk="1" hangingPunct="1"/>
            <a:r>
              <a:rPr lang="en-US" altLang="en-US" sz="2000" dirty="0" smtClean="0"/>
              <a:t>(Based on slides of Diane J. Cook, Stuart Russell)</a:t>
            </a:r>
          </a:p>
        </p:txBody>
      </p:sp>
    </p:spTree>
    <p:extLst>
      <p:ext uri="{BB962C8B-B14F-4D97-AF65-F5344CB8AC3E}">
        <p14:creationId xmlns:p14="http://schemas.microsoft.com/office/powerpoint/2010/main" val="25094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733801"/>
            <a:ext cx="8229600" cy="2925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Chess, SBE is typically linear weighted sum of features</a:t>
            </a:r>
          </a:p>
          <a:p>
            <a:pPr lvl="1"/>
            <a:r>
              <a:rPr lang="en-US" sz="2400" dirty="0" smtClean="0"/>
              <a:t>SBE(s) =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(s)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(s) + … +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n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(s)</a:t>
            </a:r>
          </a:p>
          <a:p>
            <a:pPr lvl="1"/>
            <a:r>
              <a:rPr lang="en-US" sz="2400" dirty="0" smtClean="0"/>
              <a:t>E.g.,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9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(s) = #white queens - #black queens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066801"/>
            <a:ext cx="6248400" cy="259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4C65-86B1-4A59-A376-E0365CE7980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0C6DED-9899-475A-B06C-4F93FA964A8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Cutting off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602" y="1455313"/>
            <a:ext cx="8596668" cy="4586048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3300" i="1" dirty="0" err="1"/>
              <a:t>MinimaxCutoff</a:t>
            </a:r>
            <a:r>
              <a:rPr lang="en-US" altLang="en-US" sz="3300" dirty="0"/>
              <a:t> is identical to </a:t>
            </a:r>
            <a:r>
              <a:rPr lang="en-US" altLang="en-US" sz="3300" i="1" dirty="0" err="1"/>
              <a:t>MinimaxValue</a:t>
            </a:r>
            <a:r>
              <a:rPr lang="en-US" altLang="en-US" sz="3300" dirty="0"/>
              <a:t> except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800" i="1" dirty="0"/>
              <a:t>Terminal?</a:t>
            </a:r>
            <a:r>
              <a:rPr lang="en-US" altLang="en-US" sz="2800" dirty="0"/>
              <a:t> is replaced by </a:t>
            </a:r>
            <a:r>
              <a:rPr lang="en-US" altLang="en-US" sz="2800" i="1" dirty="0"/>
              <a:t>Cutoff?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800" i="1" dirty="0"/>
              <a:t>Utility</a:t>
            </a:r>
            <a:r>
              <a:rPr lang="en-US" altLang="en-US" sz="2800" dirty="0"/>
              <a:t> is replaced by </a:t>
            </a:r>
            <a:r>
              <a:rPr lang="en-US" altLang="en-US" sz="2800" i="1" dirty="0" err="1"/>
              <a:t>Eval</a:t>
            </a:r>
            <a:endParaRPr lang="en-US" altLang="en-US" sz="2800" dirty="0"/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8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dirty="0"/>
              <a:t>Does it work in practice?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b</a:t>
            </a:r>
            <a:r>
              <a:rPr lang="en-US" altLang="en-US" sz="2800" baseline="30000" dirty="0" err="1"/>
              <a:t>m</a:t>
            </a:r>
            <a:r>
              <a:rPr lang="en-US" altLang="en-US" sz="2800" dirty="0"/>
              <a:t> = 10</a:t>
            </a:r>
            <a:r>
              <a:rPr lang="en-US" altLang="en-US" sz="2800" baseline="30000" dirty="0"/>
              <a:t>6</a:t>
            </a:r>
            <a:r>
              <a:rPr lang="en-US" altLang="en-US" sz="2800" dirty="0"/>
              <a:t>, b=35 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m=4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dirty="0"/>
              <a:t>4-ply </a:t>
            </a:r>
            <a:r>
              <a:rPr lang="en-US" altLang="en-US" sz="2800" dirty="0" err="1"/>
              <a:t>lookahead</a:t>
            </a:r>
            <a:r>
              <a:rPr lang="en-US" altLang="en-US" sz="2800" dirty="0"/>
              <a:t> is a hopeless chess player!
</a:t>
            </a:r>
          </a:p>
          <a:p>
            <a:r>
              <a:rPr lang="en-US" sz="2900" dirty="0"/>
              <a:t>For chess:</a:t>
            </a:r>
          </a:p>
          <a:p>
            <a:pPr lvl="1"/>
            <a:r>
              <a:rPr lang="en-US" sz="2900" dirty="0"/>
              <a:t>4 ply is human novice</a:t>
            </a:r>
          </a:p>
          <a:p>
            <a:pPr lvl="1"/>
            <a:r>
              <a:rPr lang="en-US" sz="2900" dirty="0"/>
              <a:t>8 ply is typical PC or human master</a:t>
            </a:r>
          </a:p>
          <a:p>
            <a:pPr lvl="1"/>
            <a:r>
              <a:rPr lang="en-US" sz="2900" dirty="0"/>
              <a:t>12 ply is grand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C30-96B8-4EB6-BCBD-1952C93F9B1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CBB46D-A333-454F-BC95-5591BE087E2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298" y="1352283"/>
            <a:ext cx="8596668" cy="410952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E.g., 2-ply game:</a:t>
            </a:r>
          </a:p>
          <a:p>
            <a:pPr eaLnBrk="1" hangingPunct="1"/>
            <a:r>
              <a:rPr lang="en-US" altLang="en-US" sz="2400" dirty="0"/>
              <a:t>Perfect play for deterministic games</a:t>
            </a:r>
          </a:p>
          <a:p>
            <a:pPr eaLnBrk="1" hangingPunct="1"/>
            <a:r>
              <a:rPr lang="en-US" altLang="en-US" sz="2400" dirty="0"/>
              <a:t>Idea: choose move to position with highest </a:t>
            </a:r>
            <a:r>
              <a:rPr lang="en-US" altLang="en-US" sz="2400" dirty="0">
                <a:solidFill>
                  <a:srgbClr val="00B0F0"/>
                </a:solidFill>
              </a:rPr>
              <a:t>minimax value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	= best achievable payoff against best play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5125" name="Picture 4" descr="mini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67" y="3334671"/>
            <a:ext cx="72390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7EF-88CD-4ABC-AD62-BF8A18CFC0F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DCCBC6-18CC-4669-92C8-5D8843ECC399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867178" y="1258223"/>
            <a:ext cx="7162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FAF3-1348-4397-B282-2E092B39695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E693CA-A9C0-4FA4-B424-AFEC392CD46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minimax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Yes (if tree is finite)</a:t>
            </a:r>
          </a:p>
          <a:p>
            <a:pPr eaLnBrk="1" hangingPunct="1"/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Yes (against an optimal opponent)</a:t>
            </a:r>
          </a:p>
          <a:p>
            <a:pPr eaLnBrk="1" hangingPunct="1"/>
            <a:r>
              <a:rPr lang="en-US" altLang="en-US" sz="2400" u="sng">
                <a:solidFill>
                  <a:srgbClr val="CC0099"/>
                </a:solidFill>
              </a:rPr>
              <a:t>Time complexity?</a:t>
            </a:r>
            <a:r>
              <a:rPr lang="en-US" altLang="en-US" sz="2400"/>
              <a:t> O(b</a:t>
            </a:r>
            <a:r>
              <a:rPr lang="en-US" altLang="en-US" sz="2400" baseline="30000"/>
              <a:t>m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 u="sng">
                <a:solidFill>
                  <a:srgbClr val="CC0099"/>
                </a:solidFill>
              </a:rPr>
              <a:t>Space complexity?</a:t>
            </a:r>
            <a:r>
              <a:rPr lang="en-US" altLang="en-US" sz="2400"/>
              <a:t> O(bm) (depth-first exploration)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chess, b </a:t>
            </a:r>
            <a:r>
              <a:rPr lang="en-US" altLang="en-US" sz="2400">
                <a:cs typeface="Arial" panose="020B0604020202020204" pitchFamily="34" charset="0"/>
              </a:rPr>
              <a:t>≈</a:t>
            </a:r>
            <a:r>
              <a:rPr lang="en-US" altLang="en-US" sz="2400"/>
              <a:t> 35, m </a:t>
            </a:r>
            <a:r>
              <a:rPr lang="en-US" altLang="en-US" sz="2400">
                <a:cs typeface="Arial" panose="020B0604020202020204" pitchFamily="34" charset="0"/>
              </a:rPr>
              <a:t>≈</a:t>
            </a:r>
            <a:r>
              <a:rPr lang="en-US" altLang="en-US" sz="2400"/>
              <a:t>100 for "reasonable" games</a:t>
            </a:r>
            <a:br>
              <a:rPr lang="en-US" altLang="en-US" sz="2400"/>
            </a:b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/>
              <a:t> exact solution completely infeasible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9E7C-CD2C-4901-B802-03029725170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590897-B6DB-4E51-9287-B3DC35AA4A6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limits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800"/>
              <a:t>Suppose we have 100 secs, explore 10</a:t>
            </a:r>
            <a:r>
              <a:rPr lang="en-US" altLang="en-US" sz="2800" baseline="30000"/>
              <a:t>4</a:t>
            </a:r>
            <a:r>
              <a:rPr lang="en-US" altLang="en-US" sz="2800"/>
              <a:t> nodes/sec</a:t>
            </a:r>
            <a:br>
              <a:rPr lang="en-US" altLang="en-US" sz="2800"/>
            </a:br>
            <a:r>
              <a:rPr lang="en-US" altLang="en-US" sz="28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accent2"/>
                </a:solidFill>
              </a:rPr>
              <a:t>10</a:t>
            </a:r>
            <a:r>
              <a:rPr lang="en-US" altLang="en-US" sz="2800" baseline="30000">
                <a:solidFill>
                  <a:schemeClr val="accent2"/>
                </a:solidFill>
              </a:rPr>
              <a:t>6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/>
              <a:t>nodes per move
Standard approach: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cutoff test: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e.g., depth limit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evaluation function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= estimated desirability of position
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B471-6A4D-4D59-A2C4-77BE0236B40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1295400"/>
            <a:ext cx="9550758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Typically can only look 3-4 ply in allowable chess time</a:t>
            </a:r>
          </a:p>
          <a:p>
            <a:r>
              <a:rPr lang="en-US" dirty="0" smtClean="0"/>
              <a:t>Alpha-beta pruning simplifies search space without eliminating optimality</a:t>
            </a:r>
          </a:p>
          <a:p>
            <a:pPr lvl="1"/>
            <a:r>
              <a:rPr lang="en-US" dirty="0" smtClean="0"/>
              <a:t>By applying common sense</a:t>
            </a:r>
          </a:p>
          <a:p>
            <a:pPr lvl="1"/>
            <a:r>
              <a:rPr lang="en-US" dirty="0" smtClean="0"/>
              <a:t>If one route allows queen to be captured and a better move is available</a:t>
            </a:r>
          </a:p>
          <a:p>
            <a:pPr lvl="1"/>
            <a:r>
              <a:rPr lang="en-US" dirty="0" smtClean="0"/>
              <a:t>Then don’t search further down bad path</a:t>
            </a:r>
          </a:p>
          <a:p>
            <a:pPr lvl="1"/>
            <a:r>
              <a:rPr lang="en-US" dirty="0" smtClean="0"/>
              <a:t>If one route would be bad for opponent, ignore that route 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334001"/>
            <a:ext cx="8194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Maintain [alpha, beta] window at each node during depth-first search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   alpha = lower bound, change at max levels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beta   = upper bound, change at min levels</a:t>
            </a:r>
          </a:p>
        </p:txBody>
      </p:sp>
      <p:sp>
        <p:nvSpPr>
          <p:cNvPr id="5" name="Oval 4"/>
          <p:cNvSpPr/>
          <p:nvPr/>
        </p:nvSpPr>
        <p:spPr>
          <a:xfrm>
            <a:off x="5836920" y="36576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032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 flipV="1">
            <a:off x="50483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 flipV="1">
            <a:off x="61036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V="1">
            <a:off x="53531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64084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449580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03442" y="449580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  <a:endParaRPr lang="en-US" b="1" dirty="0"/>
          </a:p>
        </p:txBody>
      </p:sp>
      <p:cxnSp>
        <p:nvCxnSpPr>
          <p:cNvPr id="22" name="Straight Connector 21"/>
          <p:cNvCxnSpPr>
            <a:stCxn id="5" idx="7"/>
          </p:cNvCxnSpPr>
          <p:nvPr/>
        </p:nvCxnSpPr>
        <p:spPr>
          <a:xfrm rot="16200000" flipH="1" flipV="1">
            <a:off x="5423591" y="3670991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5880791" y="3644209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3600" y="449580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05601" y="4495801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need to</a:t>
            </a:r>
          </a:p>
          <a:p>
            <a:r>
              <a:rPr lang="en-US" sz="2400" b="1" dirty="0"/>
              <a:t>look here!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3505200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0166-B184-47F9-957B-6C3DFD8D07C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93BAAC-DDCF-42BD-A820-1E3DED23623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8196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366C-9935-4C4C-8735-6FD9CF8DB11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E5D5CB-803D-47FB-BF85-EF619EB2A7F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9220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01B-8BF0-45A7-8A4D-0F5E829D336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489C60-A43C-4A39-A26B-5E48E7AAEB9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10244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318-CF96-4BF9-9E83-CCB1162F1F9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Game Playing?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Games allow us to experiment with easier versions of real-world situations </a:t>
            </a:r>
          </a:p>
          <a:p>
            <a:r>
              <a:rPr lang="en-US" dirty="0" smtClean="0"/>
              <a:t>Hostile agents act against our goals </a:t>
            </a:r>
          </a:p>
          <a:p>
            <a:r>
              <a:rPr lang="en-US" dirty="0" smtClean="0"/>
              <a:t>Games have a finite set of moves </a:t>
            </a:r>
          </a:p>
          <a:p>
            <a:r>
              <a:rPr lang="en-US" dirty="0" smtClean="0"/>
              <a:t>Games are fairly easy to represent </a:t>
            </a:r>
          </a:p>
          <a:p>
            <a:r>
              <a:rPr lang="en-US" dirty="0" smtClean="0"/>
              <a:t>Good idea to decide about what to think </a:t>
            </a:r>
          </a:p>
          <a:p>
            <a:r>
              <a:rPr lang="en-US" dirty="0" smtClean="0"/>
              <a:t>Perfection is unrealistic, must settle for good </a:t>
            </a:r>
          </a:p>
          <a:p>
            <a:r>
              <a:rPr lang="en-US" dirty="0" smtClean="0"/>
              <a:t>One of the earliest areas of AI </a:t>
            </a:r>
          </a:p>
          <a:p>
            <a:pPr lvl="1"/>
            <a:r>
              <a:rPr lang="en-US" dirty="0" smtClean="0"/>
              <a:t>Claude Shannon and Alan Turing wrote chess programs in 1950s </a:t>
            </a:r>
          </a:p>
          <a:p>
            <a:r>
              <a:rPr lang="en-US" dirty="0" smtClean="0"/>
              <a:t>The opponent introduces uncertainty </a:t>
            </a:r>
          </a:p>
          <a:p>
            <a:r>
              <a:rPr lang="en-US" dirty="0" smtClean="0"/>
              <a:t>The environment may contain uncertainty (backgammon) </a:t>
            </a:r>
          </a:p>
          <a:p>
            <a:r>
              <a:rPr lang="en-US" dirty="0" smtClean="0"/>
              <a:t>Search space too hard to consider exhaustively </a:t>
            </a:r>
          </a:p>
          <a:p>
            <a:pPr lvl="1"/>
            <a:r>
              <a:rPr lang="en-US" dirty="0" smtClean="0"/>
              <a:t>Chess has about 10</a:t>
            </a:r>
            <a:r>
              <a:rPr lang="en-US" baseline="30000" dirty="0" smtClean="0"/>
              <a:t>40</a:t>
            </a:r>
            <a:r>
              <a:rPr lang="en-US" dirty="0" smtClean="0"/>
              <a:t> legal positions </a:t>
            </a:r>
          </a:p>
          <a:p>
            <a:pPr lvl="1"/>
            <a:r>
              <a:rPr lang="en-US" dirty="0" smtClean="0"/>
              <a:t>Efficient and effective search strategies even more critical </a:t>
            </a:r>
          </a:p>
          <a:p>
            <a:r>
              <a:rPr lang="en-US" dirty="0" smtClean="0"/>
              <a:t>Games are fun to target!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9F4D-E6AF-42B4-BDF4-EC98C589EC0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C527F5-9045-4C76-B8BC-7342077B41D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11268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8907-8515-49F7-B8E3-7DD9D70F30B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BFB37F-FD01-470B-A347-04A2DAA8DB9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12292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B33F-5894-439B-A506-25F06B5B5DB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9594" y="2042469"/>
            <a:ext cx="8401050" cy="27813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15E4-09F0-4701-A15C-277ACB00B90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9B0C-31ED-4991-BDC1-F824DB5A8A8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2318-A307-472C-9C59-6638DD89544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1B6-7D89-44A1-A8CF-238466C8D7D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4356-DAB5-4F58-B6CB-DC8F6155349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0E8-DC2B-4F5A-8B40-B13B2D6FC96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786E-ED0B-4BA6-8EF2-A0CEBDEC063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40A4-8B42-4000-B7DB-B6E24534EB2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C66141-4C25-48F1-B7BD-32D9C6439E9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Games vs. search problems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"Unpredictable" opponent </a:t>
            </a:r>
            <a:r>
              <a:rPr lang="en-US" altLang="en-US" sz="2800" dirty="0" smtClean="0">
                <a:sym typeface="Wingdings" panose="05000000000000000000" pitchFamily="2" charset="2"/>
              </a:rPr>
              <a:t></a:t>
            </a:r>
            <a:r>
              <a:rPr lang="en-US" altLang="en-US" sz="2800" dirty="0" smtClean="0"/>
              <a:t> specifying a move for every possible opponent reply</a:t>
            </a:r>
          </a:p>
          <a:p>
            <a:pPr eaLnBrk="1" hangingPunct="1"/>
            <a:r>
              <a:rPr lang="en-US" altLang="en-US" sz="2800" dirty="0" smtClean="0"/>
              <a:t>Time limits </a:t>
            </a:r>
            <a:r>
              <a:rPr lang="en-US" altLang="en-US" sz="2800" dirty="0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 smtClean="0"/>
              <a:t> unlikely to find goal, must approximate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695-41AB-4494-B723-59AAE464F62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4778-4D79-4FC1-B119-F4961E8D38D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3992-2F00-4AD0-8248-19F05F4C0FF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B537-B48B-4196-B280-A47932E8C92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028D-D5ED-4CA6-A4BE-04ED38C4C64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202-C2A0-48B2-8348-1A3AF8F736C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0780-F8A2-46FF-966F-4150252790A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0D7-5038-4AFD-9D8E-343DBD40EC7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7F7-460E-4852-AA88-5DB0ACDB329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9E13-3B88-4E08-AA53-F4FA9B8B6CD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BC80-4A37-4D5E-855C-4D7738104E7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Assumptions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24200" y="1676400"/>
            <a:ext cx="5715000" cy="3505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Static</a:t>
            </a:r>
            <a:r>
              <a:rPr lang="en-US" dirty="0" smtClean="0"/>
              <a:t> or dynamic?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Fully</a:t>
            </a:r>
            <a:r>
              <a:rPr lang="en-US" dirty="0" smtClean="0"/>
              <a:t> or partially observable?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Discrete</a:t>
            </a:r>
            <a:r>
              <a:rPr lang="en-US" dirty="0" smtClean="0"/>
              <a:t> or continuous?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Deterministic</a:t>
            </a:r>
            <a:r>
              <a:rPr lang="en-US" dirty="0" smtClean="0"/>
              <a:t> or stochastic?</a:t>
            </a:r>
          </a:p>
          <a:p>
            <a:r>
              <a:rPr lang="en-US" dirty="0" smtClean="0"/>
              <a:t>Episodic or </a:t>
            </a:r>
            <a:r>
              <a:rPr lang="en-US" dirty="0" smtClean="0">
                <a:solidFill>
                  <a:srgbClr val="00B0F0"/>
                </a:solidFill>
              </a:rPr>
              <a:t>sequential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Single agent or </a:t>
            </a:r>
            <a:r>
              <a:rPr lang="en-US" dirty="0" smtClean="0">
                <a:solidFill>
                  <a:srgbClr val="00B0F0"/>
                </a:solidFill>
              </a:rPr>
              <a:t>multiple agent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1E06-D00E-4815-BDFB-4929DAC8CD7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278E-4D8D-405F-85C2-3D779DE8BD3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D451-28DC-4FAF-9AFE-A4CB1100A06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1066-30E1-47A2-86EA-3743A39DE19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07A-DA6E-467A-94ED-C8E13C6C881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5D12-8C54-42B1-9E57-C9F39ABC58F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F945-DD0B-48A5-8C92-D0FFCE58FA60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F6CA-E1A1-4BEF-A9AB-A4A1BAD7A5D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6437-10B7-43A3-8525-398FE4C6774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BDFF-D8A4-4C8A-B997-0B2C74602BA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C336-A3B4-4A52-BB04-D527DC6CE97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Focus primarily on “adversarial games”</a:t>
            </a:r>
          </a:p>
          <a:p>
            <a:r>
              <a:rPr lang="en-US" sz="2800" dirty="0" smtClean="0"/>
              <a:t>Two-player, zero-sum games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3657601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Player 1 gains strength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4381501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2 loses strength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1" y="5105401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vice versa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33800" y="4800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5638801"/>
            <a:ext cx="592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 sum of the two strengths is always 0.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5E11-AA40-4831-9F3C-64F23466146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250F-DAA1-4A90-9929-34EAF8C0E24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2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8A8D-7FE2-4FDA-B20C-6881EA7AB9C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9EA2-CBF0-459E-8133-5062CEAD00B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5669-42A1-4A9A-81BA-851FBA255A4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9C10-5DAC-4C6E-A3AC-196FEBD8928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7B9D-26AD-42E2-8B52-0A490768D8B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74A7-C4E9-485A-BBC9-1CDF27F7006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F920-59A5-4FA5-93BC-E1C295AE50D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0F4C-46DD-46D7-90F5-2ECF8C8532C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 descr="a3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2038350"/>
            <a:ext cx="8401050" cy="278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09A0-3C37-4824-B8B6-68695A06DDF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Applied to Adversarial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22"/>
            <a:ext cx="8596668" cy="4472033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</a:t>
            </a:r>
          </a:p>
          <a:p>
            <a:pPr lvl="1"/>
            <a:r>
              <a:rPr lang="en-US" dirty="0" smtClean="0"/>
              <a:t>Current board position (description of current game state)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Legal moves a player can make</a:t>
            </a:r>
          </a:p>
          <a:p>
            <a:r>
              <a:rPr lang="en-US" dirty="0" smtClean="0"/>
              <a:t>Terminal nodes</a:t>
            </a:r>
          </a:p>
          <a:p>
            <a:pPr lvl="1"/>
            <a:r>
              <a:rPr lang="en-US" dirty="0" smtClean="0"/>
              <a:t>Leaf nodes in the tree</a:t>
            </a:r>
          </a:p>
          <a:p>
            <a:pPr lvl="1"/>
            <a:r>
              <a:rPr lang="en-US" dirty="0" smtClean="0"/>
              <a:t>Indicate the game is over</a:t>
            </a:r>
          </a:p>
          <a:p>
            <a:r>
              <a:rPr lang="en-US" dirty="0" smtClean="0"/>
              <a:t>Utility function</a:t>
            </a:r>
          </a:p>
          <a:p>
            <a:pPr lvl="1"/>
            <a:r>
              <a:rPr lang="en-US" dirty="0" smtClean="0"/>
              <a:t>Payoff function</a:t>
            </a:r>
          </a:p>
          <a:p>
            <a:pPr lvl="1"/>
            <a:r>
              <a:rPr lang="en-US" dirty="0" smtClean="0"/>
              <a:t>Value of the outcome of a game</a:t>
            </a:r>
          </a:p>
          <a:p>
            <a:pPr lvl="1"/>
            <a:r>
              <a:rPr lang="en-US" dirty="0" smtClean="0"/>
              <a:t>Example:  tic </a:t>
            </a:r>
            <a:r>
              <a:rPr lang="en-US" dirty="0" err="1" smtClean="0"/>
              <a:t>tac</a:t>
            </a:r>
            <a:r>
              <a:rPr lang="en-US" dirty="0" smtClean="0"/>
              <a:t> toe, utility is -1, 0, or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5D-941F-46FA-A908-44DE4E3940E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Bad and Good Cases for 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71600"/>
            <a:ext cx="8763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Bad: Worst moves encountered first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Good: Good moves ordered first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we can order moves, we can get more benefit from alpha-beta pruning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1" y="1828801"/>
            <a:ext cx="7473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      4                              MAX</a:t>
            </a:r>
          </a:p>
          <a:p>
            <a:r>
              <a:rPr lang="en-US" dirty="0"/>
              <a:t>                 +----------------+----------------+            </a:t>
            </a:r>
          </a:p>
          <a:p>
            <a:r>
              <a:rPr lang="en-US" dirty="0"/>
              <a:t>                 2                      3                      4             MIN                     </a:t>
            </a:r>
          </a:p>
          <a:p>
            <a:r>
              <a:rPr lang="en-US" dirty="0"/>
              <a:t>         +----+----+      +----+----+      +----+----+</a:t>
            </a:r>
          </a:p>
          <a:p>
            <a:r>
              <a:rPr lang="en-US" dirty="0"/>
              <a:t>         6      4     2      7     5      3     8      6     4        MAX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+--+  +--+  +--+ +-+-+  +--+ +--+  +--+  +--+ +--+--+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6   5  4   3  2  1 1 3 7  </a:t>
            </a:r>
            <a:r>
              <a:rPr lang="en-US" dirty="0" smtClean="0"/>
              <a:t>4  </a:t>
            </a:r>
            <a:r>
              <a:rPr lang="en-US" dirty="0"/>
              <a:t>5 </a:t>
            </a:r>
            <a:r>
              <a:rPr lang="en-US" dirty="0" smtClean="0"/>
              <a:t> 2  </a:t>
            </a:r>
            <a:r>
              <a:rPr lang="en-US" dirty="0"/>
              <a:t>3  8   2  1  6 1   2 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343401"/>
            <a:ext cx="5957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  </a:t>
            </a:r>
            <a:r>
              <a:rPr lang="en-US" dirty="0" smtClean="0"/>
              <a:t>4                              </a:t>
            </a:r>
            <a:r>
              <a:rPr lang="en-US" dirty="0"/>
              <a:t>MAX </a:t>
            </a:r>
          </a:p>
          <a:p>
            <a:r>
              <a:rPr lang="en-US" dirty="0"/>
              <a:t>                 +----------------+----------------+</a:t>
            </a:r>
          </a:p>
          <a:p>
            <a:r>
              <a:rPr lang="en-US" dirty="0"/>
              <a:t>                 4                 </a:t>
            </a:r>
            <a:r>
              <a:rPr lang="en-US" dirty="0" smtClean="0"/>
              <a:t>    </a:t>
            </a:r>
            <a:r>
              <a:rPr lang="en-US" dirty="0"/>
              <a:t>3                  </a:t>
            </a:r>
            <a:r>
              <a:rPr lang="en-US" dirty="0" smtClean="0"/>
              <a:t> </a:t>
            </a:r>
            <a:r>
              <a:rPr lang="en-US" dirty="0"/>
              <a:t>2             MIN</a:t>
            </a:r>
          </a:p>
          <a:p>
            <a:r>
              <a:rPr lang="en-US" dirty="0"/>
              <a:t>            +----+----+      +----+----+      +----+----+ </a:t>
            </a:r>
          </a:p>
          <a:p>
            <a:r>
              <a:rPr lang="en-US" dirty="0"/>
              <a:t>            4      6      8     3     x   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/>
              <a:t>      2     x   </a:t>
            </a:r>
            <a:r>
              <a:rPr lang="en-US" dirty="0" smtClean="0"/>
              <a:t>  </a:t>
            </a:r>
            <a:r>
              <a:rPr lang="en-US" dirty="0" err="1"/>
              <a:t>x</a:t>
            </a:r>
            <a:r>
              <a:rPr lang="en-US" dirty="0"/>
              <a:t>        MAX</a:t>
            </a:r>
          </a:p>
          <a:p>
            <a:r>
              <a:rPr lang="en-US" dirty="0"/>
              <a:t>         +--+  +--+  +--+ +--+             +-+-+</a:t>
            </a:r>
          </a:p>
          <a:p>
            <a:r>
              <a:rPr lang="en-US" dirty="0"/>
              <a:t>         4  2  6   x  8   x  3  2            </a:t>
            </a:r>
            <a:r>
              <a:rPr lang="en-US" dirty="0" smtClean="0"/>
              <a:t>1  </a:t>
            </a:r>
            <a:r>
              <a:rPr lang="en-US" dirty="0"/>
              <a:t>2 1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9182-042E-4EDA-BAA8-195AE27AEF1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652AB6-2485-4E76-B038-A3F3EDF7C63B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α-β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Pruning </a:t>
            </a:r>
            <a:r>
              <a:rPr lang="en-US" altLang="en-US" sz="2800" dirty="0">
                <a:solidFill>
                  <a:srgbClr val="00B0F0"/>
                </a:solidFill>
              </a:rPr>
              <a:t>does not </a:t>
            </a:r>
            <a:r>
              <a:rPr lang="en-US" altLang="en-US" sz="2800" dirty="0"/>
              <a:t>affect final result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Good move ordering improves effectiveness of pruning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With "perfect ordering," time complexity = O(</a:t>
            </a:r>
            <a:r>
              <a:rPr lang="en-US" altLang="en-US" sz="2800" dirty="0" err="1"/>
              <a:t>b</a:t>
            </a:r>
            <a:r>
              <a:rPr lang="en-US" altLang="en-US" sz="2800" baseline="30000" dirty="0" err="1"/>
              <a:t>m</a:t>
            </a:r>
            <a:r>
              <a:rPr lang="en-US" altLang="en-US" sz="2800" baseline="30000" dirty="0"/>
              <a:t>/2</a:t>
            </a:r>
            <a:r>
              <a:rPr lang="en-US" altLang="en-US" sz="2800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B0F0"/>
                </a:solidFill>
              </a:rPr>
              <a:t>doubles </a:t>
            </a:r>
            <a:r>
              <a:rPr lang="en-US" altLang="en-US" sz="2400" dirty="0"/>
              <a:t>depth of search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6E60-01F3-4277-AC25-7C9EF1C4F23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6AB3D4-D837-410A-A529-053A830C1475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is it called α-β?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α is the value of the best (i.e., highest-value) choice found so far at any choice point along the path for </a:t>
            </a:r>
            <a:r>
              <a:rPr lang="en-US" altLang="en-US" sz="2000" i="1" dirty="0" smtClean="0"/>
              <a:t>max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 is worse than α, </a:t>
            </a:r>
            <a:r>
              <a:rPr lang="en-US" altLang="en-US" sz="2000" i="1" dirty="0" smtClean="0"/>
              <a:t>max</a:t>
            </a:r>
            <a:r>
              <a:rPr lang="en-US" altLang="en-US" sz="2000" dirty="0" smtClean="0"/>
              <a:t> will avoid it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 dirty="0" smtClean="0"/>
              <a:t> prune that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Define β similarly for </a:t>
            </a:r>
            <a:r>
              <a:rPr lang="en-US" altLang="en-US" sz="2000" i="1" dirty="0" smtClean="0"/>
              <a:t>min</a:t>
            </a:r>
            <a:endParaRPr lang="en-US" altLang="en-US" sz="2000" dirty="0" smtClean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14342" name="Picture 4" descr="alpha-beta-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600200"/>
            <a:ext cx="4068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05B-489B-4F8A-9767-8756E6DDD56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35D0E9-0176-4E4C-B3FC-A4D7BBA14F76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α-β algorithm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2055254" y="1231235"/>
            <a:ext cx="76200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4B9B-DB96-470B-84DC-A465ED5F0BB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A887F3-1C9F-49D8-AC01-F9E8FB9B6EAC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α-β algorithm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2209800" y="1524000"/>
            <a:ext cx="777240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395C-DF63-4783-8502-4E6043AEE92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8973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Variations on 2-Player Games (Multiplayer Games)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3962400"/>
            <a:ext cx="8229600" cy="2895600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dirty="0" smtClean="0"/>
              <a:t>Each player maximizes utility</a:t>
            </a:r>
          </a:p>
          <a:p>
            <a:pPr lvl="0">
              <a:defRPr/>
            </a:pPr>
            <a:r>
              <a:rPr lang="en-US" dirty="0" smtClean="0"/>
              <a:t>Each node stores a vector of utilities</a:t>
            </a:r>
          </a:p>
          <a:p>
            <a:pPr lvl="0">
              <a:defRPr/>
            </a:pPr>
            <a:r>
              <a:rPr lang="en-US" dirty="0" smtClean="0"/>
              <a:t>Entire vector is backed up the tree</a:t>
            </a:r>
          </a:p>
          <a:p>
            <a:pPr lvl="0">
              <a:defRPr/>
            </a:pPr>
            <a:r>
              <a:rPr lang="en-US" dirty="0" smtClean="0"/>
              <a:t>3-player example: If in leftmost state, should player 3 choose first move because higher utility values?</a:t>
            </a:r>
          </a:p>
          <a:p>
            <a:pPr lvl="0">
              <a:defRPr/>
            </a:pPr>
            <a:r>
              <a:rPr lang="en-US" dirty="0" smtClean="0"/>
              <a:t>Result will be terminal state with utility values (v1=1, v2=2, v3=3)</a:t>
            </a:r>
          </a:p>
          <a:p>
            <a:pPr lvl="0">
              <a:defRPr/>
            </a:pPr>
            <a:r>
              <a:rPr lang="en-US" dirty="0" smtClean="0"/>
              <a:t>This vector is backed up to the parent node</a:t>
            </a:r>
          </a:p>
          <a:p>
            <a:pPr lvl="0">
              <a:defRPr/>
            </a:pPr>
            <a:r>
              <a:rPr lang="en-US" dirty="0" smtClean="0"/>
              <a:t>Need to consider cooperation among players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453" y="1436208"/>
            <a:ext cx="7978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move</a:t>
            </a:r>
          </a:p>
          <a:p>
            <a:r>
              <a:rPr lang="en-US" dirty="0"/>
              <a:t>     1                                            (1 2 3)</a:t>
            </a:r>
          </a:p>
          <a:p>
            <a:r>
              <a:rPr lang="en-US" dirty="0"/>
              <a:t>                           +------------------+ +---------------------+</a:t>
            </a:r>
          </a:p>
          <a:p>
            <a:r>
              <a:rPr lang="en-US" dirty="0"/>
              <a:t>     2                    (1 2 3)                                           (-1 5 2)</a:t>
            </a:r>
          </a:p>
          <a:p>
            <a:r>
              <a:rPr lang="en-US" dirty="0"/>
              <a:t>                 +--------+ +-----+                            +--------+ +-------+</a:t>
            </a:r>
          </a:p>
          <a:p>
            <a:r>
              <a:rPr lang="en-US" dirty="0"/>
              <a:t>     3        (1 2 3)            (6 1 2)                 (-1 5 2)                 (5 4 5)</a:t>
            </a:r>
          </a:p>
          <a:p>
            <a:r>
              <a:rPr lang="en-US" dirty="0"/>
              <a:t>               /      \                  / \                         / \                        / \</a:t>
            </a:r>
          </a:p>
          <a:p>
            <a:r>
              <a:rPr lang="en-US" dirty="0"/>
              <a:t>     1  (1 2 3) (4 2 1) </a:t>
            </a:r>
            <a:r>
              <a:rPr lang="en-US" dirty="0" smtClean="0"/>
              <a:t>    (</a:t>
            </a:r>
            <a:r>
              <a:rPr lang="en-US" dirty="0"/>
              <a:t>6 1 2) (7 4 -1) </a:t>
            </a:r>
            <a:r>
              <a:rPr lang="en-US" dirty="0" smtClean="0"/>
              <a:t>  (</a:t>
            </a:r>
            <a:r>
              <a:rPr lang="en-US" dirty="0"/>
              <a:t>5 -1 -1) (-1 5 2)  </a:t>
            </a:r>
            <a:r>
              <a:rPr lang="en-US" dirty="0" smtClean="0"/>
              <a:t>       (</a:t>
            </a:r>
            <a:r>
              <a:rPr lang="en-US" dirty="0"/>
              <a:t>7 7 -1) (5 4 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CEE-3B9A-40E7-A304-5F88BBACA24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08748C-70E0-4096-A53C-4C22DAB89B6B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Games are fun to work on!</a:t>
            </a:r>
          </a:p>
          <a:p>
            <a:pPr eaLnBrk="1" hangingPunct="1"/>
            <a:r>
              <a:rPr lang="en-US" altLang="en-US" sz="3200" dirty="0" smtClean="0"/>
              <a:t>They illustrate several important points about AI</a:t>
            </a:r>
          </a:p>
          <a:p>
            <a:pPr eaLnBrk="1" hangingPunct="1"/>
            <a:r>
              <a:rPr lang="en-US" altLang="en-US" sz="3200" dirty="0" smtClean="0"/>
              <a:t>perfection is unattainable </a:t>
            </a:r>
            <a:r>
              <a:rPr lang="en-US" altLang="en-US" sz="3200" dirty="0" smtClean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3200" dirty="0" smtClean="0"/>
              <a:t> must approximate</a:t>
            </a:r>
          </a:p>
          <a:p>
            <a:pPr eaLnBrk="1" hangingPunct="1"/>
            <a:r>
              <a:rPr lang="en-US" altLang="en-US" sz="3200" dirty="0" smtClean="0"/>
              <a:t>good idea to think about what to think about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9DA-3950-4D0E-A90D-1C5DBD1519C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1600200"/>
            <a:ext cx="9425189" cy="47877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could be used to find a perfect sequence of moves except the following problems arise:</a:t>
            </a:r>
          </a:p>
          <a:p>
            <a:pPr lvl="1"/>
            <a:r>
              <a:rPr lang="en-US" sz="2000" dirty="0" smtClean="0"/>
              <a:t>There exists an adversary who is trying to minimize your chance of winning every other move</a:t>
            </a:r>
          </a:p>
          <a:p>
            <a:pPr lvl="2"/>
            <a:r>
              <a:rPr lang="en-US" sz="1800" dirty="0" smtClean="0"/>
              <a:t>You cannot control his/her move</a:t>
            </a:r>
          </a:p>
          <a:p>
            <a:pPr lvl="1"/>
            <a:r>
              <a:rPr lang="en-US" sz="2000" dirty="0" smtClean="0"/>
              <a:t>Search trees can be very large, but you have finite time to move</a:t>
            </a:r>
          </a:p>
          <a:p>
            <a:pPr lvl="2"/>
            <a:r>
              <a:rPr lang="en-US" sz="1800" dirty="0" smtClean="0"/>
              <a:t>Chess has 10</a:t>
            </a:r>
            <a:r>
              <a:rPr lang="en-US" sz="1800" baseline="30000" dirty="0" smtClean="0"/>
              <a:t>40</a:t>
            </a:r>
            <a:r>
              <a:rPr lang="en-US" sz="1800" dirty="0" smtClean="0"/>
              <a:t> nodes in search space</a:t>
            </a:r>
          </a:p>
          <a:p>
            <a:pPr lvl="2"/>
            <a:r>
              <a:rPr lang="en-US" sz="1800" dirty="0" smtClean="0"/>
              <a:t>Some two-player games have time limits</a:t>
            </a:r>
          </a:p>
          <a:p>
            <a:pPr lvl="2"/>
            <a:r>
              <a:rPr lang="en-US" sz="1800" dirty="0" smtClean="0"/>
              <a:t>Solution?</a:t>
            </a:r>
          </a:p>
          <a:p>
            <a:pPr lvl="3"/>
            <a:r>
              <a:rPr lang="en-US" sz="1600" dirty="0" smtClean="0"/>
              <a:t>Search to n levels in the tree (n </a:t>
            </a:r>
            <a:r>
              <a:rPr lang="en-US" sz="1600" b="1" dirty="0" smtClean="0">
                <a:solidFill>
                  <a:srgbClr val="00B0F0"/>
                </a:solidFill>
              </a:rPr>
              <a:t>ply</a:t>
            </a:r>
            <a:r>
              <a:rPr lang="en-US" sz="1600" dirty="0" smtClean="0"/>
              <a:t>)</a:t>
            </a:r>
          </a:p>
          <a:p>
            <a:pPr lvl="3"/>
            <a:r>
              <a:rPr lang="en-US" sz="1600" dirty="0" smtClean="0"/>
              <a:t>Evaluate the nodes at the nth level</a:t>
            </a:r>
          </a:p>
          <a:p>
            <a:pPr lvl="3"/>
            <a:r>
              <a:rPr lang="en-US" sz="1600" dirty="0" smtClean="0"/>
              <a:t>Head for the best looking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35A-EDD5-4DC7-A1E1-30C2008ADD1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Board 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295400"/>
            <a:ext cx="9373673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cannot look all the way to the end of the game</a:t>
            </a:r>
          </a:p>
          <a:p>
            <a:pPr lvl="1"/>
            <a:r>
              <a:rPr lang="en-US" sz="1800" dirty="0" smtClean="0"/>
              <a:t>Look ahead ply moves</a:t>
            </a:r>
          </a:p>
          <a:p>
            <a:pPr lvl="1"/>
            <a:r>
              <a:rPr lang="en-US" sz="1800" dirty="0" smtClean="0"/>
              <a:t>Evaluate nodes there using SBE</a:t>
            </a:r>
          </a:p>
          <a:p>
            <a:r>
              <a:rPr lang="en-US" sz="2000" dirty="0" smtClean="0"/>
              <a:t>Tic </a:t>
            </a:r>
            <a:r>
              <a:rPr lang="en-US" sz="2000" dirty="0" err="1" smtClean="0"/>
              <a:t>Tac</a:t>
            </a:r>
            <a:r>
              <a:rPr lang="en-US" sz="2000" dirty="0" smtClean="0"/>
              <a:t> Toe example</a:t>
            </a:r>
          </a:p>
          <a:p>
            <a:pPr lvl="1"/>
            <a:r>
              <a:rPr lang="en-US" sz="1800" dirty="0" smtClean="0"/>
              <a:t>#unblocked lines with Xs - #unblocked lines with Os</a:t>
            </a:r>
          </a:p>
          <a:p>
            <a:r>
              <a:rPr lang="en-US" sz="2000" dirty="0" smtClean="0"/>
              <a:t>Tradeoff</a:t>
            </a:r>
          </a:p>
          <a:p>
            <a:pPr lvl="1"/>
            <a:r>
              <a:rPr lang="en-US" sz="1800" dirty="0" smtClean="0"/>
              <a:t>Stupid, fast SBE:  Massive search</a:t>
            </a:r>
          </a:p>
          <a:p>
            <a:pPr lvl="2"/>
            <a:r>
              <a:rPr lang="en-US" sz="1600" dirty="0" smtClean="0"/>
              <a:t>These are “Type A” systems</a:t>
            </a:r>
          </a:p>
          <a:p>
            <a:pPr lvl="1"/>
            <a:r>
              <a:rPr lang="en-US" sz="1800" dirty="0" smtClean="0"/>
              <a:t>Smart, slow SBE:  Very little search</a:t>
            </a:r>
          </a:p>
          <a:p>
            <a:pPr lvl="2"/>
            <a:r>
              <a:rPr lang="en-US" sz="1600" dirty="0" smtClean="0"/>
              <a:t>These are “Type B” systems</a:t>
            </a:r>
          </a:p>
          <a:p>
            <a:pPr lvl="1"/>
            <a:r>
              <a:rPr lang="en-US" sz="1800" dirty="0" smtClean="0"/>
              <a:t>Humans are Type B systems</a:t>
            </a:r>
          </a:p>
          <a:p>
            <a:pPr lvl="1"/>
            <a:r>
              <a:rPr lang="en-US" sz="1800" dirty="0" smtClean="0"/>
              <a:t>Computer chess systems have been more successful using Type A</a:t>
            </a:r>
          </a:p>
          <a:p>
            <a:pPr lvl="1"/>
            <a:r>
              <a:rPr lang="en-US" sz="1800" dirty="0" smtClean="0"/>
              <a:t>They get better by searching more ply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675-5651-4266-B1D2-4E31C9A7376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Trees -</a:t>
            </a:r>
            <a:r>
              <a:rPr lang="en-US" dirty="0"/>
              <a:t>Tic tac 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1371602"/>
            <a:ext cx="9219127" cy="1066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players, MAX and MIN</a:t>
            </a:r>
          </a:p>
          <a:p>
            <a:r>
              <a:rPr lang="en-US" sz="2400" dirty="0" smtClean="0"/>
              <a:t>Moves (and levels) alternate between two players</a:t>
            </a:r>
            <a:endParaRPr lang="en-US" sz="2400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1" y="2552700"/>
            <a:ext cx="60483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E208-7918-4ADD-971C-FAA4E2923E1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1480</Words>
  <Application>Microsoft Office PowerPoint</Application>
  <PresentationFormat>Widescreen</PresentationFormat>
  <Paragraphs>434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Custom Design</vt:lpstr>
      <vt:lpstr>Adversarial Search</vt:lpstr>
      <vt:lpstr>Why Study Game Playing?</vt:lpstr>
      <vt:lpstr>Games vs. search problems</vt:lpstr>
      <vt:lpstr>Assumptions</vt:lpstr>
      <vt:lpstr>Zero-Sum Games</vt:lpstr>
      <vt:lpstr>Search Applied to Adversarial Games</vt:lpstr>
      <vt:lpstr>Using Search</vt:lpstr>
      <vt:lpstr>Static Board Evaluator</vt:lpstr>
      <vt:lpstr>Game Trees -Tic tac toe </vt:lpstr>
      <vt:lpstr>Chess</vt:lpstr>
      <vt:lpstr>Cutting off search</vt:lpstr>
      <vt:lpstr>Minimax</vt:lpstr>
      <vt:lpstr>Minimax algorithm</vt:lpstr>
      <vt:lpstr>Properties of minimax</vt:lpstr>
      <vt:lpstr>Resource limits</vt:lpstr>
      <vt:lpstr>Alpha-Beta Pruning</vt:lpstr>
      <vt:lpstr>α-β pruning example</vt:lpstr>
      <vt:lpstr>α-β pruning example</vt:lpstr>
      <vt:lpstr>α-β pruning example</vt:lpstr>
      <vt:lpstr>α-β pruning example</vt:lpstr>
      <vt:lpstr>α-β pruning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Bad and Good Cases for Alpha-Beta Pruning</vt:lpstr>
      <vt:lpstr>Properties of α-β</vt:lpstr>
      <vt:lpstr>Why is it called α-β?</vt:lpstr>
      <vt:lpstr>The α-β algorithm</vt:lpstr>
      <vt:lpstr>The α-β algorithm</vt:lpstr>
      <vt:lpstr>Variations on 2-Player Games (Multiplayer Games)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PUNAM BEDI</dc:creator>
  <cp:lastModifiedBy>PUNAM BEDI</cp:lastModifiedBy>
  <cp:revision>81</cp:revision>
  <dcterms:created xsi:type="dcterms:W3CDTF">2019-07-25T08:00:28Z</dcterms:created>
  <dcterms:modified xsi:type="dcterms:W3CDTF">2021-01-13T13:17:22Z</dcterms:modified>
</cp:coreProperties>
</file>