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9" r:id="rId2"/>
  </p:sldMasterIdLst>
  <p:notesMasterIdLst>
    <p:notesMasterId r:id="rId35"/>
  </p:notesMasterIdLst>
  <p:sldIdLst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28AD-36F1-4087-971A-7B256ED363F8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1BDC-DC88-4F8A-BB33-D15FB264F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49E6-C4DA-44CE-B042-CF04C76684E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136" y="42418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136" y="6041362"/>
            <a:ext cx="911939" cy="365125"/>
          </a:xfrm>
        </p:spPr>
        <p:txBody>
          <a:bodyPr/>
          <a:lstStyle/>
          <a:p>
            <a:fld id="{44050F4E-D634-4B9D-B185-363246BB5E27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041362"/>
            <a:ext cx="2044700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745" y="4177326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745" y="6065409"/>
            <a:ext cx="911939" cy="365125"/>
          </a:xfrm>
        </p:spPr>
        <p:txBody>
          <a:bodyPr/>
          <a:lstStyle/>
          <a:p>
            <a:fld id="{03161ED5-0D83-4A2D-A46B-9D70CCCC854A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6600" y="6041362"/>
            <a:ext cx="24283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EEA7-3E73-47C6-961B-66B03C7280F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B5-148D-4166-9A56-55737F97B6A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2" y="6041361"/>
            <a:ext cx="911939" cy="365125"/>
          </a:xfrm>
        </p:spPr>
        <p:txBody>
          <a:bodyPr/>
          <a:lstStyle/>
          <a:p>
            <a:fld id="{845B8210-09D1-4818-8C81-DC25781DF237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65114" y="6097848"/>
            <a:ext cx="19330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4" y="6088988"/>
            <a:ext cx="911939" cy="365125"/>
          </a:xfrm>
        </p:spPr>
        <p:txBody>
          <a:bodyPr/>
          <a:lstStyle/>
          <a:p>
            <a:fld id="{6F4EAB94-DD09-44A9-99E8-685CC1C3942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6396" y="6088987"/>
            <a:ext cx="186310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5" y="6041362"/>
            <a:ext cx="911939" cy="365125"/>
          </a:xfrm>
        </p:spPr>
        <p:txBody>
          <a:bodyPr/>
          <a:lstStyle/>
          <a:p>
            <a:fld id="{D76837EE-4324-44F2-AD0E-8AB39434B2F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5000" y="6041362"/>
            <a:ext cx="25299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BE52-2AFD-4852-ABA0-BCC574886417}" type="datetime1">
              <a:rPr lang="en-US" smtClean="0"/>
              <a:t>2/7/2021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714B-8152-4356-9706-85BC770C53BB}" type="datetime1">
              <a:rPr lang="en-US" smtClean="0"/>
              <a:t>2/7/2021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0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EAA1-5453-4620-B0B0-07DB57C8C375}" type="datetime1">
              <a:rPr lang="en-US" smtClean="0"/>
              <a:t>2/7/2021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2160587"/>
            <a:ext cx="8596668" cy="388077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7334" y="6041361"/>
            <a:ext cx="821266" cy="365125"/>
          </a:xfrm>
        </p:spPr>
        <p:txBody>
          <a:bodyPr/>
          <a:lstStyle/>
          <a:p>
            <a:fld id="{88BA7D8E-77FB-49E4-AA32-1358801062E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5932" y="6088984"/>
            <a:ext cx="2057399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A2B4-4B1B-49C9-8E95-4AA54099D418}" type="datetime1">
              <a:rPr lang="en-US" smtClean="0"/>
              <a:t>2/7/2021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1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D6AE-A8E0-4C76-B758-ECA2DFAA05C5}" type="datetime1">
              <a:rPr lang="en-US" smtClean="0"/>
              <a:t>2/7/2021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D1BD-2F6B-4F75-B4F0-02789ADFA08E}" type="datetime1">
              <a:rPr lang="en-US" smtClean="0"/>
              <a:t>2/7/2021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A4BF-92F0-43DD-94D2-3D56CEDD8A0D}" type="datetime1">
              <a:rPr lang="en-US" smtClean="0"/>
              <a:t>2/7/2021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8D-4196-4BB3-863C-70476AE366AC}" type="datetime1">
              <a:rPr lang="en-US" smtClean="0"/>
              <a:t>2/7/2021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31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9726-0DE3-4039-A5C7-2BF0FE0C480C}" type="datetime1">
              <a:rPr lang="en-US" smtClean="0"/>
              <a:t>2/7/2021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4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9D7E-5B6A-4CE2-8073-0DF5088D630C}" type="datetime1">
              <a:rPr lang="en-US" smtClean="0"/>
              <a:t>2/7/2021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1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BDC-D374-44AB-B866-18D9EAE6B513}" type="datetime1">
              <a:rPr lang="en-US" smtClean="0"/>
              <a:t>2/7/2021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911" y="6223924"/>
            <a:ext cx="911939" cy="365125"/>
          </a:xfrm>
        </p:spPr>
        <p:txBody>
          <a:bodyPr/>
          <a:lstStyle/>
          <a:p>
            <a:fld id="{ECC1B2ED-4ABD-4D6E-A460-8EA0FBF1D5A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0205" y="6171466"/>
            <a:ext cx="1946103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63" y="6142228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1385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948" y="6088987"/>
            <a:ext cx="911939" cy="365125"/>
          </a:xfrm>
        </p:spPr>
        <p:txBody>
          <a:bodyPr/>
          <a:lstStyle/>
          <a:p>
            <a:fld id="{35C8025F-0ACA-4008-A3CC-E4BF21B0C925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67936" y="6136613"/>
            <a:ext cx="264706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4895" y="6136613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4805-C22C-4514-827E-B3C8A456D01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33" y="6041362"/>
            <a:ext cx="911939" cy="365125"/>
          </a:xfrm>
        </p:spPr>
        <p:txBody>
          <a:bodyPr/>
          <a:lstStyle/>
          <a:p>
            <a:fld id="{C17C4174-74F9-4D2B-9F99-7608B8DB812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32300" y="6041361"/>
            <a:ext cx="19330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1061" y="6067686"/>
            <a:ext cx="911939" cy="365125"/>
          </a:xfrm>
        </p:spPr>
        <p:txBody>
          <a:bodyPr/>
          <a:lstStyle/>
          <a:p>
            <a:fld id="{CA758B79-6AC2-48A9-BF22-1B385FE3D85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9534" y="6041362"/>
            <a:ext cx="188806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4" y="6041361"/>
            <a:ext cx="911939" cy="365125"/>
          </a:xfrm>
        </p:spPr>
        <p:txBody>
          <a:bodyPr/>
          <a:lstStyle/>
          <a:p>
            <a:fld id="{676AF2EC-8B70-4CA7-ACE3-57767A174E25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2478" y="6041361"/>
            <a:ext cx="244308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327" y="6041362"/>
            <a:ext cx="1874573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3" y="6041361"/>
            <a:ext cx="911939" cy="365125"/>
          </a:xfrm>
        </p:spPr>
        <p:txBody>
          <a:bodyPr/>
          <a:lstStyle/>
          <a:p>
            <a:fld id="{4F09C7B0-F70F-486C-B695-009B52A88584}" type="datetime1">
              <a:rPr lang="en-US" smtClean="0"/>
              <a:t>2/7/2021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AFBA-F907-4EA0-9959-A330F156B6D4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F6E9-8E82-4F80-903C-E71FBED2BB71}" type="datetime1">
              <a:rPr lang="en-US" smtClean="0"/>
              <a:t>2/7/2021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Extreme cases are always interesting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609859"/>
                <a:ext cx="8596668" cy="44315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 smtClean="0"/>
              </a:p>
              <a:p>
                <a:pPr marL="0" indent="0" algn="just">
                  <a:buNone/>
                </a:pPr>
                <a:endParaRPr lang="en-IN" sz="24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	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/>
                  <a:t>	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/>
              </a:p>
              <a:p>
                <a:pPr marL="0" indent="0" algn="just">
                  <a:buNone/>
                </a:pPr>
                <a:r>
                  <a:rPr lang="en-IN" sz="2400" dirty="0" smtClean="0"/>
                  <a:t>----------------------------------------------------------------------------------</a:t>
                </a:r>
                <a:endParaRPr lang="en-IN" sz="2400" dirty="0"/>
              </a:p>
              <a:p>
                <a:pPr marL="0" indent="0" algn="just">
                  <a:buNone/>
                </a:pPr>
                <a:r>
                  <a:rPr lang="en-IN" sz="2400" dirty="0"/>
                  <a:t>T	</a:t>
                </a:r>
                <a:r>
                  <a:rPr lang="en-IN" sz="2400" dirty="0" smtClean="0"/>
                  <a:t> T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T</a:t>
                </a:r>
                <a:r>
                  <a:rPr lang="en-IN" sz="2400" dirty="0"/>
                  <a:t>	  </a:t>
                </a:r>
                <a:r>
                  <a:rPr lang="en-IN" sz="2400" dirty="0" smtClean="0"/>
                  <a:t>		  </a:t>
                </a:r>
                <a:r>
                  <a:rPr lang="en-IN" sz="2400" dirty="0"/>
                  <a:t>T	</a:t>
                </a:r>
                <a:r>
                  <a:rPr lang="en-IN" sz="2400" dirty="0" smtClean="0"/>
                  <a:t>	</a:t>
                </a:r>
                <a:r>
                  <a:rPr lang="en-IN" sz="2400" dirty="0"/>
                  <a:t>	  	    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T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T	</a:t>
                </a:r>
                <a:r>
                  <a:rPr lang="en-IN" sz="2400" dirty="0" smtClean="0"/>
                  <a:t> F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F	  </a:t>
                </a:r>
                <a:r>
                  <a:rPr lang="en-IN" sz="2400" dirty="0" smtClean="0"/>
                  <a:t>		  </a:t>
                </a:r>
                <a:r>
                  <a:rPr lang="en-IN" sz="2400" dirty="0"/>
                  <a:t>F	      </a:t>
                </a:r>
                <a:r>
                  <a:rPr lang="en-IN" sz="2400" dirty="0" smtClean="0"/>
                  <a:t>    	</a:t>
                </a:r>
                <a:r>
                  <a:rPr lang="en-IN" sz="2400" dirty="0"/>
                  <a:t>	    </a:t>
                </a:r>
                <a:r>
                  <a:rPr lang="en-IN" sz="2400" dirty="0" smtClean="0"/>
                  <a:t>    T</a:t>
                </a:r>
                <a:endParaRPr lang="en-IN" sz="2400" dirty="0"/>
              </a:p>
              <a:p>
                <a:pPr marL="0" indent="0" algn="just">
                  <a:buNone/>
                </a:pPr>
                <a:r>
                  <a:rPr lang="en-IN" sz="2400" dirty="0"/>
                  <a:t>F	</a:t>
                </a:r>
                <a:r>
                  <a:rPr lang="en-IN" sz="2400" dirty="0" smtClean="0"/>
                  <a:t> T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T	  </a:t>
                </a:r>
                <a:r>
                  <a:rPr lang="en-IN" sz="2400" dirty="0" smtClean="0"/>
                  <a:t>		  </a:t>
                </a:r>
                <a:r>
                  <a:rPr lang="en-IN" sz="2400" dirty="0"/>
                  <a:t>F	      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		   </a:t>
                </a:r>
                <a:r>
                  <a:rPr lang="en-IN" sz="2400" dirty="0" smtClean="0"/>
                  <a:t>     </a:t>
                </a:r>
                <a:r>
                  <a:rPr lang="en-IN" sz="2400" dirty="0"/>
                  <a:t>T	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F	</a:t>
                </a:r>
                <a:r>
                  <a:rPr lang="en-IN" sz="2400" dirty="0" smtClean="0"/>
                  <a:t> F 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T	  </a:t>
                </a:r>
                <a:r>
                  <a:rPr lang="en-IN" sz="2400" dirty="0" smtClean="0"/>
                  <a:t>		  </a:t>
                </a:r>
                <a:r>
                  <a:rPr lang="en-IN" sz="2400" dirty="0"/>
                  <a:t>F	      </a:t>
                </a:r>
                <a:r>
                  <a:rPr lang="en-IN" sz="2400" dirty="0" smtClean="0"/>
                  <a:t>   </a:t>
                </a:r>
                <a:r>
                  <a:rPr lang="en-IN" sz="2400" dirty="0"/>
                  <a:t>		   </a:t>
                </a:r>
                <a:r>
                  <a:rPr lang="en-IN" sz="2400" dirty="0" smtClean="0"/>
                  <a:t>     </a:t>
                </a:r>
                <a:r>
                  <a:rPr lang="en-IN" sz="2400" dirty="0"/>
                  <a:t>T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609859"/>
                <a:ext cx="8596668" cy="4431501"/>
              </a:xfrm>
              <a:blipFill rotWithShape="0">
                <a:blip r:embed="rId2"/>
                <a:stretch>
                  <a:fillRect l="-1063" r="-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C7E4-E155-484F-BAEA-B4B4D799458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Extreme cases are always interesting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19707"/>
                <a:ext cx="8596668" cy="4521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⋀~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   </a:t>
                </a: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⋀~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	</a:t>
                </a:r>
                <a:r>
                  <a:rPr lang="en-IN" sz="2400" dirty="0" smtClean="0"/>
                  <a:t>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⋀~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----------------------------------------------------------------------------------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T	</a:t>
                </a:r>
                <a:r>
                  <a:rPr lang="en-IN" sz="2400" dirty="0" smtClean="0"/>
                  <a:t> T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F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    </a:t>
                </a:r>
                <a:r>
                  <a:rPr lang="en-IN" sz="2400" dirty="0"/>
                  <a:t>T	      </a:t>
                </a:r>
                <a:r>
                  <a:rPr lang="en-IN" sz="2400" dirty="0" smtClean="0"/>
                  <a:t>         F</a:t>
                </a:r>
                <a:r>
                  <a:rPr lang="en-IN" sz="2400" dirty="0"/>
                  <a:t>	  	    </a:t>
                </a:r>
                <a:r>
                  <a:rPr lang="en-IN" sz="2400" dirty="0" smtClean="0"/>
                  <a:t>         F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T	</a:t>
                </a:r>
                <a:r>
                  <a:rPr lang="en-IN" sz="2400" dirty="0" smtClean="0"/>
                  <a:t> F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T</a:t>
                </a:r>
                <a:r>
                  <a:rPr lang="en-IN" sz="2400" dirty="0"/>
                  <a:t>	 </a:t>
                </a:r>
                <a:r>
                  <a:rPr lang="en-IN" sz="2400" dirty="0" smtClean="0"/>
                  <a:t>       </a:t>
                </a:r>
                <a:r>
                  <a:rPr lang="en-IN" sz="2400" dirty="0"/>
                  <a:t>F	      </a:t>
                </a:r>
                <a:r>
                  <a:rPr lang="en-IN" sz="2400" dirty="0" smtClean="0"/>
                  <a:t>         T</a:t>
                </a:r>
                <a:r>
                  <a:rPr lang="en-IN" sz="2400" dirty="0"/>
                  <a:t>		  </a:t>
                </a:r>
                <a:r>
                  <a:rPr lang="en-IN" sz="2400" dirty="0" smtClean="0"/>
                  <a:t>           F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F	</a:t>
                </a:r>
                <a:r>
                  <a:rPr lang="en-IN" sz="2400" dirty="0" smtClean="0"/>
                  <a:t> T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F</a:t>
                </a:r>
                <a:r>
                  <a:rPr lang="en-IN" sz="2400" dirty="0"/>
                  <a:t>	   </a:t>
                </a:r>
                <a:r>
                  <a:rPr lang="en-IN" sz="2400" dirty="0" smtClean="0"/>
                  <a:t>     T</a:t>
                </a:r>
                <a:r>
                  <a:rPr lang="en-IN" sz="2400" dirty="0"/>
                  <a:t>	      </a:t>
                </a:r>
                <a:r>
                  <a:rPr lang="en-IN" sz="2400" dirty="0" smtClean="0"/>
                  <a:t>         F</a:t>
                </a:r>
                <a:r>
                  <a:rPr lang="en-IN" sz="2400" dirty="0"/>
                  <a:t>		   </a:t>
                </a:r>
                <a:r>
                  <a:rPr lang="en-IN" sz="2400" dirty="0" smtClean="0"/>
                  <a:t>          F</a:t>
                </a:r>
                <a:r>
                  <a:rPr lang="en-IN" sz="2400" dirty="0"/>
                  <a:t>	</a:t>
                </a:r>
              </a:p>
              <a:p>
                <a:pPr marL="0" indent="0">
                  <a:buNone/>
                </a:pPr>
                <a:r>
                  <a:rPr lang="en-IN" sz="2400" dirty="0"/>
                  <a:t>F	</a:t>
                </a:r>
                <a:r>
                  <a:rPr lang="en-IN" sz="2400" dirty="0" smtClean="0"/>
                  <a:t> F 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T	   </a:t>
                </a:r>
                <a:r>
                  <a:rPr lang="en-IN" sz="2400" dirty="0" smtClean="0"/>
                  <a:t>     T</a:t>
                </a:r>
                <a:r>
                  <a:rPr lang="en-IN" sz="2400" dirty="0"/>
                  <a:t>	      </a:t>
                </a:r>
                <a:r>
                  <a:rPr lang="en-IN" sz="2400" dirty="0" smtClean="0"/>
                  <a:t>         </a:t>
                </a:r>
                <a:r>
                  <a:rPr lang="en-IN" sz="2400" dirty="0"/>
                  <a:t>F		   </a:t>
                </a:r>
                <a:r>
                  <a:rPr lang="en-IN" sz="2400" dirty="0" smtClean="0"/>
                  <a:t>          F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19707"/>
                <a:ext cx="8596668" cy="4521653"/>
              </a:xfrm>
              <a:blipFill rotWithShape="0">
                <a:blip r:embed="rId2"/>
                <a:stretch>
                  <a:fillRect l="-1063" r="-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D302-0B56-4C0E-B26A-C5F9974F538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107583"/>
            <a:ext cx="8596668" cy="4933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u="sng" dirty="0"/>
              <a:t>Definition</a:t>
            </a:r>
            <a:r>
              <a:rPr lang="en-IN" sz="2800" u="sng" dirty="0" smtClean="0"/>
              <a:t>:</a:t>
            </a:r>
            <a:r>
              <a:rPr lang="en-IN" sz="2800" dirty="0" smtClean="0"/>
              <a:t> A formula is said to be </a:t>
            </a:r>
            <a:r>
              <a:rPr lang="en-IN" sz="2800" u="sng" dirty="0" smtClean="0"/>
              <a:t>valid</a:t>
            </a:r>
            <a:r>
              <a:rPr lang="en-IN" sz="2800" dirty="0" smtClean="0"/>
              <a:t> if and only if it is true under all its interpretation.</a:t>
            </a:r>
          </a:p>
          <a:p>
            <a:pPr marL="0" indent="0" algn="just">
              <a:buNone/>
            </a:pPr>
            <a:r>
              <a:rPr lang="en-IN" sz="2800" dirty="0" smtClean="0"/>
              <a:t>A formula is said to be </a:t>
            </a:r>
            <a:r>
              <a:rPr lang="en-IN" sz="2800" u="sng" dirty="0" smtClean="0"/>
              <a:t>invalid</a:t>
            </a:r>
            <a:r>
              <a:rPr lang="en-IN" sz="2800" dirty="0" smtClean="0"/>
              <a:t> if and only if it is not valid.</a:t>
            </a:r>
            <a:endParaRPr lang="en-IN" sz="2800" dirty="0"/>
          </a:p>
          <a:p>
            <a:pPr marL="0" indent="0" algn="just">
              <a:buNone/>
            </a:pPr>
            <a:endParaRPr lang="en-IN" sz="2800" dirty="0" smtClean="0"/>
          </a:p>
          <a:p>
            <a:pPr marL="0" indent="0" algn="just">
              <a:buNone/>
            </a:pPr>
            <a:r>
              <a:rPr lang="en-IN" sz="2800" u="sng" dirty="0"/>
              <a:t>Definition</a:t>
            </a:r>
            <a:r>
              <a:rPr lang="en-IN" sz="2800" dirty="0" smtClean="0"/>
              <a:t>: A formula is said to be inconsistent (</a:t>
            </a:r>
            <a:r>
              <a:rPr lang="en-IN" sz="2800" dirty="0" err="1" smtClean="0"/>
              <a:t>unsatisfiable</a:t>
            </a:r>
            <a:r>
              <a:rPr lang="en-IN" sz="2800" dirty="0" smtClean="0"/>
              <a:t> ) if and only if it is false under all its interpretations.</a:t>
            </a:r>
          </a:p>
          <a:p>
            <a:pPr marL="0" indent="0" algn="just">
              <a:buNone/>
            </a:pPr>
            <a:r>
              <a:rPr lang="en-IN" sz="2800" dirty="0"/>
              <a:t>A formula is said to be </a:t>
            </a:r>
            <a:r>
              <a:rPr lang="en-IN" sz="2800" dirty="0" smtClean="0"/>
              <a:t>consistent (</a:t>
            </a:r>
            <a:r>
              <a:rPr lang="en-IN" sz="2800" dirty="0" err="1" smtClean="0"/>
              <a:t>satisfiable</a:t>
            </a:r>
            <a:r>
              <a:rPr lang="en-IN" sz="2800" dirty="0" smtClean="0"/>
              <a:t> </a:t>
            </a:r>
            <a:r>
              <a:rPr lang="en-IN" sz="2800" dirty="0"/>
              <a:t>) if and only if it is </a:t>
            </a:r>
            <a:r>
              <a:rPr lang="en-IN" sz="2800" dirty="0" smtClean="0"/>
              <a:t>not </a:t>
            </a:r>
            <a:r>
              <a:rPr lang="en-IN" sz="2800" dirty="0"/>
              <a:t>inconsistent</a:t>
            </a:r>
            <a:r>
              <a:rPr lang="en-IN" sz="2800" dirty="0" smtClean="0"/>
              <a:t>.</a:t>
            </a:r>
            <a:endParaRPr lang="en-IN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4DBC-EB41-41C0-9E39-EDEBBF43C9B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094705"/>
            <a:ext cx="8596668" cy="494665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A formula is valid if and only if its negation is inconsistent.</a:t>
            </a:r>
          </a:p>
          <a:p>
            <a:pPr algn="just"/>
            <a:r>
              <a:rPr lang="en-IN" sz="2400" dirty="0" smtClean="0"/>
              <a:t>A formula is inconsistent if and only if its negation is valid.</a:t>
            </a:r>
          </a:p>
          <a:p>
            <a:pPr algn="just"/>
            <a:r>
              <a:rPr lang="en-IN" sz="2400" dirty="0" smtClean="0"/>
              <a:t>A formula is invalid if and only if there is at least one interpretation under which the formula is false.</a:t>
            </a:r>
          </a:p>
          <a:p>
            <a:pPr algn="just"/>
            <a:r>
              <a:rPr lang="en-IN" sz="2400" dirty="0" smtClean="0"/>
              <a:t>A formula is consistent if and only if there is one interpretation under which the formula is true.</a:t>
            </a:r>
          </a:p>
          <a:p>
            <a:pPr algn="just"/>
            <a:r>
              <a:rPr lang="en-IN" sz="2400" dirty="0" smtClean="0"/>
              <a:t>If a formula is valid then it is consistent but not vice versa.</a:t>
            </a:r>
          </a:p>
          <a:p>
            <a:pPr algn="just"/>
            <a:r>
              <a:rPr lang="en-IN" sz="2400" dirty="0" smtClean="0"/>
              <a:t>If a formula is inconsistent then it is invalid but not vice versa.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4890-FEDE-4695-B952-43E0A9602EF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⋀~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 smtClean="0"/>
                  <a:t> is inconsistent and therefore also invalid.</a:t>
                </a:r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⋁~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 smtClean="0"/>
                  <a:t> is valid and therefore consistent.</a:t>
                </a:r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 smtClean="0"/>
                  <a:t> is invalid yet it is consistent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4B6D-1899-48AA-AF2C-17051F52042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 Rules in Propositional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Given a set of propositions – regarded as premises, the attempt is to find the truth value of a new proposition from the premises.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This is also considered as – inferencing from premises.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There are two classic rules of inferencing</a:t>
            </a:r>
          </a:p>
          <a:p>
            <a:r>
              <a:rPr lang="en-IN" sz="2400" dirty="0" smtClean="0"/>
              <a:t>Modus </a:t>
            </a:r>
            <a:r>
              <a:rPr lang="en-IN" sz="2400" dirty="0" err="1" smtClean="0"/>
              <a:t>ponen</a:t>
            </a:r>
            <a:endParaRPr lang="en-IN" sz="2400" dirty="0" smtClean="0"/>
          </a:p>
          <a:p>
            <a:r>
              <a:rPr lang="en-IN" sz="2400" dirty="0" smtClean="0"/>
              <a:t>Chain rule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5D52-3798-4470-8165-F1D8F456826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Modus </a:t>
            </a:r>
            <a:r>
              <a:rPr lang="en-IN" dirty="0" err="1" smtClean="0"/>
              <a:t>ponen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32587"/>
                <a:ext cx="8596668" cy="4508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infer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This is sometimes written as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---------</a:t>
                </a:r>
              </a:p>
              <a:p>
                <a:pPr marL="0" indent="0">
                  <a:buNone/>
                </a:pPr>
                <a:r>
                  <a:rPr lang="en-IN" sz="2400" dirty="0"/>
                  <a:t>	 </a:t>
                </a:r>
                <a:r>
                  <a:rPr lang="en-IN" sz="2400" dirty="0" smtClean="0"/>
                  <a:t>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	 </a:t>
                </a:r>
                <a:r>
                  <a:rPr lang="en-IN" sz="2400" dirty="0" smtClean="0"/>
                  <a:t>   ---------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32587"/>
                <a:ext cx="8596668" cy="4508774"/>
              </a:xfrm>
              <a:blipFill rotWithShape="0">
                <a:blip r:embed="rId2"/>
                <a:stretch>
                  <a:fillRect l="-1063" t="-1081" b="-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65AA-E1C8-4EBF-9EA3-A8B9EC4AA65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223493"/>
                <a:ext cx="8596668" cy="4817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Given P is true, the condition that Q is false is false, establishing Q is true.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	</a:t>
                </a:r>
                <a:r>
                  <a:rPr lang="en-IN" sz="2400" dirty="0" smtClean="0"/>
                  <a:t>   </a:t>
                </a:r>
                <a:r>
                  <a:rPr lang="en-I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 	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-----------------------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T	</a:t>
                </a:r>
                <a:r>
                  <a:rPr lang="en-IN" sz="2400" dirty="0" smtClean="0"/>
                  <a:t>    </a:t>
                </a:r>
                <a:r>
                  <a:rPr lang="en-IN" sz="2400" dirty="0"/>
                  <a:t>T	    </a:t>
                </a:r>
                <a:r>
                  <a:rPr lang="en-IN" sz="2400" dirty="0" smtClean="0"/>
                  <a:t>T</a:t>
                </a:r>
                <a:r>
                  <a:rPr lang="en-IN" sz="2400" dirty="0"/>
                  <a:t>	    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T        F</a:t>
                </a:r>
                <a:r>
                  <a:rPr lang="en-IN" sz="2400" dirty="0"/>
                  <a:t>	    </a:t>
                </a:r>
                <a:r>
                  <a:rPr lang="en-IN" sz="2400" dirty="0" smtClean="0"/>
                  <a:t>F</a:t>
                </a:r>
                <a:r>
                  <a:rPr lang="en-IN" sz="2400" dirty="0"/>
                  <a:t>	    </a:t>
                </a:r>
              </a:p>
              <a:p>
                <a:pPr marL="0" indent="0">
                  <a:buNone/>
                </a:pPr>
                <a:r>
                  <a:rPr lang="en-IN" sz="2400" dirty="0"/>
                  <a:t>F	 </a:t>
                </a:r>
                <a:r>
                  <a:rPr lang="en-IN" sz="2400" dirty="0" smtClean="0"/>
                  <a:t>   T</a:t>
                </a:r>
                <a:r>
                  <a:rPr lang="en-IN" sz="2400" dirty="0"/>
                  <a:t>	    </a:t>
                </a:r>
                <a:r>
                  <a:rPr lang="en-IN" sz="2400" dirty="0" smtClean="0"/>
                  <a:t>T</a:t>
                </a:r>
                <a:r>
                  <a:rPr lang="en-IN" sz="2400" dirty="0"/>
                  <a:t>	    	</a:t>
                </a:r>
              </a:p>
              <a:p>
                <a:pPr marL="0" indent="0">
                  <a:buNone/>
                </a:pPr>
                <a:r>
                  <a:rPr lang="en-IN" sz="2400" dirty="0"/>
                  <a:t>F	 </a:t>
                </a:r>
                <a:r>
                  <a:rPr lang="en-IN" sz="2400" dirty="0" smtClean="0"/>
                  <a:t>   F </a:t>
                </a:r>
                <a:r>
                  <a:rPr lang="en-IN" sz="2400" dirty="0"/>
                  <a:t>	    </a:t>
                </a:r>
                <a:r>
                  <a:rPr lang="en-IN" sz="2400" dirty="0" smtClean="0"/>
                  <a:t>T</a:t>
                </a:r>
                <a:r>
                  <a:rPr lang="en-IN" sz="2400" dirty="0"/>
                  <a:t>	   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223493"/>
                <a:ext cx="8596668" cy="4817867"/>
              </a:xfrm>
              <a:blipFill rotWithShape="0">
                <a:blip r:embed="rId2"/>
                <a:stretch>
                  <a:fillRect l="-1063" t="-1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E9BF-BB54-4F06-A398-CDC11FFC1CE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378039"/>
                <a:ext cx="8596668" cy="46633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F1: If it is hot and humid then it will rain.</a:t>
                </a:r>
              </a:p>
              <a:p>
                <a:pPr marL="0" indent="0">
                  <a:buNone/>
                </a:pPr>
                <a:r>
                  <a:rPr lang="en-IN" dirty="0" smtClean="0"/>
                  <a:t>F2: If it is humid then it is hot.</a:t>
                </a:r>
              </a:p>
              <a:p>
                <a:pPr marL="0" indent="0">
                  <a:buNone/>
                </a:pPr>
                <a:r>
                  <a:rPr lang="en-IN" dirty="0" smtClean="0"/>
                  <a:t>F3: It is humid now.</a:t>
                </a:r>
              </a:p>
              <a:p>
                <a:pPr marL="0" indent="0">
                  <a:buNone/>
                </a:pPr>
                <a:r>
                  <a:rPr lang="en-IN" dirty="0" smtClean="0"/>
                  <a:t>Will it Rain?</a:t>
                </a:r>
              </a:p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P: It is </a:t>
                </a:r>
                <a:r>
                  <a:rPr lang="en-IN" dirty="0" smtClean="0"/>
                  <a:t>hot</a:t>
                </a:r>
              </a:p>
              <a:p>
                <a:pPr marL="0" indent="0">
                  <a:buNone/>
                </a:pPr>
                <a:r>
                  <a:rPr lang="en-IN" dirty="0" smtClean="0"/>
                  <a:t>Q</a:t>
                </a:r>
                <a:r>
                  <a:rPr lang="en-IN" dirty="0"/>
                  <a:t>: It is humid</a:t>
                </a:r>
              </a:p>
              <a:p>
                <a:pPr marL="0" indent="0">
                  <a:buNone/>
                </a:pPr>
                <a:r>
                  <a:rPr lang="en-IN" dirty="0"/>
                  <a:t>R: It will rain</a:t>
                </a:r>
              </a:p>
              <a:p>
                <a:pPr marL="0" indent="0">
                  <a:buNone/>
                </a:pPr>
                <a:r>
                  <a:rPr lang="en-IN" dirty="0"/>
                  <a:t>Then F1 can be written as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F2 can be written as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F3 can be written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Given F1, F2, F3, </a:t>
                </a:r>
                <a:r>
                  <a:rPr lang="en-IN" dirty="0" smtClean="0"/>
                  <a:t>we have to establish R.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378039"/>
                <a:ext cx="8596668" cy="4663321"/>
              </a:xfrm>
              <a:blipFill rotWithShape="0">
                <a:blip r:embed="rId2"/>
                <a:stretch>
                  <a:fillRect l="-567" t="-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62BE-B4CB-426D-A50D-CB5C51510DE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Using modus </a:t>
                </a:r>
                <a:r>
                  <a:rPr lang="en-IN" sz="2000" dirty="0" err="1" smtClean="0"/>
                  <a:t>ponen</a:t>
                </a:r>
                <a:r>
                  <a:rPr lang="en-IN" sz="2000" dirty="0" smtClean="0"/>
                  <a:t> on F2, F3</a:t>
                </a:r>
              </a:p>
              <a:p>
                <a:pPr marL="0" indent="0">
                  <a:buNone/>
                </a:pPr>
                <a:r>
                  <a:rPr lang="en-IN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:r>
                  <a:rPr lang="en-IN" sz="2000" dirty="0" smtClean="0"/>
                  <a:t> </a:t>
                </a:r>
                <a:r>
                  <a:rPr lang="en-I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---------</a:t>
                </a:r>
              </a:p>
              <a:p>
                <a:pPr marL="0" indent="0">
                  <a:buNone/>
                </a:pPr>
                <a:r>
                  <a:rPr lang="en-IN" sz="2000" dirty="0"/>
                  <a:t>	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Using </a:t>
                </a:r>
                <a:r>
                  <a:rPr lang="en-IN" sz="2000" i="1" dirty="0" smtClean="0"/>
                  <a:t>P</a:t>
                </a:r>
                <a:r>
                  <a:rPr lang="en-IN" sz="2000" dirty="0" smtClean="0"/>
                  <a:t> =true and </a:t>
                </a:r>
                <a:r>
                  <a:rPr lang="en-IN" sz="2000" i="1" dirty="0" smtClean="0"/>
                  <a:t>Q</a:t>
                </a:r>
                <a:r>
                  <a:rPr lang="en-IN" sz="2000" dirty="0" smtClean="0"/>
                  <a:t> = true means </a:t>
                </a:r>
                <a:r>
                  <a:rPr lang="en-IN" sz="2000" i="1" dirty="0" smtClean="0"/>
                  <a:t>P</a:t>
                </a:r>
                <a:r>
                  <a:rPr lang="en-I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sz="2000" i="1" dirty="0" smtClean="0"/>
                  <a:t> Q </a:t>
                </a:r>
                <a:r>
                  <a:rPr lang="en-IN" sz="2000" dirty="0" smtClean="0"/>
                  <a:t>is true.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LHS in F1 is true, so RHS must be true. Hence R is established.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(F1 uses implication operator which suggests that the condition that if LHS is true and RHS is false   is false).</a:t>
                </a:r>
                <a:endParaRPr lang="en-IN" sz="2000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9" t="-785" r="-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BF7F-612E-47E3-B2E6-342C3824EB1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300767"/>
            <a:ext cx="8596668" cy="4740594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It relates to Knowledge Representation (KR) and inferencing in AI programs</a:t>
            </a:r>
          </a:p>
          <a:p>
            <a:r>
              <a:rPr lang="en-IN" sz="2800" dirty="0" smtClean="0"/>
              <a:t>Typically a reference to systematic method of reasoning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Example:  </a:t>
            </a:r>
          </a:p>
          <a:p>
            <a:pPr marL="0" indent="0">
              <a:buNone/>
            </a:pPr>
            <a:r>
              <a:rPr lang="en-IN" sz="2800" dirty="0" smtClean="0"/>
              <a:t>F1:  If it is hot and humid, then it will rain.</a:t>
            </a:r>
          </a:p>
          <a:p>
            <a:pPr marL="0" indent="0">
              <a:buNone/>
            </a:pPr>
            <a:r>
              <a:rPr lang="en-IN" sz="2800" dirty="0" smtClean="0"/>
              <a:t>F2:  If it is humid, then it is hot.</a:t>
            </a:r>
          </a:p>
          <a:p>
            <a:pPr marL="0" indent="0">
              <a:buNone/>
            </a:pPr>
            <a:r>
              <a:rPr lang="en-IN" sz="2800" dirty="0" smtClean="0"/>
              <a:t>F3:  It is humid now.</a:t>
            </a:r>
          </a:p>
          <a:p>
            <a:pPr marL="0" indent="0">
              <a:buNone/>
            </a:pPr>
            <a:r>
              <a:rPr lang="en-IN" sz="2800" dirty="0" smtClean="0"/>
              <a:t>F1, F2, F3 are facts.</a:t>
            </a:r>
          </a:p>
          <a:p>
            <a:pPr marL="0" indent="0">
              <a:buNone/>
            </a:pPr>
            <a:r>
              <a:rPr lang="en-IN" sz="2800" dirty="0" smtClean="0"/>
              <a:t>The question is will it rain?</a:t>
            </a:r>
          </a:p>
          <a:p>
            <a:pPr marL="0" indent="0">
              <a:buNone/>
            </a:pPr>
            <a:r>
              <a:rPr lang="en-IN" sz="2800" dirty="0" smtClean="0"/>
              <a:t>      R: will it rain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2CCC-3A3D-47D5-85CC-7D277B4AA98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Chain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/>
                  <a:t>, infer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i.e.		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----------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3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2BE-642F-4F6D-AD0D-0339C2C1227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84726"/>
                <a:ext cx="8596668" cy="48693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Example 1: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Given (Programmer likes LISP)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dirty="0" smtClean="0"/>
                  <a:t> (Programmer hates COBOL)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And    </a:t>
                </a:r>
                <a:r>
                  <a:rPr lang="en-IN" sz="2400" dirty="0"/>
                  <a:t>(Programmer hates COBOL</a:t>
                </a:r>
                <a:r>
                  <a:rPr lang="en-IN" sz="2400" dirty="0" smtClean="0"/>
                  <a:t>)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/>
                  <a:t>(Programmer likes </a:t>
                </a:r>
                <a:r>
                  <a:rPr lang="en-IN" sz="2400" dirty="0" smtClean="0"/>
                  <a:t>recursion)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Conclude: </a:t>
                </a:r>
                <a:r>
                  <a:rPr lang="en-IN" sz="2400" dirty="0"/>
                  <a:t>(Programmer likes LISP)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dirty="0"/>
                  <a:t> (Programmer likes recursion</a:t>
                </a:r>
                <a:r>
                  <a:rPr lang="en-IN" sz="2400" dirty="0" smtClean="0"/>
                  <a:t>)</a:t>
                </a:r>
              </a:p>
              <a:p>
                <a:r>
                  <a:rPr lang="en-IN" sz="2400" dirty="0" smtClean="0"/>
                  <a:t>Example 2: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51435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sz="2400" dirty="0"/>
              </a:p>
              <a:p>
                <a:pPr marL="51435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Establish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84726"/>
                <a:ext cx="8596668" cy="4869383"/>
              </a:xfrm>
              <a:blipFill rotWithShape="0">
                <a:blip r:embed="rId2"/>
                <a:stretch>
                  <a:fillRect l="-1063" t="-1001" r="-1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1B80-768F-44CD-9B09-CBB980174BA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19707"/>
                <a:ext cx="8596668" cy="4521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sz="2400" dirty="0" err="1" smtClean="0"/>
                  <a:t>i</a:t>
                </a:r>
                <a:r>
                  <a:rPr lang="en-IN" sz="2400" dirty="0" smtClean="0"/>
                  <a:t> and iii by modus </a:t>
                </a:r>
                <a:r>
                  <a:rPr lang="en-IN" sz="2400" dirty="0" err="1" smtClean="0"/>
                  <a:t>ponen</a:t>
                </a:r>
                <a:r>
                  <a:rPr lang="en-IN" sz="2400" dirty="0" smtClean="0"/>
                  <a:t> establish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IN" sz="2400" dirty="0" smtClean="0"/>
                  <a:t>         iv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i</a:t>
                </a:r>
                <a:r>
                  <a:rPr lang="en-IN" sz="2400" dirty="0" smtClean="0"/>
                  <a:t>v and ii by chain rule establish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In establishing the truth values, it is useful to use theorems of logic. In fact, one can regard them as tautologies (inferencing tools)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19707"/>
                <a:ext cx="8596668" cy="4521653"/>
              </a:xfrm>
              <a:blipFill rotWithShape="0">
                <a:blip r:embed="rId2"/>
                <a:stretch>
                  <a:fillRect l="-10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850-06D2-46B8-B0E6-C18854A8CDD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Useful Tautologies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7" y="1378040"/>
                <a:ext cx="8596668" cy="449589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				modus </a:t>
                </a:r>
                <a:r>
                  <a:rPr lang="en-IN" sz="2400" dirty="0" err="1" smtClean="0"/>
                  <a:t>ponen</a:t>
                </a:r>
                <a:endParaRPr lang="en-IN" sz="2400" dirty="0" smtClean="0"/>
              </a:p>
              <a:p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/>
                  <a:t>			</a:t>
                </a:r>
                <a:r>
                  <a:rPr lang="en-IN" sz="2400" dirty="0" smtClean="0"/>
                  <a:t>  modus </a:t>
                </a:r>
                <a:r>
                  <a:rPr lang="en-IN" sz="2400" dirty="0" err="1" smtClean="0"/>
                  <a:t>ponen</a:t>
                </a:r>
                <a:endParaRPr lang="en-I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				disjunctive syllogism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        	chain rule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u="sng" dirty="0" smtClean="0"/>
                  <a:t>Method1</a:t>
                </a:r>
                <a:endParaRPr lang="en-IN" sz="2400" u="sng" dirty="0"/>
              </a:p>
              <a:p>
                <a:pPr marL="0" indent="0">
                  <a:buNone/>
                </a:pPr>
                <a:r>
                  <a:rPr lang="en-IN" sz="2400" dirty="0" smtClean="0"/>
                  <a:t>These tautologies can be obtained using truth table.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Use of rule of substitution: It states that if C(A)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is a tautology and we substitute formula B for any occurrence of A in C, the C(B) is a tautology.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7" y="1378040"/>
                <a:ext cx="8596668" cy="4495895"/>
              </a:xfrm>
              <a:blipFill rotWithShape="0">
                <a:blip r:embed="rId2"/>
                <a:stretch>
                  <a:fillRect l="-1063" t="-1084" b="-62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44CE-26FA-42E1-BD71-1C85AE001884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914401"/>
                <a:ext cx="8596668" cy="51269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u="sng" dirty="0" smtClean="0"/>
                  <a:t>Method2</a:t>
                </a:r>
                <a:endParaRPr lang="en-IN" sz="2800" dirty="0" smtClean="0"/>
              </a:p>
              <a:p>
                <a:pPr marL="0" indent="0">
                  <a:buNone/>
                </a:pPr>
                <a:r>
                  <a:rPr lang="en-IN" sz="2800" dirty="0" smtClean="0"/>
                  <a:t>Simplify the formula and see if it reduces to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800" dirty="0" smtClean="0"/>
                  <a:t> which is a tautology.</a:t>
                </a:r>
              </a:p>
              <a:p>
                <a:pPr marL="0" indent="0">
                  <a:buNone/>
                </a:pPr>
                <a:r>
                  <a:rPr lang="en-IN" sz="2800" dirty="0" smtClean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)⟶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IN" sz="2800" dirty="0" smtClean="0"/>
                  <a:t>To show this we take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800" dirty="0" smtClean="0"/>
                  <a:t> and show that this is a tautology.</a:t>
                </a:r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 smtClean="0"/>
                  <a:t>Disjunctive normal form: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914401"/>
                <a:ext cx="8596668" cy="5126960"/>
              </a:xfrm>
              <a:blipFill rotWithShape="0">
                <a:blip r:embed="rId2"/>
                <a:stretch>
                  <a:fillRect l="-1417" t="-1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C25D-573C-429B-88BF-D950BA46F70A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                                                 </a:t>
            </a:r>
            <a:r>
              <a:rPr lang="en-IN" sz="2800" dirty="0" err="1" smtClean="0"/>
              <a:t>contd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⋁∼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⋁∼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⋀∼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=∼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85E-307C-41B8-A8F7-1900D37EC11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210615"/>
                <a:ext cx="8596668" cy="48307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2200" dirty="0" smtClean="0"/>
                  <a:t>F1: If it is summer time, it is warm.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F2: If it is </a:t>
                </a:r>
                <a:r>
                  <a:rPr lang="en-IN" sz="2200" dirty="0" smtClean="0"/>
                  <a:t>winter time, it is cold.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F3: It </a:t>
                </a:r>
                <a:r>
                  <a:rPr lang="en-IN" sz="2200" dirty="0" smtClean="0"/>
                  <a:t>is summer time or winter time.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 smtClean="0"/>
                  <a:t>Establish it is warm or cold.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Let </a:t>
                </a:r>
              </a:p>
              <a:p>
                <a:pPr marL="0" indent="0">
                  <a:buNone/>
                </a:pPr>
                <a:r>
                  <a:rPr lang="en-IN" sz="2200" dirty="0"/>
                  <a:t>P: It is </a:t>
                </a:r>
                <a:r>
                  <a:rPr lang="en-IN" sz="2200" dirty="0" smtClean="0"/>
                  <a:t>summer time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Q: It is </a:t>
                </a:r>
                <a:r>
                  <a:rPr lang="en-IN" sz="2200" dirty="0" smtClean="0"/>
                  <a:t>warm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R: It </a:t>
                </a:r>
                <a:r>
                  <a:rPr lang="en-IN" sz="2200" dirty="0" smtClean="0"/>
                  <a:t>is winter time</a:t>
                </a:r>
              </a:p>
              <a:p>
                <a:pPr marL="0" indent="0">
                  <a:buNone/>
                </a:pPr>
                <a:r>
                  <a:rPr lang="en-IN" sz="2200" dirty="0" smtClean="0"/>
                  <a:t>S:  It is cold</a:t>
                </a: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Then F1 </a:t>
                </a:r>
                <a:r>
                  <a:rPr lang="en-IN" sz="2200" dirty="0" smtClean="0"/>
                  <a:t>: 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          </a:t>
                </a:r>
                <a:r>
                  <a:rPr lang="en-IN" sz="2200" dirty="0" smtClean="0"/>
                  <a:t>F2 : 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/>
                  <a:t>          F3 </a:t>
                </a:r>
                <a:r>
                  <a:rPr lang="en-IN" sz="2200" dirty="0" smtClean="0"/>
                  <a:t>: 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200" dirty="0" smtClean="0"/>
              </a:p>
              <a:p>
                <a:pPr marL="0" indent="0">
                  <a:buNone/>
                </a:pPr>
                <a:r>
                  <a:rPr lang="en-IN" sz="2200" dirty="0"/>
                  <a:t> </a:t>
                </a:r>
                <a:r>
                  <a:rPr lang="en-IN" sz="2200" dirty="0" smtClean="0"/>
                  <a:t>         F4 :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200" dirty="0" smtClean="0"/>
                  <a:t> (to establish)</a:t>
                </a:r>
                <a:endParaRPr lang="en-IN" sz="22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210615"/>
                <a:ext cx="8596668" cy="4830746"/>
              </a:xfrm>
              <a:blipFill rotWithShape="0">
                <a:blip r:embed="rId2"/>
                <a:stretch>
                  <a:fillRect l="-709" t="-2020" b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A5CB-A6B4-4232-98F2-D7EDE64671E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                                       </a:t>
            </a:r>
            <a:r>
              <a:rPr lang="en-IN" sz="2000" dirty="0" err="1" smtClean="0"/>
              <a:t>Contd</a:t>
            </a:r>
            <a:r>
              <a:rPr lang="en-IN" sz="2000" dirty="0" smtClean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58343"/>
                <a:ext cx="8596668" cy="44830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dirty="0" smtClean="0"/>
                  <a:t>R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Q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 gives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Chain rule applies to the above two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Using this and F3 and employing modus </a:t>
                </a:r>
                <a:r>
                  <a:rPr lang="en-IN" sz="2400" dirty="0" err="1" smtClean="0"/>
                  <a:t>ponen</a:t>
                </a:r>
                <a:r>
                  <a:rPr lang="en-IN" sz="2400" dirty="0" smtClean="0"/>
                  <a:t> establishes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IN" sz="2400" dirty="0" smtClean="0"/>
                  <a:t> which is same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58343"/>
                <a:ext cx="8596668" cy="4483017"/>
              </a:xfrm>
              <a:blipFill rotWithShape="0">
                <a:blip r:embed="rId2"/>
                <a:stretch>
                  <a:fillRect l="-1063" t="-1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BA73-DFC4-46C6-800D-AC8FEA0C67E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8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by resolution principle in propositional logic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930401"/>
                <a:ext cx="11321206" cy="41109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Given a set of axioms (premises), to prove a consequent.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The general principle is proof by contradiction and effort is to show that negation of consequent leads to a contradiction.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Step1: Convert all the given propositions to clausal form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  P					                  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/>
                  <a:t> 				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				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				 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T					                   T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930401"/>
                <a:ext cx="11321206" cy="4110960"/>
              </a:xfrm>
              <a:blipFill rotWithShape="0">
                <a:blip r:embed="rId2"/>
                <a:stretch>
                  <a:fillRect l="-700" t="-2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26F4-E1EE-4568-A804-1CB73E362EC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403797"/>
                <a:ext cx="8596668" cy="4637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dirty="0" smtClean="0"/>
                  <a:t>To prove R, we proceed as follows:</a:t>
                </a:r>
              </a:p>
              <a:p>
                <a:pPr marL="0" indent="0">
                  <a:buNone/>
                </a:pPr>
                <a:r>
                  <a:rPr lang="en-IN" sz="2800" dirty="0" smtClean="0"/>
                  <a:t>Step2: Negate the clause to be proved and add this to the axioms, i.e.,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IN" sz="2800" dirty="0" smtClean="0"/>
                  <a:t>Step3: Repeat until either a contradiction is found or no progress can be made.</a:t>
                </a:r>
              </a:p>
              <a:p>
                <a:r>
                  <a:rPr lang="en-IN" sz="2800" dirty="0" smtClean="0"/>
                  <a:t>Select two clauses. Let us call them parent clauses</a:t>
                </a:r>
              </a:p>
              <a:p>
                <a:r>
                  <a:rPr lang="en-IN" sz="2800" dirty="0" smtClean="0"/>
                  <a:t>Resolve them</a:t>
                </a:r>
              </a:p>
              <a:p>
                <a:pPr lvl="1" algn="just"/>
                <a:r>
                  <a:rPr lang="en-IN" sz="2400" dirty="0" smtClean="0"/>
                  <a:t>The clauses can be resolved whenever there are complementary literals.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403797"/>
                <a:ext cx="8596668" cy="4637563"/>
              </a:xfrm>
              <a:blipFill rotWithShape="0">
                <a:blip r:embed="rId2"/>
                <a:stretch>
                  <a:fillRect l="-1417" t="-1314" r="-1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33AE-94CC-4BD2-AE48-73304B6C6A6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87" y="1194672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600" dirty="0" smtClean="0"/>
              <a:t>It is hot, it is humid and it will rain are assertions which are </a:t>
            </a:r>
          </a:p>
          <a:p>
            <a:r>
              <a:rPr lang="en-IN" sz="3600" u="sng" dirty="0" smtClean="0"/>
              <a:t>Simple</a:t>
            </a:r>
            <a:r>
              <a:rPr lang="en-IN" sz="3600" dirty="0" smtClean="0"/>
              <a:t> in the sense that they can not be further decomposed.</a:t>
            </a:r>
          </a:p>
          <a:p>
            <a:pPr algn="just"/>
            <a:r>
              <a:rPr lang="en-IN" sz="3600" u="sng" dirty="0" smtClean="0"/>
              <a:t>Declarative</a:t>
            </a:r>
            <a:r>
              <a:rPr lang="en-IN" sz="3600" dirty="0" smtClean="0"/>
              <a:t> with the characteristic that these may be true or false but never both,.</a:t>
            </a:r>
            <a:r>
              <a:rPr lang="en-IN" sz="3600" dirty="0" err="1" smtClean="0"/>
              <a:t>i.e</a:t>
            </a:r>
            <a:r>
              <a:rPr lang="en-IN" sz="3600" dirty="0" smtClean="0"/>
              <a:t>., excluded middle.</a:t>
            </a:r>
            <a:endParaRPr lang="en-IN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C6C4-2067-4AC6-9492-BB3F21CEF67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381" y="1777286"/>
                <a:ext cx="8596668" cy="42640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P	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 smtClean="0"/>
                  <a:t>	    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 smtClean="0"/>
                  <a:t>		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 smtClean="0"/>
                  <a:t>	</a:t>
                </a:r>
                <a:r>
                  <a:rPr lang="en-IN" dirty="0"/>
                  <a:t> </a:t>
                </a:r>
                <a:r>
                  <a:rPr lang="en-IN" dirty="0" smtClean="0"/>
                  <a:t>	      T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			   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	              </a:t>
                </a:r>
                <a:r>
                  <a:rPr lang="en-I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    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                                          Contradiction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Hence R is established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381" y="1777286"/>
                <a:ext cx="8596668" cy="4264075"/>
              </a:xfrm>
              <a:blipFill rotWithShape="0">
                <a:blip r:embed="rId2"/>
                <a:stretch>
                  <a:fillRect l="-709" t="-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936383" y="2060620"/>
            <a:ext cx="1068947" cy="55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050405" y="2075948"/>
            <a:ext cx="4507606" cy="55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8946" y="2060620"/>
            <a:ext cx="1120462" cy="135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37138" y="2884868"/>
            <a:ext cx="1217054" cy="60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37138" y="3670479"/>
            <a:ext cx="528034" cy="5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06839" y="2060620"/>
            <a:ext cx="3747753" cy="21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06839" y="4376367"/>
            <a:ext cx="1236372" cy="97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43212" y="2060618"/>
            <a:ext cx="3631842" cy="323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C6A-8944-4FAA-8665-C21C00DD125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F1: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F2: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F3: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Step1:   negate consequent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Convert to Clausal form</a:t>
                </a:r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 smtClean="0"/>
                  <a:t>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IN" sz="24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3" t="-21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D554-9E28-43EC-AD48-41743658557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7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229" y="1674255"/>
                <a:ext cx="8596668" cy="42125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sz="2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/>
                  <a:t>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IN" sz="24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/>
                  <a:t>    </a:t>
                </a:r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                        Contradiction   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Hence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 smtClean="0"/>
                  <a:t> is established.(Note the way parallelism can be exercised)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29" y="1674255"/>
                <a:ext cx="8596668" cy="4212560"/>
              </a:xfrm>
              <a:blipFill rotWithShape="0">
                <a:blip r:embed="rId2"/>
                <a:stretch>
                  <a:fillRect l="-922" b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12890" y="2137893"/>
            <a:ext cx="1171978" cy="118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10625" y="2099256"/>
            <a:ext cx="4224271" cy="11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3814" y="2137893"/>
            <a:ext cx="2073499" cy="118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014434" y="2137893"/>
            <a:ext cx="3219718" cy="118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4738" y="3374265"/>
            <a:ext cx="1004552" cy="88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5538" y="1981916"/>
            <a:ext cx="1674253" cy="216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939" y="3284113"/>
            <a:ext cx="156354" cy="172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52293" y="4314423"/>
            <a:ext cx="4146997" cy="888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750E-F083-44D4-ACD1-1EEA449FA36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38" y="1207551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800" dirty="0" smtClean="0"/>
              <a:t>In symbolic logic, the method of reasoning which is followed is first to identify simple declarative facts called  </a:t>
            </a:r>
            <a:r>
              <a:rPr lang="en-IN" sz="2800" u="sng" dirty="0" smtClean="0"/>
              <a:t>Atoms</a:t>
            </a:r>
            <a:endParaRPr lang="en-IN" sz="2800" dirty="0" smtClean="0"/>
          </a:p>
          <a:p>
            <a:pPr marL="0" indent="0">
              <a:buNone/>
            </a:pPr>
            <a:endParaRPr lang="en-IN" sz="2800" u="sng" dirty="0"/>
          </a:p>
          <a:p>
            <a:pPr marL="0" indent="0" algn="just">
              <a:buNone/>
            </a:pPr>
            <a:r>
              <a:rPr lang="en-IN" sz="2800" dirty="0" smtClean="0"/>
              <a:t>An atom is a symbol representing a simple proposition which has the following characteristics: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	-  not decomposable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-  has  T or F values but not both.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999C-F602-490C-B29A-8B4BF9B8FDB5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7" y="988609"/>
                <a:ext cx="8596668" cy="4639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Let 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P: It is hot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Q: It is humid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R: It will rain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Then F1 can be written as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:r>
                  <a:rPr lang="en-IN" sz="2400" dirty="0" smtClean="0"/>
                  <a:t>         F2 can be written as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IN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:r>
                  <a:rPr lang="en-IN" sz="2400" dirty="0" smtClean="0"/>
                  <a:t>         F3 can be written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2400" b="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Given F1, F2, F3, can one conclude R?  Or 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Does R logically follow from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b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b="0" dirty="0" smtClean="0"/>
                  <a:t> 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7" y="988609"/>
                <a:ext cx="8596668" cy="4639459"/>
              </a:xfrm>
              <a:blipFill rotWithShape="0">
                <a:blip r:embed="rId2"/>
                <a:stretch>
                  <a:fillRect l="-1063" t="-1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EDB-B7B1-4DF5-B75E-E0B23792C4A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450" y="1168914"/>
            <a:ext cx="8596668" cy="4420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I</a:t>
            </a:r>
            <a:r>
              <a:rPr lang="en-IN" sz="2800" dirty="0" smtClean="0"/>
              <a:t>n propositional calculus, we have</a:t>
            </a:r>
          </a:p>
          <a:p>
            <a:r>
              <a:rPr lang="en-IN" sz="2800" dirty="0" smtClean="0"/>
              <a:t>Simple declarative statements identified as </a:t>
            </a:r>
            <a:r>
              <a:rPr lang="en-IN" sz="2800" dirty="0"/>
              <a:t>propositions (atoms</a:t>
            </a:r>
            <a:r>
              <a:rPr lang="en-IN" sz="2800" dirty="0" smtClean="0"/>
              <a:t>).</a:t>
            </a:r>
          </a:p>
          <a:p>
            <a:pPr algn="just"/>
            <a:r>
              <a:rPr lang="en-IN" sz="2800" dirty="0" smtClean="0"/>
              <a:t>Calculus – basically refers to a set of rules for calculating with symbols. So we shall have a set of rules to combine propositions and compound propositions often called formulas.</a:t>
            </a:r>
          </a:p>
          <a:p>
            <a:r>
              <a:rPr lang="en-IN" sz="2800" dirty="0" smtClean="0"/>
              <a:t>A set of theorems which when systematically employed will help us establish new propositions.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DC8C-5C03-429A-8344-567A7FC16AE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450" y="927279"/>
            <a:ext cx="8596668" cy="50098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dirty="0" smtClean="0"/>
              <a:t>Given G and H as propositions (atoms), this table gives us truth values of formulas</a:t>
            </a:r>
          </a:p>
          <a:p>
            <a:pPr marL="0" indent="0" algn="just">
              <a:buNone/>
            </a:pPr>
            <a:r>
              <a:rPr lang="en-IN" sz="2400" dirty="0" smtClean="0"/>
              <a:t>G	H 	~G	  GɅH	     GVH	G→H		G↔H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 smtClean="0"/>
              <a:t>----------------------------------------------------------------------------</a:t>
            </a:r>
          </a:p>
          <a:p>
            <a:pPr marL="0" indent="0" algn="just">
              <a:buNone/>
            </a:pPr>
            <a:r>
              <a:rPr lang="en-IN" sz="2400" dirty="0" smtClean="0"/>
              <a:t>T	 T	  F	     T	        T	  	    T		     T</a:t>
            </a:r>
          </a:p>
          <a:p>
            <a:pPr marL="0" indent="0" algn="just">
              <a:buNone/>
            </a:pPr>
            <a:r>
              <a:rPr lang="en-IN" sz="2400" dirty="0" smtClean="0"/>
              <a:t>T	 F	  F	     F	        T		    F		      F</a:t>
            </a:r>
          </a:p>
          <a:p>
            <a:pPr marL="0" indent="0" algn="just">
              <a:buNone/>
            </a:pPr>
            <a:r>
              <a:rPr lang="en-IN" sz="2400" dirty="0" smtClean="0"/>
              <a:t>F	 T	  T	     F	        T		    T		      F</a:t>
            </a:r>
          </a:p>
          <a:p>
            <a:pPr marL="0" indent="0" algn="just">
              <a:buNone/>
            </a:pPr>
            <a:r>
              <a:rPr lang="en-IN" sz="2400" dirty="0" smtClean="0"/>
              <a:t>F	 F 	  T	     F	        F		    T		      T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Given this table and hierarchical description of operators, it is possible to evaluate any other formula.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73FB-625A-4E74-9228-BD338398E9E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Interpretation of a formula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994" y="1684069"/>
                <a:ext cx="8596668" cy="42015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For a particular assignment of P, Q, R, S, we can obtain an interpretation of the formula as follows: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Let P,Q,R,S be respectively T, F, T, T.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This assignment has the interpretation for G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IN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0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994" y="1684069"/>
                <a:ext cx="8596668" cy="4201576"/>
              </a:xfrm>
              <a:blipFill rotWithShape="0">
                <a:blip r:embed="rId2"/>
                <a:stretch>
                  <a:fillRect l="-922" t="-1597" r="-1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7C7F-C36E-43B3-BA2E-17558B96CFD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Interpretation of 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01"/>
            <a:ext cx="8596668" cy="4240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u="sng" dirty="0" smtClean="0"/>
              <a:t>Definition:</a:t>
            </a:r>
            <a:r>
              <a:rPr lang="en-IN" sz="2400" dirty="0" smtClean="0"/>
              <a:t>  Given a propositional formula G, Let A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, A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,…</a:t>
            </a:r>
            <a:r>
              <a:rPr lang="en-IN" sz="2400" dirty="0"/>
              <a:t> </a:t>
            </a:r>
            <a:r>
              <a:rPr lang="en-IN" sz="2400" dirty="0" smtClean="0"/>
              <a:t>,</a:t>
            </a:r>
            <a:r>
              <a:rPr lang="en-IN" sz="2400" dirty="0"/>
              <a:t> </a:t>
            </a:r>
            <a:r>
              <a:rPr lang="en-IN" sz="2400" dirty="0" smtClean="0"/>
              <a:t>A</a:t>
            </a:r>
            <a:r>
              <a:rPr lang="en-IN" sz="2400" baseline="-25000" dirty="0" smtClean="0"/>
              <a:t>n</a:t>
            </a:r>
            <a:r>
              <a:rPr lang="en-IN" sz="2400" dirty="0" smtClean="0"/>
              <a:t> be the atoms occurring in the formula G, then an interpretation of G is an assignment of truth values of </a:t>
            </a:r>
            <a:r>
              <a:rPr lang="en-IN" sz="2400" dirty="0"/>
              <a:t>A</a:t>
            </a:r>
            <a:r>
              <a:rPr lang="en-IN" sz="2400" baseline="-25000" dirty="0"/>
              <a:t>1</a:t>
            </a:r>
            <a:r>
              <a:rPr lang="en-IN" sz="2400" dirty="0"/>
              <a:t>, A</a:t>
            </a:r>
            <a:r>
              <a:rPr lang="en-IN" sz="2400" baseline="-25000" dirty="0"/>
              <a:t>2</a:t>
            </a:r>
            <a:r>
              <a:rPr lang="en-IN" sz="2400" dirty="0"/>
              <a:t>,… , A</a:t>
            </a:r>
            <a:r>
              <a:rPr lang="en-IN" sz="2400" baseline="-25000" dirty="0"/>
              <a:t>n</a:t>
            </a:r>
            <a:r>
              <a:rPr lang="en-IN" sz="2400" dirty="0"/>
              <a:t> </a:t>
            </a:r>
            <a:r>
              <a:rPr lang="en-IN" sz="2400" dirty="0" smtClean="0"/>
              <a:t>in which every A</a:t>
            </a:r>
            <a:r>
              <a:rPr lang="en-IN" sz="2400" baseline="-25000" dirty="0" smtClean="0"/>
              <a:t>i</a:t>
            </a:r>
            <a:r>
              <a:rPr lang="en-IN" sz="2400" dirty="0" smtClean="0"/>
              <a:t> is assigned T  or F but not both.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u="sng" dirty="0" smtClean="0"/>
              <a:t>Definition: </a:t>
            </a:r>
            <a:r>
              <a:rPr lang="en-IN" sz="2400" dirty="0" smtClean="0"/>
              <a:t>A formula G is said to be true under (or in) an interpretation if and only if G is evaluated to T in the interpretation, otherwise G is said to be false under the interpretation.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Clearly for n distinct propositions, there shall be 2</a:t>
            </a:r>
            <a:r>
              <a:rPr lang="en-IN" sz="2400" baseline="30000" dirty="0" smtClean="0"/>
              <a:t>n</a:t>
            </a:r>
            <a:r>
              <a:rPr lang="en-IN" sz="2400" dirty="0" smtClean="0"/>
              <a:t> interpretations.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FCA-409C-46A0-A430-81DCF84B153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1054</TotalTime>
  <Words>1440</Words>
  <Application>Microsoft Office PowerPoint</Application>
  <PresentationFormat>Widescreen</PresentationFormat>
  <Paragraphs>364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Wingdings 3</vt:lpstr>
      <vt:lpstr>Facet</vt:lpstr>
      <vt:lpstr>Custom Design</vt:lpstr>
      <vt:lpstr>Logic</vt:lpstr>
      <vt:lpstr>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Interpretation of a formula</vt:lpstr>
      <vt:lpstr>Interpretation of G</vt:lpstr>
      <vt:lpstr>Extreme cases are always interesting</vt:lpstr>
      <vt:lpstr>Extreme cases are always interesting</vt:lpstr>
      <vt:lpstr>PowerPoint Presentation</vt:lpstr>
      <vt:lpstr>PowerPoint Presentation</vt:lpstr>
      <vt:lpstr>Examples</vt:lpstr>
      <vt:lpstr>Inference Rules in Propositional Logic</vt:lpstr>
      <vt:lpstr>Modus ponen</vt:lpstr>
      <vt:lpstr>PowerPoint Presentation</vt:lpstr>
      <vt:lpstr>Example</vt:lpstr>
      <vt:lpstr>PowerPoint Presentation</vt:lpstr>
      <vt:lpstr>Chain Rule</vt:lpstr>
      <vt:lpstr>Examples</vt:lpstr>
      <vt:lpstr>Examples</vt:lpstr>
      <vt:lpstr>Some Useful Tautologies</vt:lpstr>
      <vt:lpstr>PowerPoint Presentation</vt:lpstr>
      <vt:lpstr>Example                                                  contd</vt:lpstr>
      <vt:lpstr>Example</vt:lpstr>
      <vt:lpstr>Example                                        Contd…</vt:lpstr>
      <vt:lpstr>Proof by resolution principle in propositional logic</vt:lpstr>
      <vt:lpstr>PowerPoint Presentation</vt:lpstr>
      <vt:lpstr>PowerPoint Presentation</vt:lpstr>
      <vt:lpstr>Example</vt:lpstr>
      <vt:lpstr>Example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PUNAM BEDI</dc:creator>
  <cp:lastModifiedBy>PUNAM BEDI</cp:lastModifiedBy>
  <cp:revision>115</cp:revision>
  <dcterms:created xsi:type="dcterms:W3CDTF">2019-07-25T08:00:28Z</dcterms:created>
  <dcterms:modified xsi:type="dcterms:W3CDTF">2021-02-07T10:16:25Z</dcterms:modified>
</cp:coreProperties>
</file>