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9" r:id="rId2"/>
  </p:sldMasterIdLst>
  <p:notesMasterIdLst>
    <p:notesMasterId r:id="rId34"/>
  </p:notesMasterIdLst>
  <p:sldIdLst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>
        <p:scale>
          <a:sx n="100" d="100"/>
          <a:sy n="100" d="100"/>
        </p:scale>
        <p:origin x="-486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28AD-36F1-4087-971A-7B256ED363F8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11BDC-DC88-4F8A-BB33-D15FB264F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9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1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47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87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11BDC-DC88-4F8A-BB33-D15FB264F12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92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aseline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304-BBB8-43B4-A723-6EF39514474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136" y="42418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136" y="6041362"/>
            <a:ext cx="911939" cy="365125"/>
          </a:xfrm>
        </p:spPr>
        <p:txBody>
          <a:bodyPr/>
          <a:lstStyle/>
          <a:p>
            <a:fld id="{40BB0864-748D-4060-80F6-6B8092263F4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041362"/>
            <a:ext cx="2044700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745" y="4177326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745" y="6065409"/>
            <a:ext cx="911939" cy="365125"/>
          </a:xfrm>
        </p:spPr>
        <p:txBody>
          <a:bodyPr/>
          <a:lstStyle/>
          <a:p>
            <a:fld id="{21C44928-B0B0-4F5B-8644-FE378932C25F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6600" y="6041362"/>
            <a:ext cx="24283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8659-9560-43DC-9F9A-5E9877E6214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035C-66B9-4775-9F98-35CF7473816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2" y="6041361"/>
            <a:ext cx="911939" cy="365125"/>
          </a:xfrm>
        </p:spPr>
        <p:txBody>
          <a:bodyPr/>
          <a:lstStyle/>
          <a:p>
            <a:fld id="{EF1F7530-BD99-4500-AB63-35BC52ABCD4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65114" y="6097848"/>
            <a:ext cx="19330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4" y="6088988"/>
            <a:ext cx="911939" cy="365125"/>
          </a:xfrm>
        </p:spPr>
        <p:txBody>
          <a:bodyPr/>
          <a:lstStyle/>
          <a:p>
            <a:fld id="{1F7BE122-2014-4E1E-9736-9B7F7D492E2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6396" y="6088987"/>
            <a:ext cx="186310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335" y="6041362"/>
            <a:ext cx="911939" cy="365125"/>
          </a:xfrm>
        </p:spPr>
        <p:txBody>
          <a:bodyPr/>
          <a:lstStyle/>
          <a:p>
            <a:fld id="{8E839CB7-40F2-42CB-8DC3-738AB3F3E37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45000" y="6041362"/>
            <a:ext cx="25299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52B7-C090-454E-8DEB-118D1E7D1269}" type="datetime1">
              <a:rPr lang="en-US" smtClean="0"/>
              <a:t>9/28/2021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25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4757C-BA8B-4E79-AF90-1EAF767149F9}" type="datetime1">
              <a:rPr lang="en-US" smtClean="0"/>
              <a:t>9/28/2021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50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E4FD-0A59-4906-BCAC-1614B7ACFBBB}" type="datetime1">
              <a:rPr lang="en-US" smtClean="0"/>
              <a:t>9/28/2021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2160587"/>
            <a:ext cx="8596668" cy="388077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677334" y="6041361"/>
            <a:ext cx="821266" cy="365125"/>
          </a:xfrm>
        </p:spPr>
        <p:txBody>
          <a:bodyPr/>
          <a:lstStyle/>
          <a:p>
            <a:fld id="{B4C5634A-60EA-4A3D-B57F-DBA199B5B6D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5932" y="6088984"/>
            <a:ext cx="2057399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4D7-4CE9-4F77-B25F-BE429FDEFA42}" type="datetime1">
              <a:rPr lang="en-US" smtClean="0"/>
              <a:t>9/28/2021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1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32C-83E5-4199-B910-870F83A7A355}" type="datetime1">
              <a:rPr lang="en-US" smtClean="0"/>
              <a:t>9/28/2021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5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8E5F-A07F-48D2-8252-98121A049D69}" type="datetime1">
              <a:rPr lang="en-US" smtClean="0"/>
              <a:t>9/28/2021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78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0E8C9-0316-4C91-B1A4-CCF62F5E801C}" type="datetime1">
              <a:rPr lang="en-US" smtClean="0"/>
              <a:t>9/28/2021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78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A759-C817-419D-AD24-6268941392E4}" type="datetime1">
              <a:rPr lang="en-US" smtClean="0"/>
              <a:t>9/28/2021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31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F4C7-2D0F-4C54-98DC-89AE358AEBA5}" type="datetime1">
              <a:rPr lang="en-US" smtClean="0"/>
              <a:t>9/28/2021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434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9341-34E1-42D3-A0C8-FCE5593FED64}" type="datetime1">
              <a:rPr lang="en-US" smtClean="0"/>
              <a:t>9/28/2021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1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AC27-BD00-4893-B611-FBDF9D689B77}" type="datetime1">
              <a:rPr lang="en-US" smtClean="0"/>
              <a:t>9/28/2021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7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3911" y="6223924"/>
            <a:ext cx="911939" cy="365125"/>
          </a:xfrm>
        </p:spPr>
        <p:txBody>
          <a:bodyPr/>
          <a:lstStyle/>
          <a:p>
            <a:fld id="{DBE6E93F-26F3-4C2B-BBD3-D023B52FA84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0205" y="6171466"/>
            <a:ext cx="1946103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0963" y="6142228"/>
            <a:ext cx="683339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1385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948" y="6088987"/>
            <a:ext cx="911939" cy="365125"/>
          </a:xfrm>
        </p:spPr>
        <p:txBody>
          <a:bodyPr/>
          <a:lstStyle/>
          <a:p>
            <a:fld id="{51CA34FB-7296-4FA8-A80C-924FDD8A875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67936" y="6136613"/>
            <a:ext cx="264706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4895" y="6136613"/>
            <a:ext cx="683339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D560-2C89-4C0E-804E-8490DCEB4947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5733" y="6041362"/>
            <a:ext cx="911939" cy="365125"/>
          </a:xfrm>
        </p:spPr>
        <p:txBody>
          <a:bodyPr/>
          <a:lstStyle/>
          <a:p>
            <a:fld id="{D127A75E-716E-4702-8C54-38754E2B6D0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32300" y="6041361"/>
            <a:ext cx="193304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1061" y="6067686"/>
            <a:ext cx="911939" cy="365125"/>
          </a:xfrm>
        </p:spPr>
        <p:txBody>
          <a:bodyPr/>
          <a:lstStyle/>
          <a:p>
            <a:fld id="{51D9CF7A-5244-43CB-B1B6-C36A6658387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09534" y="6041362"/>
            <a:ext cx="1888066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7334" y="6041361"/>
            <a:ext cx="911939" cy="365125"/>
          </a:xfrm>
        </p:spPr>
        <p:txBody>
          <a:bodyPr/>
          <a:lstStyle/>
          <a:p>
            <a:fld id="{0E0DAD42-347C-4C76-9410-5CC5174CA4F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2478" y="6041361"/>
            <a:ext cx="2443084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327" y="6041362"/>
            <a:ext cx="1874573" cy="365125"/>
          </a:xfrm>
        </p:spPr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7333" y="6041361"/>
            <a:ext cx="911939" cy="365125"/>
          </a:xfrm>
        </p:spPr>
        <p:txBody>
          <a:bodyPr/>
          <a:lstStyle/>
          <a:p>
            <a:fld id="{52BA7EB9-E4C0-4BF4-83A1-B9C696BF867B}" type="datetime1">
              <a:rPr lang="en-US" smtClean="0"/>
              <a:t>9/28/2021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CC4F-55FA-42E5-9C54-2A90CC244E9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62AE-161B-4D31-8F85-2982EEBF73DF}" type="datetime1">
              <a:rPr lang="en-US" smtClean="0"/>
              <a:t>9/28/2021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Artificial Intelligence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DCC62-CC5B-4D77-81A2-F151D8817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Predicate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9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Axioms of natural </a:t>
            </a:r>
            <a:r>
              <a:rPr lang="en-IN" smtClean="0"/>
              <a:t>numbers in FOPL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674255"/>
                <a:ext cx="8596668" cy="43671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A1: For every number, there is one and only one immediate successor.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⋀∀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A2:  There is no number for which 0 is successor.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A3:  For every number other than 0, there is one and only one immediate predecessor</a:t>
                </a:r>
                <a:r>
                  <a:rPr lang="en-IN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(~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⋀∀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674255"/>
                <a:ext cx="8596668" cy="4367106"/>
              </a:xfrm>
              <a:blipFill rotWithShape="0">
                <a:blip r:embed="rId2"/>
                <a:stretch>
                  <a:fillRect l="-1063" t="-11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7AA5-C5E0-47B2-AEA2-41EB2499C97D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Interpretation of a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1648497"/>
            <a:ext cx="8596668" cy="439286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 smtClean="0"/>
              <a:t>An interpretation of a formula F in FOPL consists of a non-empty domain D, and an assignment of values to each variable, function symbol and predicate symbol occurring as follows:</a:t>
            </a:r>
          </a:p>
          <a:p>
            <a:pPr algn="just"/>
            <a:r>
              <a:rPr lang="en-IN" sz="2400" dirty="0" smtClean="0"/>
              <a:t>To each variable, we assign an element in D.</a:t>
            </a:r>
          </a:p>
          <a:p>
            <a:pPr algn="just"/>
            <a:r>
              <a:rPr lang="en-IN" sz="2400" dirty="0" smtClean="0"/>
              <a:t>To each n-place function symbol, we assign a mapping from </a:t>
            </a:r>
            <a:r>
              <a:rPr lang="en-IN" sz="2400" dirty="0" err="1" smtClean="0"/>
              <a:t>D</a:t>
            </a:r>
            <a:r>
              <a:rPr lang="en-IN" sz="2400" baseline="30000" dirty="0" err="1" smtClean="0"/>
              <a:t>n</a:t>
            </a:r>
            <a:r>
              <a:rPr lang="en-IN" sz="2400" dirty="0" smtClean="0"/>
              <a:t> to D.</a:t>
            </a:r>
          </a:p>
          <a:p>
            <a:pPr algn="just"/>
            <a:r>
              <a:rPr lang="en-IN" sz="2400" dirty="0" smtClean="0"/>
              <a:t>To each n-place predicate symbol, we assign a mapping from </a:t>
            </a:r>
            <a:r>
              <a:rPr lang="en-IN" sz="2400" dirty="0" err="1"/>
              <a:t>D</a:t>
            </a:r>
            <a:r>
              <a:rPr lang="en-IN" sz="2400" baseline="30000" dirty="0" err="1"/>
              <a:t>n</a:t>
            </a:r>
            <a:r>
              <a:rPr lang="en-IN" sz="2400" dirty="0"/>
              <a:t> to </a:t>
            </a:r>
            <a:r>
              <a:rPr lang="en-IN" sz="2400" dirty="0" smtClean="0"/>
              <a:t>(T,F)</a:t>
            </a:r>
          </a:p>
          <a:p>
            <a:pPr marL="0" indent="0" algn="just">
              <a:buNone/>
            </a:pPr>
            <a:r>
              <a:rPr lang="en-IN" sz="2400" dirty="0" smtClean="0"/>
              <a:t>We say that the formula is interpreted over the domain 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2064-6115-4ABF-8FBD-489037DE6FE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785611"/>
                <a:ext cx="8596668" cy="52557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800" dirty="0" smtClean="0"/>
                  <a:t>Formulas are evaluated to T or F according to the following rule.</a:t>
                </a:r>
              </a:p>
              <a:p>
                <a:pPr algn="just"/>
                <a:r>
                  <a:rPr lang="en-IN" sz="2800" dirty="0" smtClean="0"/>
                  <a:t>If the truth values of formulas G and H are evaluated, then the truth values of </a:t>
                </a:r>
                <a:r>
                  <a:rPr lang="en-IN" sz="2800" dirty="0"/>
                  <a:t>~</a:t>
                </a:r>
                <a:r>
                  <a:rPr lang="en-IN" sz="2800" dirty="0" smtClean="0"/>
                  <a:t>G, GɅH, GVH, G</a:t>
                </a:r>
                <a:r>
                  <a:rPr lang="en-IN" sz="2800" dirty="0"/>
                  <a:t>→</a:t>
                </a:r>
                <a:r>
                  <a:rPr lang="en-IN" sz="2800" dirty="0" smtClean="0"/>
                  <a:t>H and G</a:t>
                </a:r>
                <a:r>
                  <a:rPr lang="en-IN" sz="2800" dirty="0"/>
                  <a:t>↔</a:t>
                </a:r>
                <a:r>
                  <a:rPr lang="en-IN" sz="2800" dirty="0" smtClean="0"/>
                  <a:t>H are evaluated.</a:t>
                </a:r>
              </a:p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800" dirty="0" smtClean="0"/>
                  <a:t> evaluates to T if the truth value of G evaluate to T for every x in D otherwise it evaluates to false.</a:t>
                </a:r>
              </a:p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800" dirty="0" smtClean="0"/>
                  <a:t> </a:t>
                </a:r>
                <a:r>
                  <a:rPr lang="en-IN" sz="2800" dirty="0"/>
                  <a:t>evaluates to T if the truth value of G evaluate to T for </a:t>
                </a:r>
                <a:r>
                  <a:rPr lang="en-IN" sz="2800" dirty="0" smtClean="0"/>
                  <a:t>at least one  </a:t>
                </a:r>
                <a:r>
                  <a:rPr lang="en-IN" sz="2800" dirty="0"/>
                  <a:t>x in D otherwise it evaluates to false.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785611"/>
                <a:ext cx="8596668" cy="5255749"/>
              </a:xfrm>
              <a:blipFill rotWithShape="0">
                <a:blip r:embed="rId2"/>
                <a:stretch>
                  <a:fillRect l="-1417" t="-1276" r="-1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54FC-224B-4A7B-A1AE-78C59CAA7BC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Ex: Evaluate the formula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:r>
                  <a:rPr lang="en-IN" dirty="0" smtClean="0">
                    <a:ea typeface="Cambria Math" panose="02040503050406030204" pitchFamily="18" charset="0"/>
                  </a:rPr>
                  <a:t>G given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482" t="-82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930400"/>
                <a:ext cx="8596668" cy="4110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Given :  	D={1,2} and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		P(1,1)=T    P(1,2)=F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		P(2,1)=F    P(2,2)=T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If x=1, G evaluates to T because P(1,1)=T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If x=2, G evaluates to T because P(2,2)=T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Hence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 evaluates to T.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930400"/>
                <a:ext cx="8596668" cy="4110960"/>
              </a:xfrm>
              <a:blipFill rotWithShape="0">
                <a:blip r:embed="rId4"/>
                <a:stretch>
                  <a:fillRect l="-1063" t="-1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B6EE-C1C5-4521-BCF4-58678C829FA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Ex: Evaluate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45465"/>
                <a:ext cx="8596668" cy="449589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Given:	D={1,2}     a=1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f(1)=2      	f(2)=1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and		P(1)=F      	P(2)=T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		Q(1,1)=T  	Q(1,2)=T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	Q(2,1)=F	Q(2,2)=T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If x=1							If x=2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		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			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IN" sz="2400" dirty="0" smtClean="0"/>
                  <a:t>					</a:t>
                </a:r>
                <a:r>
                  <a:rPr lang="en-IN" sz="2400" dirty="0"/>
                  <a:t>	</a:t>
                </a:r>
                <a:r>
                  <a:rPr lang="en-IN" sz="2400" dirty="0" smtClean="0"/>
                  <a:t>	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N" sz="2400" dirty="0" smtClean="0"/>
                  <a:t>							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Hence the formula evaluates to T over the given domain.</a:t>
                </a:r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45465"/>
                <a:ext cx="8596668" cy="4495895"/>
              </a:xfrm>
              <a:blipFill rotWithShape="0">
                <a:blip r:embed="rId3"/>
                <a:stretch>
                  <a:fillRect l="-921" t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F4A8-C83F-425C-ADB3-DF5CB9AF9E2D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365161"/>
                <a:ext cx="8596668" cy="46761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2400" dirty="0" smtClean="0"/>
                  <a:t>A formula G is valid if and only if every interpretation of G evaluates to True.</a:t>
                </a:r>
              </a:p>
              <a:p>
                <a:r>
                  <a:rPr lang="en-IN" sz="2400" dirty="0" smtClean="0"/>
                  <a:t>A formula G is inconsistent (</a:t>
                </a:r>
                <a:r>
                  <a:rPr lang="en-IN" sz="2400" dirty="0" err="1" smtClean="0"/>
                  <a:t>unsatisfiable</a:t>
                </a:r>
                <a:r>
                  <a:rPr lang="en-IN" sz="2400" dirty="0" smtClean="0"/>
                  <a:t>) if and only if there exist no interpretation of G that evaluates to true.</a:t>
                </a:r>
              </a:p>
              <a:p>
                <a:r>
                  <a:rPr lang="en-IN" sz="2400" dirty="0" smtClean="0"/>
                  <a:t>A formula is a logical consequence of formulas F</a:t>
                </a:r>
                <a:r>
                  <a:rPr lang="en-IN" sz="2400" baseline="-25000" dirty="0" smtClean="0"/>
                  <a:t>1</a:t>
                </a:r>
                <a:r>
                  <a:rPr lang="en-IN" sz="2400" dirty="0" smtClean="0"/>
                  <a:t>, F</a:t>
                </a:r>
                <a:r>
                  <a:rPr lang="en-IN" sz="2400" baseline="-25000" dirty="0"/>
                  <a:t>2</a:t>
                </a:r>
                <a:r>
                  <a:rPr lang="en-IN" sz="2400" dirty="0" smtClean="0"/>
                  <a:t>, …, </a:t>
                </a:r>
                <a:r>
                  <a:rPr lang="en-IN" sz="2400" dirty="0" err="1" smtClean="0"/>
                  <a:t>F</a:t>
                </a:r>
                <a:r>
                  <a:rPr lang="en-IN" sz="2400" baseline="-25000" dirty="0" err="1"/>
                  <a:t>n</a:t>
                </a:r>
                <a:r>
                  <a:rPr lang="en-IN" sz="2400" dirty="0" smtClean="0"/>
                  <a:t> if and only if for every interpretation I, If F</a:t>
                </a:r>
                <a:r>
                  <a:rPr lang="en-IN" sz="2400" baseline="-25000" dirty="0" smtClean="0"/>
                  <a:t>1</a:t>
                </a:r>
                <a:r>
                  <a:rPr lang="en-IN" sz="2400" dirty="0" smtClean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 </m:t>
                    </m:r>
                  </m:oMath>
                </a14:m>
                <a:r>
                  <a:rPr lang="en-IN" sz="2400" dirty="0" smtClean="0"/>
                  <a:t>F</a:t>
                </a:r>
                <a:r>
                  <a:rPr lang="en-IN" sz="2400" baseline="-25000" dirty="0" smtClean="0"/>
                  <a:t>2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IN" sz="2400" dirty="0" smtClean="0"/>
                  <a:t> …</a:t>
                </a:r>
                <a:r>
                  <a:rPr lang="en-I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IN" sz="2400" dirty="0" smtClean="0"/>
                  <a:t> </a:t>
                </a:r>
                <a:r>
                  <a:rPr lang="en-IN" sz="2400" dirty="0" err="1"/>
                  <a:t>F</a:t>
                </a:r>
                <a:r>
                  <a:rPr lang="en-IN" sz="2400" baseline="-25000" dirty="0" err="1"/>
                  <a:t>n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is true in I, G is also true in I.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Note: In propositional logic, we can not obtain interpretation over infinite domains. Clearly FOPL goes far beyond the propositional logic as the interpretations may be infinite in number.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365161"/>
                <a:ext cx="8596668" cy="4676199"/>
              </a:xfrm>
              <a:blipFill rotWithShape="0">
                <a:blip r:embed="rId2"/>
                <a:stretch>
                  <a:fillRect l="-1063" t="-1043" r="-1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2299-DE4E-4E40-A64D-667985F007F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4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Prenex</a:t>
            </a:r>
            <a:r>
              <a:rPr lang="en-IN" dirty="0" smtClean="0"/>
              <a:t> Normal 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96981"/>
                <a:ext cx="8596668" cy="44443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A formula F in FOPL is said to be in a </a:t>
                </a:r>
                <a:r>
                  <a:rPr lang="en-IN" sz="2400" dirty="0" err="1" smtClean="0"/>
                  <a:t>Prenex</a:t>
                </a:r>
                <a:r>
                  <a:rPr lang="en-IN" sz="2400" dirty="0" smtClean="0"/>
                  <a:t> normal form if and only if formula F is in the form (Q</a:t>
                </a:r>
                <a:r>
                  <a:rPr lang="en-IN" sz="2400" baseline="-25000" dirty="0" smtClean="0"/>
                  <a:t>1</a:t>
                </a:r>
                <a:r>
                  <a:rPr lang="en-IN" sz="2400" dirty="0" smtClean="0"/>
                  <a:t>x</a:t>
                </a:r>
                <a:r>
                  <a:rPr lang="en-IN" sz="2400" baseline="-25000" dirty="0"/>
                  <a:t>1</a:t>
                </a:r>
                <a:r>
                  <a:rPr lang="en-IN" sz="2400" dirty="0" smtClean="0"/>
                  <a:t> </a:t>
                </a:r>
                <a:r>
                  <a:rPr lang="en-IN" sz="2400" dirty="0"/>
                  <a:t>Q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x</a:t>
                </a:r>
                <a:r>
                  <a:rPr lang="en-IN" sz="2400" baseline="-25000" dirty="0"/>
                  <a:t>2</a:t>
                </a:r>
                <a:r>
                  <a:rPr lang="en-IN" sz="2400" dirty="0" smtClean="0"/>
                  <a:t> … </a:t>
                </a:r>
                <a:r>
                  <a:rPr lang="en-IN" sz="2400" dirty="0" err="1" smtClean="0"/>
                  <a:t>Q</a:t>
                </a:r>
                <a:r>
                  <a:rPr lang="en-IN" sz="2400" baseline="-25000" dirty="0" err="1"/>
                  <a:t>n</a:t>
                </a:r>
                <a:r>
                  <a:rPr lang="en-IN" sz="2400" dirty="0" err="1" smtClean="0"/>
                  <a:t>x</a:t>
                </a:r>
                <a:r>
                  <a:rPr lang="en-IN" sz="2400" baseline="-25000" dirty="0" err="1"/>
                  <a:t>n</a:t>
                </a:r>
                <a:r>
                  <a:rPr lang="en-IN" sz="2400" dirty="0" smtClean="0"/>
                  <a:t>)M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where 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every </a:t>
                </a:r>
                <a:r>
                  <a:rPr lang="en-IN" sz="2400" dirty="0" err="1" smtClean="0"/>
                  <a:t>Q</a:t>
                </a:r>
                <a:r>
                  <a:rPr lang="en-IN" sz="2400" baseline="-25000" dirty="0" err="1"/>
                  <a:t>i</a:t>
                </a:r>
                <a:r>
                  <a:rPr lang="en-IN" sz="2400" dirty="0" err="1" smtClean="0"/>
                  <a:t>x</a:t>
                </a:r>
                <a:r>
                  <a:rPr lang="en-IN" sz="2400" baseline="-25000" dirty="0" err="1"/>
                  <a:t>i</a:t>
                </a:r>
                <a:r>
                  <a:rPr lang="en-IN" sz="2400" dirty="0" smtClean="0"/>
                  <a:t>, </a:t>
                </a:r>
                <a:r>
                  <a:rPr lang="en-IN" sz="2400" dirty="0" err="1" smtClean="0"/>
                  <a:t>i</a:t>
                </a:r>
                <a:r>
                  <a:rPr lang="en-IN" sz="2400" dirty="0" smtClean="0"/>
                  <a:t>=1,…,n is either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𝑥𝑖</m:t>
                    </m:r>
                  </m:oMath>
                </a14:m>
                <a:r>
                  <a:rPr lang="en-IN" sz="2400" dirty="0" smtClean="0"/>
                  <a:t>or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and M is a formula containing no quantifiers. 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Q</a:t>
                </a:r>
                <a:r>
                  <a:rPr lang="en-IN" sz="2400" baseline="-25000" dirty="0" smtClean="0"/>
                  <a:t>1</a:t>
                </a:r>
                <a:r>
                  <a:rPr lang="en-IN" sz="2400" dirty="0" smtClean="0"/>
                  <a:t>x</a:t>
                </a:r>
                <a:r>
                  <a:rPr lang="en-IN" sz="2400" baseline="-25000" dirty="0" smtClean="0"/>
                  <a:t>1</a:t>
                </a:r>
                <a:r>
                  <a:rPr lang="en-IN" sz="2400" dirty="0" smtClean="0"/>
                  <a:t> </a:t>
                </a:r>
                <a:r>
                  <a:rPr lang="en-IN" sz="2400" dirty="0"/>
                  <a:t>Q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x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… </a:t>
                </a:r>
                <a:r>
                  <a:rPr lang="en-IN" sz="2400" dirty="0" err="1" smtClean="0"/>
                  <a:t>Q</a:t>
                </a:r>
                <a:r>
                  <a:rPr lang="en-IN" sz="2400" baseline="-25000" dirty="0" err="1" smtClean="0"/>
                  <a:t>n</a:t>
                </a:r>
                <a:r>
                  <a:rPr lang="en-IN" sz="2400" dirty="0" err="1" smtClean="0"/>
                  <a:t>x</a:t>
                </a:r>
                <a:r>
                  <a:rPr lang="en-IN" sz="2400" baseline="-25000" dirty="0" err="1" smtClean="0"/>
                  <a:t>n</a:t>
                </a:r>
                <a:r>
                  <a:rPr lang="en-IN" sz="2400" baseline="-25000" dirty="0" smtClean="0"/>
                  <a:t>  </a:t>
                </a:r>
                <a:r>
                  <a:rPr lang="en-IN" sz="2400" dirty="0" smtClean="0"/>
                  <a:t>are called the prefix </a:t>
                </a:r>
              </a:p>
              <a:p>
                <a:pPr marL="0" indent="0">
                  <a:buNone/>
                </a:pPr>
                <a:r>
                  <a:rPr lang="en-IN" sz="2400" dirty="0"/>
                  <a:t>a</a:t>
                </a:r>
                <a:r>
                  <a:rPr lang="en-IN" sz="2400" dirty="0" smtClean="0"/>
                  <a:t>nd M is called the matrix of the formula.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Examples: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96981"/>
                <a:ext cx="8596668" cy="4444380"/>
              </a:xfrm>
              <a:blipFill rotWithShape="0">
                <a:blip r:embed="rId2"/>
                <a:stretch>
                  <a:fillRect l="-1063" t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1A4F-59F5-4322-B3F9-64FCCA19FD2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7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1004553"/>
            <a:ext cx="8596668" cy="50368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 smtClean="0"/>
              <a:t>Now clearly one would like to explore if every formula in FOPL is expressible in </a:t>
            </a:r>
            <a:r>
              <a:rPr lang="en-IN" sz="2800" dirty="0" err="1" smtClean="0"/>
              <a:t>prenex</a:t>
            </a:r>
            <a:r>
              <a:rPr lang="en-IN" sz="2800" dirty="0" smtClean="0"/>
              <a:t> normal form.</a:t>
            </a:r>
          </a:p>
          <a:p>
            <a:pPr marL="0" indent="0" algn="just">
              <a:buNone/>
            </a:pPr>
            <a:r>
              <a:rPr lang="en-IN" sz="2800" dirty="0" smtClean="0"/>
              <a:t>To begin with, this requires establishing equivalence between formulas.</a:t>
            </a:r>
          </a:p>
          <a:p>
            <a:pPr marL="0" indent="0" algn="just">
              <a:buNone/>
            </a:pPr>
            <a:r>
              <a:rPr lang="en-IN" sz="2800" b="1" u="sng" dirty="0" smtClean="0"/>
              <a:t>Definition:</a:t>
            </a:r>
            <a:r>
              <a:rPr lang="en-IN" sz="2800" dirty="0" smtClean="0"/>
              <a:t> </a:t>
            </a:r>
          </a:p>
          <a:p>
            <a:pPr marL="0" indent="0" algn="just">
              <a:buNone/>
            </a:pPr>
            <a:r>
              <a:rPr lang="en-IN" sz="2800" dirty="0" smtClean="0"/>
              <a:t>Two formulas F and G are </a:t>
            </a:r>
            <a:r>
              <a:rPr lang="en-IN" sz="2800" u="sng" dirty="0" smtClean="0"/>
              <a:t>equivalent</a:t>
            </a:r>
            <a:r>
              <a:rPr lang="en-IN" sz="2800" dirty="0" smtClean="0"/>
              <a:t> if and only if the truth value of F and G are same under every interpretation.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8EA9-2C4E-4BB9-AE43-AD9F7347A4D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equivalent formulas which are also laws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𝑄𝑥</m:t>
                    </m:r>
                  </m:oMath>
                </a14:m>
                <a:r>
                  <a:rPr lang="en-IN" sz="2800" dirty="0" smtClean="0"/>
                  <a:t>(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8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𝑄𝑥</m:t>
                    </m:r>
                  </m:oMath>
                </a14:m>
                <a:r>
                  <a:rPr lang="en-IN" sz="2800" dirty="0"/>
                  <a:t>(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8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800" dirty="0"/>
                  <a:t>(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∼(</m:t>
                    </m:r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800" dirty="0"/>
                  <a:t>(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28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𝑥𝐹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𝑥𝐺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𝑥𝐺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CED28-588D-44DD-95BA-CC69C35F22F0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056069"/>
                <a:ext cx="8596668" cy="49852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800" dirty="0" smtClean="0"/>
                  <a:t>Note that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 smtClean="0">
                    <a:ea typeface="Cambria Math" panose="02040503050406030204" pitchFamily="18" charset="0"/>
                  </a:rPr>
                  <a:t>(</a:t>
                </a:r>
                <a:r>
                  <a:rPr lang="en-IN" sz="2800" dirty="0" err="1" smtClean="0">
                    <a:ea typeface="Cambria Math" panose="02040503050406030204" pitchFamily="18" charset="0"/>
                  </a:rPr>
                  <a:t>i</a:t>
                </a:r>
                <a:r>
                  <a:rPr lang="en-IN" sz="2800" dirty="0" smtClean="0">
                    <a:ea typeface="Cambria Math" panose="02040503050406030204" pitchFamily="18" charset="0"/>
                  </a:rPr>
                  <a:t>) 	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𝑥𝐺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 smtClean="0"/>
              </a:p>
              <a:p>
                <a:pPr marL="0" indent="0">
                  <a:buNone/>
                </a:pPr>
                <a:r>
                  <a:rPr lang="en-IN" sz="2800" dirty="0" smtClean="0">
                    <a:ea typeface="Cambria Math" panose="02040503050406030204" pitchFamily="18" charset="0"/>
                  </a:rPr>
                  <a:t>(ii)	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⋀∃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𝑥𝐺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≠∃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 smtClean="0"/>
                  <a:t>However by renaming of variables (rule of substitution) (</a:t>
                </a:r>
                <a:r>
                  <a:rPr lang="en-IN" sz="2800" dirty="0" err="1" smtClean="0"/>
                  <a:t>i</a:t>
                </a:r>
                <a:r>
                  <a:rPr lang="en-IN" sz="2800" dirty="0" smtClean="0"/>
                  <a:t>) may be rewritten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800" dirty="0" smtClean="0"/>
                  <a:t> which can be represented as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 smtClean="0"/>
              </a:p>
              <a:p>
                <a:pPr marL="0" indent="0">
                  <a:buNone/>
                </a:pPr>
                <a:r>
                  <a:rPr lang="en-IN" sz="2800" dirty="0" smtClean="0"/>
                  <a:t>In general, we have the following laws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IN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𝑥𝑄</m:t>
                      </m:r>
                      <m:r>
                        <a:rPr lang="en-IN" sz="2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IN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𝑥𝐺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𝑥𝑄</m:t>
                      </m:r>
                      <m:r>
                        <a:rPr lang="en-IN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056069"/>
                <a:ext cx="8596668" cy="4985292"/>
              </a:xfrm>
              <a:blipFill rotWithShape="0">
                <a:blip r:embed="rId2"/>
                <a:stretch>
                  <a:fillRect l="-1417" t="-2078" r="-1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048-423D-42D1-899F-A455383CA6B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Predicate Logic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58345"/>
                <a:ext cx="8596668" cy="4483016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 smtClean="0"/>
                  <a:t>Used for representation of knowledge expressible in natural language</a:t>
                </a:r>
              </a:p>
              <a:p>
                <a:r>
                  <a:rPr lang="en-IN" sz="2400" dirty="0" smtClean="0"/>
                  <a:t>We will be limiting ourselves to first order predicate logic</a:t>
                </a:r>
              </a:p>
              <a:p>
                <a:r>
                  <a:rPr lang="en-IN" sz="2400" dirty="0" smtClean="0"/>
                  <a:t>This requires introduction of</a:t>
                </a:r>
              </a:p>
              <a:p>
                <a:pPr lvl="1"/>
                <a:r>
                  <a:rPr lang="en-IN" sz="2000" dirty="0" smtClean="0"/>
                  <a:t>A notion of constants</a:t>
                </a:r>
              </a:p>
              <a:p>
                <a:pPr lvl="1"/>
                <a:r>
                  <a:rPr lang="en-IN" sz="2000" dirty="0" smtClean="0"/>
                  <a:t>A notion of variables</a:t>
                </a:r>
              </a:p>
              <a:p>
                <a:pPr lvl="1"/>
                <a:r>
                  <a:rPr lang="en-IN" sz="2000" dirty="0" smtClean="0"/>
                  <a:t>A notion of quantifiers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en-IN" sz="2000" dirty="0" smtClean="0"/>
              </a:p>
              <a:p>
                <a:pPr lvl="1"/>
                <a:r>
                  <a:rPr lang="en-IN" sz="2000" dirty="0" smtClean="0"/>
                  <a:t>A notion of function symbols</a:t>
                </a:r>
              </a:p>
              <a:p>
                <a:pPr lvl="1"/>
                <a:r>
                  <a:rPr lang="en-IN" sz="2000" dirty="0" smtClean="0"/>
                  <a:t>A notion of predicate symbols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58345"/>
                <a:ext cx="8596668" cy="4483016"/>
              </a:xfrm>
              <a:blipFill rotWithShape="0">
                <a:blip r:embed="rId3"/>
                <a:stretch>
                  <a:fillRect l="-496" t="-1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2A60-915D-4145-84EC-2BF7040765F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1575" cy="1325563"/>
          </a:xfrm>
        </p:spPr>
        <p:txBody>
          <a:bodyPr/>
          <a:lstStyle/>
          <a:p>
            <a:r>
              <a:rPr lang="en-IN" dirty="0" smtClean="0"/>
              <a:t>Transforming Formulas to </a:t>
            </a:r>
            <a:r>
              <a:rPr lang="en-IN" dirty="0" err="1" smtClean="0"/>
              <a:t>Prenex</a:t>
            </a:r>
            <a:r>
              <a:rPr lang="en-IN" dirty="0" smtClean="0"/>
              <a:t> Normal 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159100"/>
                <a:ext cx="8596668" cy="4882262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sz="2000" dirty="0" smtClean="0"/>
                  <a:t>Use the laws</a:t>
                </a:r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=~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IN" sz="2000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IN" sz="2000" dirty="0" smtClean="0">
                    <a:ea typeface="Cambria Math" panose="02040503050406030204" pitchFamily="18" charset="0"/>
                  </a:rPr>
                  <a:t>Repeatedly use the following to bring the negation symbol in front of an atom.</a:t>
                </a:r>
              </a:p>
              <a:p>
                <a:pPr marL="0" indent="0">
                  <a:buNone/>
                </a:pPr>
                <a:r>
                  <a:rPr lang="en-IN" sz="20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IN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⋀~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IN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=~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IN" sz="2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~∀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𝑥𝐹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=∃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(~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𝑥𝐹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(~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0" dirty="0" smtClean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IN" sz="2000" dirty="0" smtClean="0">
                    <a:ea typeface="Cambria Math" panose="02040503050406030204" pitchFamily="18" charset="0"/>
                  </a:rPr>
                  <a:t>R</a:t>
                </a:r>
                <a:r>
                  <a:rPr lang="en-IN" sz="2000" b="0" dirty="0" smtClean="0">
                    <a:ea typeface="Cambria Math" panose="02040503050406030204" pitchFamily="18" charset="0"/>
                  </a:rPr>
                  <a:t>ename bound variables to bring Q symbols in front.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IN" sz="2000" dirty="0" smtClean="0">
                    <a:ea typeface="Cambria Math" panose="02040503050406030204" pitchFamily="18" charset="0"/>
                  </a:rPr>
                  <a:t>Bring the Q symbols in front.</a:t>
                </a:r>
                <a:endParaRPr lang="en-IN" sz="20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159100"/>
                <a:ext cx="8596668" cy="4882262"/>
              </a:xfrm>
              <a:blipFill rotWithShape="0">
                <a:blip r:embed="rId2"/>
                <a:stretch>
                  <a:fillRect l="-213" t="-624" b="-5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AD6C-577B-48CB-8529-B7D0570FF86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81821" cy="1320800"/>
          </a:xfrm>
        </p:spPr>
        <p:txBody>
          <a:bodyPr/>
          <a:lstStyle/>
          <a:p>
            <a:r>
              <a:rPr lang="en-IN" dirty="0" smtClean="0"/>
              <a:t>Example: Convert to </a:t>
            </a:r>
            <a:r>
              <a:rPr lang="en-IN" dirty="0" err="1" smtClean="0"/>
              <a:t>Prenex</a:t>
            </a:r>
            <a:r>
              <a:rPr lang="en-IN" dirty="0" smtClean="0"/>
              <a:t> normal 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𝑥𝑄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=~(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𝑥𝑃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𝑥𝑄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(~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)⋁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𝑥𝑄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(~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w</a:t>
                </a:r>
                <a:r>
                  <a:rPr lang="en-IN" sz="2800" dirty="0" smtClean="0"/>
                  <a:t>hich is in </a:t>
                </a:r>
                <a:r>
                  <a:rPr lang="en-IN" sz="2800" dirty="0" err="1"/>
                  <a:t>P</a:t>
                </a:r>
                <a:r>
                  <a:rPr lang="en-IN" sz="2800" dirty="0" err="1" smtClean="0"/>
                  <a:t>renex</a:t>
                </a:r>
                <a:r>
                  <a:rPr lang="en-IN" sz="2800" dirty="0" smtClean="0"/>
                  <a:t> normal form</a:t>
                </a:r>
                <a:endParaRPr lang="en-IN" sz="28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3C8D-A3DA-4283-B5CC-EE703FB75A1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Inferencing in Predicate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1571223"/>
            <a:ext cx="8596668" cy="4470137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F1: Some patients like all doctors.</a:t>
            </a:r>
          </a:p>
          <a:p>
            <a:pPr marL="0" indent="0">
              <a:buNone/>
            </a:pPr>
            <a:r>
              <a:rPr lang="en-IN" sz="2400" dirty="0" smtClean="0"/>
              <a:t>F2: No patient like any quack.</a:t>
            </a:r>
          </a:p>
          <a:p>
            <a:pPr marL="0" indent="0">
              <a:buNone/>
            </a:pPr>
            <a:r>
              <a:rPr lang="en-IN" sz="2400" dirty="0" smtClean="0"/>
              <a:t>C: Therefore, no doctor is a quack.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These are statements in natural language.</a:t>
            </a:r>
          </a:p>
          <a:p>
            <a:pPr marL="0" indent="0">
              <a:buNone/>
            </a:pPr>
            <a:r>
              <a:rPr lang="en-IN" sz="2400" dirty="0" smtClean="0"/>
              <a:t>The first two represent knowledge in the domain.</a:t>
            </a:r>
          </a:p>
          <a:p>
            <a:pPr marL="0" indent="0">
              <a:buNone/>
            </a:pPr>
            <a:r>
              <a:rPr lang="en-IN" sz="2400" dirty="0" smtClean="0"/>
              <a:t>Third one is a conclusion to be inferred from the knowledge.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588C-E50D-4740-A694-A6ABC047C38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Inferencing in Predicate Logic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442435"/>
                <a:ext cx="8596668" cy="459892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Let  l(</a:t>
                </a:r>
                <a:r>
                  <a:rPr lang="en-IN" sz="2400" dirty="0" err="1" smtClean="0"/>
                  <a:t>x,y</a:t>
                </a:r>
                <a:r>
                  <a:rPr lang="en-IN" sz="2400" dirty="0" smtClean="0"/>
                  <a:t>) denote x likes y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D(y) denote y is a doctor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Q(y) denote y is a quack</a:t>
                </a:r>
              </a:p>
              <a:p>
                <a:pPr marL="0" indent="0">
                  <a:buNone/>
                </a:pPr>
                <a:r>
                  <a:rPr lang="en-IN" sz="2400" dirty="0"/>
                  <a:t>	</a:t>
                </a:r>
                <a:r>
                  <a:rPr lang="en-IN" sz="2400" dirty="0" smtClean="0"/>
                  <a:t>P(x) denote x is a patient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We can write F1 and F2 in FOPL as follow: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⋀∀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⋀∀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Let I be an arbitrary interpretation over the domain.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Suppose F1 and F2 are true for the interpretation, then C must be true for this interpretation.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442435"/>
                <a:ext cx="8596668" cy="4598926"/>
              </a:xfrm>
              <a:blipFill rotWithShape="0">
                <a:blip r:embed="rId2"/>
                <a:stretch>
                  <a:fillRect l="-1063" t="-1061" b="-3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9DD1-3448-4467-A6F7-8249D06A8EC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Inferencing in Predicate Logic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7" y="1468191"/>
                <a:ext cx="8596668" cy="445725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2000" dirty="0" smtClean="0"/>
                  <a:t>Since F1 is true in some interpretation I, there is indeed a value e of x in the domain which satisfies F1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For the same e, F2 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⋀∀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Since P(e) is true under the interpretation I, it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→~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Clearly if D(y) is false,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 smtClean="0"/>
                  <a:t> holds</a:t>
                </a:r>
              </a:p>
              <a:p>
                <a:pPr marL="0" indent="0">
                  <a:buNone/>
                </a:pPr>
                <a:r>
                  <a:rPr lang="en-IN" sz="2000" dirty="0" smtClean="0"/>
                  <a:t>If D(y) is true, then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000" dirty="0" smtClean="0"/>
                  <a:t> holds and if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IN" sz="2000" dirty="0" smtClean="0"/>
                  <a:t> holds then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dirty="0" smtClean="0"/>
                  <a:t> is true because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)→~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/>
                  <a:t>Hence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→~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 smtClean="0"/>
                  <a:t> is established.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7" y="1468191"/>
                <a:ext cx="8596668" cy="4457259"/>
              </a:xfrm>
              <a:blipFill rotWithShape="0">
                <a:blip r:embed="rId2"/>
                <a:stretch>
                  <a:fillRect l="-709" t="-821" b="-7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053F-E72D-48A1-B395-E59ED080D31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8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609600"/>
            <a:ext cx="9414457" cy="1320800"/>
          </a:xfrm>
        </p:spPr>
        <p:txBody>
          <a:bodyPr/>
          <a:lstStyle/>
          <a:p>
            <a:r>
              <a:rPr lang="en-IN" dirty="0" smtClean="0"/>
              <a:t>Mixing Universal and Existential Quantifiers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19707"/>
                <a:ext cx="8596668" cy="4521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Let us consider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𝑝𝑙𝑢𝑠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   over </a:t>
                </a:r>
                <a:r>
                  <a:rPr lang="en-IN" sz="2400" dirty="0"/>
                  <a:t>the set of </a:t>
                </a:r>
                <a:r>
                  <a:rPr lang="en-IN" sz="2400" dirty="0" smtClean="0"/>
                  <a:t>integers.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It states that for every integer y, there is at least one integer x, having the property that x+1=y.   This is a valid statement.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Now consider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𝑝𝑙𝑢𝑠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It states that there exists an integer x having the property that for every y,  (x+1)=y , which is clearly invalid.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So, in general, the existential and universal quantifiers can not be commuted.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19707"/>
                <a:ext cx="8596668" cy="4521653"/>
              </a:xfrm>
              <a:blipFill rotWithShape="0">
                <a:blip r:embed="rId2"/>
                <a:stretch>
                  <a:fillRect l="-1063" t="-1078" r="-1772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57-3EEC-4D60-9841-83C966FE8E9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7" y="609600"/>
            <a:ext cx="9375820" cy="1320800"/>
          </a:xfrm>
        </p:spPr>
        <p:txBody>
          <a:bodyPr/>
          <a:lstStyle/>
          <a:p>
            <a:r>
              <a:rPr lang="en-IN" dirty="0" smtClean="0"/>
              <a:t>Mixing Universal and Existential Quantifiers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558345"/>
                <a:ext cx="8596668" cy="448301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IN" sz="2000" dirty="0" smtClean="0"/>
                  <a:t>If we have to move an existential quantifier in obtaining </a:t>
                </a:r>
                <a:r>
                  <a:rPr lang="en-IN" sz="2000" dirty="0" err="1" smtClean="0"/>
                  <a:t>Prenex</a:t>
                </a:r>
                <a:r>
                  <a:rPr lang="en-IN" sz="2000" dirty="0" smtClean="0"/>
                  <a:t> normal form, then it should be positioned at a point,  to the left of all those universal quantifiers whose variable do not appear in the scope of the variables covered by the existential quantifier.</a:t>
                </a:r>
              </a:p>
              <a:p>
                <a:pPr marL="0" indent="0" algn="just">
                  <a:buNone/>
                </a:pPr>
                <a:endParaRPr lang="en-IN" sz="20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….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𝑄𝑟𝑥𝑟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𝑄𝑟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+1…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𝑄𝑛𝑥</m:t>
                      </m:r>
                      <m:r>
                        <a:rPr lang="en-IN" sz="20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sz="20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….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𝑄𝑟𝑥𝑟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+1…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𝑄𝑛𝑥</m:t>
                      </m:r>
                      <m:r>
                        <a:rPr lang="en-IN" sz="2000" i="1" baseline="-2500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000" baseline="-25000" dirty="0" smtClean="0"/>
              </a:p>
              <a:p>
                <a:pPr marL="0" indent="0" algn="just">
                  <a:buNone/>
                </a:pPr>
                <a:r>
                  <a:rPr lang="en-IN" sz="2000" dirty="0" smtClean="0"/>
                  <a:t>Where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….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𝑄𝑟</m:t>
                    </m:r>
                    <m:r>
                      <a:rPr lang="en-IN" sz="20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aseline="-25000" dirty="0" smtClean="0"/>
                  <a:t>  </a:t>
                </a:r>
                <a:r>
                  <a:rPr lang="en-IN" sz="2000" dirty="0" smtClean="0"/>
                  <a:t>are quantifiers that  cover the scope of </a:t>
                </a:r>
                <a:r>
                  <a:rPr lang="en-IN" sz="2000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000" baseline="-25000" dirty="0" smtClean="0"/>
                  <a:t> </a:t>
                </a:r>
                <a:r>
                  <a:rPr lang="en-IN" sz="2000" dirty="0" smtClean="0"/>
                  <a:t>(value of z depends on them)</a:t>
                </a:r>
                <a:endParaRPr lang="en-IN" sz="2000" baseline="-25000" dirty="0" smtClean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i="1" baseline="-25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000" i="1" baseline="-2500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i="1" baseline="-25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 smtClean="0"/>
                  <a:t>  are quantifiers with scope before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sz="2000" dirty="0" smtClean="0"/>
                  <a:t> appears (value of z does not depend on them)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558345"/>
                <a:ext cx="8596668" cy="4483016"/>
              </a:xfrm>
              <a:blipFill rotWithShape="0">
                <a:blip r:embed="rId2"/>
                <a:stretch>
                  <a:fillRect l="-709" t="-816" r="-7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38EB-7DF6-4CB0-AB2D-E440EFD2A55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Skolmisation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Consider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𝑝𝑙𝑢𝑠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400" dirty="0" smtClean="0"/>
                  <a:t>  …………..    (1)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Now clearly, one can obtain a formula by replacing z with constant a.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)⋀∀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(∃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𝑝𝑙𝑢𝑠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400" dirty="0" smtClean="0"/>
                  <a:t>      ……………  (2)</a:t>
                </a:r>
              </a:p>
              <a:p>
                <a:pPr marL="0" indent="0" algn="just">
                  <a:buNone/>
                </a:pPr>
                <a:endParaRPr lang="en-IN" sz="2400" dirty="0" smtClean="0"/>
              </a:p>
              <a:p>
                <a:pPr marL="0" indent="0" algn="just">
                  <a:buNone/>
                </a:pPr>
                <a:r>
                  <a:rPr lang="en-IN" sz="2400" dirty="0" smtClean="0"/>
                  <a:t>Note that by choosing the constant a, which is different from any other constant in the formula, we have been able to remove the existential quantifier</a:t>
                </a:r>
                <a:r>
                  <a:rPr lang="en-IN" dirty="0" smtClean="0"/>
                  <a:t>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3" t="-2198" r="-10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8347-8401-473E-8FA0-476613E6C67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Skolmisation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661375"/>
                <a:ext cx="8596668" cy="43799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sz="2600" dirty="0" smtClean="0"/>
                  <a:t>Clearly the formula (2) can be rewritten as </a:t>
                </a:r>
                <a:endParaRPr lang="en-IN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)⋀∃</m:t>
                    </m:r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𝑝𝑙𝑢𝑠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600" dirty="0"/>
                  <a:t>      ……………  </a:t>
                </a:r>
                <a:r>
                  <a:rPr lang="en-IN" sz="2600" dirty="0" smtClean="0"/>
                  <a:t>(3)</a:t>
                </a:r>
              </a:p>
              <a:p>
                <a:pPr marL="0" indent="0">
                  <a:buNone/>
                </a:pPr>
                <a:r>
                  <a:rPr lang="en-IN" sz="2600" dirty="0" smtClean="0"/>
                  <a:t>Also</a:t>
                </a:r>
                <a:endParaRPr lang="en-IN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)⋀∃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𝑝𝑙𝑢𝑠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600" dirty="0"/>
                  <a:t>      ……………  </a:t>
                </a:r>
                <a:r>
                  <a:rPr lang="en-IN" sz="2600" dirty="0" smtClean="0"/>
                  <a:t>(4)</a:t>
                </a:r>
              </a:p>
              <a:p>
                <a:pPr marL="0" indent="0">
                  <a:buNone/>
                </a:pPr>
                <a:r>
                  <a:rPr lang="en-IN" sz="2600" dirty="0" smtClean="0"/>
                  <a:t>We notice that clearly the choice of x depends on our initial choice of y. Hence we should be able to replace all occurrences of x by some function g(y)  and rewrite (4)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</m:t>
                    </m:r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𝑒𝑞𝑢𝑎𝑙𝑠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𝑝𝑙𝑢𝑠</m:t>
                        </m:r>
                        <m: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),1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600" dirty="0"/>
                  <a:t>      ……………  </a:t>
                </a:r>
                <a:r>
                  <a:rPr lang="en-IN" sz="2600" dirty="0" smtClean="0"/>
                  <a:t>(5)</a:t>
                </a:r>
              </a:p>
              <a:p>
                <a:pPr marL="0" indent="0">
                  <a:buNone/>
                </a:pPr>
                <a:r>
                  <a:rPr lang="en-IN" sz="2600" dirty="0" smtClean="0"/>
                  <a:t>In general, a standard form from </a:t>
                </a:r>
                <a:r>
                  <a:rPr lang="en-IN" sz="2600" dirty="0" err="1" smtClean="0"/>
                  <a:t>prenex</a:t>
                </a:r>
                <a:r>
                  <a:rPr lang="en-IN" sz="2600" dirty="0" smtClean="0"/>
                  <a:t> normal form could be obtained with no existential quantifier</a:t>
                </a:r>
                <a:endParaRPr lang="en-IN" sz="26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661375"/>
                <a:ext cx="8596668" cy="4379985"/>
              </a:xfrm>
              <a:blipFill rotWithShape="0">
                <a:blip r:embed="rId2"/>
                <a:stretch>
                  <a:fillRect l="-1063" t="-1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E89B-2428-42DD-9276-A81CC44821C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8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Skolem</a:t>
            </a:r>
            <a:r>
              <a:rPr lang="en-IN" dirty="0" smtClean="0"/>
              <a:t> Standard 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481071"/>
                <a:ext cx="8596668" cy="45602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Consider a formula F in </a:t>
                </a:r>
                <a:r>
                  <a:rPr lang="en-IN" sz="2400" dirty="0" err="1" smtClean="0"/>
                  <a:t>Prenex</a:t>
                </a:r>
                <a:r>
                  <a:rPr lang="en-IN" sz="2400" dirty="0" smtClean="0"/>
                  <a:t> normal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4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IN" sz="24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….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𝑄𝑛𝑥𝑛𝑀</m:t>
                      </m:r>
                    </m:oMath>
                  </m:oMathPara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where M is a matrix in conjunctive normal form</a:t>
                </a:r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Suppose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/>
                  <a:t> is an existential quantifier with associated variable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 smtClean="0"/>
                  <a:t> such that no universal quantifier appears to its left, i.e.,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….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𝑄𝑟</m:t>
                    </m:r>
                  </m:oMath>
                </a14:m>
                <a:r>
                  <a:rPr lang="en-IN" sz="2400" baseline="-25000" dirty="0" smtClean="0"/>
                  <a:t>-1</a:t>
                </a:r>
                <a:r>
                  <a:rPr lang="en-IN" sz="2400" dirty="0" smtClean="0"/>
                  <a:t> are not universal quantifiers, then one could choose a new constant c, different from those that have made appearance in M, and substitute it for all occurrences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/>
                  <a:t>, and delete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/>
                  <a:t> from the prefix. Such a constant c is called a </a:t>
                </a:r>
                <a:r>
                  <a:rPr lang="en-IN" sz="2400" dirty="0" err="1" smtClean="0"/>
                  <a:t>skolem</a:t>
                </a:r>
                <a:r>
                  <a:rPr lang="en-IN" sz="2400" dirty="0" smtClean="0"/>
                  <a:t> constant.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481071"/>
                <a:ext cx="8596668" cy="4560290"/>
              </a:xfrm>
              <a:blipFill rotWithShape="0">
                <a:blip r:embed="rId2"/>
                <a:stretch>
                  <a:fillRect l="-1063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E371-9458-4A7B-95F2-DFC9FB868A9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566671"/>
            <a:ext cx="8596668" cy="547469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Constants – basically identifiable individual symbols from a given domain, e.g., 3, Red</a:t>
            </a:r>
          </a:p>
          <a:p>
            <a:pPr algn="just"/>
            <a:r>
              <a:rPr lang="en-IN" sz="2400" dirty="0" smtClean="0"/>
              <a:t>Variables – which take values from a given domain, e.g., </a:t>
            </a:r>
            <a:r>
              <a:rPr lang="en-IN" sz="2400" dirty="0" err="1" smtClean="0"/>
              <a:t>x,y</a:t>
            </a:r>
            <a:endParaRPr lang="en-IN" sz="2400" dirty="0" smtClean="0"/>
          </a:p>
          <a:p>
            <a:pPr algn="just"/>
            <a:r>
              <a:rPr lang="en-IN" sz="2400" dirty="0" smtClean="0"/>
              <a:t>Function symbols – which take variables/constants as parameters and evaluate to a value in a domain, e.g., </a:t>
            </a:r>
          </a:p>
          <a:p>
            <a:pPr lvl="2" algn="just"/>
            <a:r>
              <a:rPr lang="en-IN" sz="2000" dirty="0" smtClean="0"/>
              <a:t>father(</a:t>
            </a:r>
            <a:r>
              <a:rPr lang="en-IN" sz="2000" dirty="0" err="1" smtClean="0"/>
              <a:t>kamal</a:t>
            </a:r>
            <a:r>
              <a:rPr lang="en-IN" sz="2000" dirty="0" smtClean="0"/>
              <a:t>)</a:t>
            </a:r>
          </a:p>
          <a:p>
            <a:pPr lvl="2" algn="just"/>
            <a:r>
              <a:rPr lang="en-IN" sz="2000" dirty="0"/>
              <a:t>h</a:t>
            </a:r>
            <a:r>
              <a:rPr lang="en-IN" sz="2000" dirty="0" smtClean="0"/>
              <a:t>alf-of(x)</a:t>
            </a:r>
          </a:p>
          <a:p>
            <a:pPr lvl="2" algn="just"/>
            <a:r>
              <a:rPr lang="en-IN" sz="2000" dirty="0" err="1"/>
              <a:t>d</a:t>
            </a:r>
            <a:r>
              <a:rPr lang="en-IN" sz="2000" dirty="0" err="1" smtClean="0"/>
              <a:t>ist</a:t>
            </a:r>
            <a:r>
              <a:rPr lang="en-IN" sz="2000" dirty="0" smtClean="0"/>
              <a:t>(</a:t>
            </a:r>
            <a:r>
              <a:rPr lang="en-IN" sz="2000" dirty="0" err="1" smtClean="0"/>
              <a:t>x,y,u,v</a:t>
            </a:r>
            <a:r>
              <a:rPr lang="en-IN" sz="2000" dirty="0" smtClean="0"/>
              <a:t>)              n parameters means n-place function</a:t>
            </a:r>
          </a:p>
          <a:p>
            <a:pPr algn="just"/>
            <a:r>
              <a:rPr lang="en-IN" sz="2400" dirty="0" smtClean="0"/>
              <a:t>Predicate symbols – which takes a set of constants as parameters and evaluate/map to a value true or false. (n parameters means n-place predicate)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E105-CFAC-4179-B596-9154B66B545F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Skolem</a:t>
            </a:r>
            <a:r>
              <a:rPr lang="en-IN" dirty="0" smtClean="0"/>
              <a:t> Standard 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 smtClean="0"/>
                  <a:t>Similarly, 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….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IN" sz="2400" baseline="-25000" dirty="0" err="1" smtClean="0"/>
                  <a:t>sm</a:t>
                </a:r>
                <a:r>
                  <a:rPr lang="en-IN" sz="2400" dirty="0" smtClean="0"/>
                  <a:t> were the universal quantifiers appearing before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/>
                  <a:t> ,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2……&lt;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/>
                  <a:t> , we choose a new m-place function f different from other function symbols, replace all occurrences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baseline="-2500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/>
                  <a:t> in M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….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𝑥𝑠𝑚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and delete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baseline="-250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400" dirty="0" smtClean="0"/>
                  <a:t> from the prefix.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The formula we obtain is in </a:t>
                </a:r>
                <a:r>
                  <a:rPr lang="en-IN" sz="2400" dirty="0" err="1" smtClean="0"/>
                  <a:t>skolem</a:t>
                </a:r>
                <a:r>
                  <a:rPr lang="en-IN" sz="2400" dirty="0" smtClean="0"/>
                  <a:t> standard form.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63" t="-1256" r="-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117-FCF4-4E7E-9DEC-C83CC1F4B20D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275009"/>
                <a:ext cx="8596668" cy="47663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800" dirty="0" smtClean="0"/>
                  <a:t>Ex1:  Obtain a standard form of the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 algn="just">
                  <a:buNone/>
                </a:pPr>
                <a:r>
                  <a:rPr lang="en-IN" sz="2800" dirty="0" smtClean="0"/>
                  <a:t>Scanning the formula from left, it can be written as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800" dirty="0"/>
              </a:p>
              <a:p>
                <a:pPr marL="0" indent="0" algn="just">
                  <a:buNone/>
                </a:pPr>
                <a:r>
                  <a:rPr lang="en-IN" sz="2800" dirty="0" smtClean="0"/>
                  <a:t>Ex2: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(~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  <a:p>
                <a:pPr marL="0" indent="0" algn="just">
                  <a:buNone/>
                </a:pPr>
                <a:r>
                  <a:rPr lang="en-IN" sz="2800" dirty="0" smtClean="0"/>
                  <a:t>Which can be written as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(~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  <a:p>
                <a:pPr marL="0" indent="0" algn="just">
                  <a:buNone/>
                </a:pPr>
                <a:endParaRPr lang="en-IN" dirty="0" smtClean="0"/>
              </a:p>
              <a:p>
                <a:pPr marL="0" indent="0" algn="just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275009"/>
                <a:ext cx="8596668" cy="4766352"/>
              </a:xfrm>
              <a:blipFill rotWithShape="0">
                <a:blip r:embed="rId2"/>
                <a:stretch>
                  <a:fillRect l="-1417" t="-1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4492-DFE2-404E-A4A1-D0A22D6038C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1352283"/>
            <a:ext cx="8596668" cy="468907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Term</a:t>
            </a:r>
          </a:p>
          <a:p>
            <a:pPr lvl="1"/>
            <a:r>
              <a:rPr lang="en-IN" sz="2400" dirty="0" smtClean="0"/>
              <a:t>A constant is a term</a:t>
            </a:r>
          </a:p>
          <a:p>
            <a:pPr lvl="1"/>
            <a:r>
              <a:rPr lang="en-IN" sz="2400" dirty="0" smtClean="0"/>
              <a:t>A variable is a term</a:t>
            </a:r>
          </a:p>
          <a:p>
            <a:pPr lvl="1"/>
            <a:r>
              <a:rPr lang="en-IN" sz="2400" dirty="0" smtClean="0"/>
              <a:t>If f is a n-place function and t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, t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, …, </a:t>
            </a:r>
            <a:r>
              <a:rPr lang="en-IN" sz="2400" dirty="0" err="1" smtClean="0"/>
              <a:t>t</a:t>
            </a:r>
            <a:r>
              <a:rPr lang="en-IN" sz="2400" baseline="-25000" dirty="0" err="1"/>
              <a:t>n</a:t>
            </a:r>
            <a:r>
              <a:rPr lang="en-IN" sz="2400" dirty="0" smtClean="0"/>
              <a:t> are terms, then        f(t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, t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, …, </a:t>
            </a:r>
            <a:r>
              <a:rPr lang="en-IN" sz="2400" dirty="0" err="1" smtClean="0"/>
              <a:t>t</a:t>
            </a:r>
            <a:r>
              <a:rPr lang="en-IN" sz="2400" baseline="-25000" dirty="0" err="1" smtClean="0"/>
              <a:t>n</a:t>
            </a:r>
            <a:r>
              <a:rPr lang="en-IN" sz="2400" dirty="0" smtClean="0"/>
              <a:t> ) is a term</a:t>
            </a:r>
          </a:p>
          <a:p>
            <a:pPr lvl="1"/>
            <a:r>
              <a:rPr lang="en-IN" sz="2400" dirty="0" smtClean="0"/>
              <a:t>All terms are generated using the above rules</a:t>
            </a:r>
          </a:p>
          <a:p>
            <a:pPr marL="457200" lvl="1" indent="0">
              <a:buNone/>
            </a:pPr>
            <a:endParaRPr lang="en-IN" sz="2000" dirty="0"/>
          </a:p>
          <a:p>
            <a:r>
              <a:rPr lang="en-IN" sz="2400" dirty="0" smtClean="0"/>
              <a:t>Example:</a:t>
            </a:r>
          </a:p>
          <a:p>
            <a:pPr marL="0" indent="0">
              <a:buNone/>
            </a:pPr>
            <a:r>
              <a:rPr lang="en-IN" sz="2400" dirty="0" smtClean="0"/>
              <a:t>plus(plus-one(x),x) is a 2-place function with each parameter in it as term. Hence it is a term.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62A9-7720-4714-AC48-55E012D2A1C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98" y="1493949"/>
            <a:ext cx="8596668" cy="4547411"/>
          </a:xfrm>
        </p:spPr>
        <p:txBody>
          <a:bodyPr/>
          <a:lstStyle/>
          <a:p>
            <a:r>
              <a:rPr lang="en-IN" sz="2800" dirty="0" smtClean="0"/>
              <a:t>Atom</a:t>
            </a:r>
          </a:p>
          <a:p>
            <a:pPr lvl="1"/>
            <a:r>
              <a:rPr lang="en-IN" sz="2400" dirty="0" smtClean="0"/>
              <a:t>Like in propositional logic where we had a notion of atom as a declarative statement</a:t>
            </a:r>
          </a:p>
          <a:p>
            <a:pPr lvl="2"/>
            <a:r>
              <a:rPr lang="en-IN" sz="2000" dirty="0" smtClean="0"/>
              <a:t>Which was not decomposable any further</a:t>
            </a:r>
          </a:p>
          <a:p>
            <a:pPr lvl="2"/>
            <a:r>
              <a:rPr lang="en-IN" sz="2000" dirty="0" smtClean="0"/>
              <a:t>Which has a value T or F but not both</a:t>
            </a:r>
            <a:endParaRPr lang="en-IN" sz="2000" dirty="0"/>
          </a:p>
          <a:p>
            <a:pPr marL="0" indent="0">
              <a:buNone/>
            </a:pPr>
            <a:r>
              <a:rPr lang="en-IN" sz="2800" dirty="0" smtClean="0"/>
              <a:t>We have a notion of atom in predicate logic also.</a:t>
            </a:r>
          </a:p>
          <a:p>
            <a:pPr marL="0" indent="0">
              <a:buNone/>
            </a:pPr>
            <a:r>
              <a:rPr lang="en-IN" sz="2800" dirty="0" smtClean="0"/>
              <a:t>An </a:t>
            </a:r>
            <a:r>
              <a:rPr lang="en-IN" sz="2800" dirty="0" smtClean="0">
                <a:solidFill>
                  <a:srgbClr val="00B0F0"/>
                </a:solidFill>
              </a:rPr>
              <a:t>atom</a:t>
            </a:r>
            <a:r>
              <a:rPr lang="en-IN" sz="2800" dirty="0" smtClean="0"/>
              <a:t> is any n-place predicate symbol. If t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, t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, …, </a:t>
            </a:r>
            <a:r>
              <a:rPr lang="en-IN" sz="2800" dirty="0" err="1" smtClean="0"/>
              <a:t>t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are terms, then P(t</a:t>
            </a:r>
            <a:r>
              <a:rPr lang="en-IN" sz="2800" baseline="-25000" dirty="0" smtClean="0"/>
              <a:t>1</a:t>
            </a:r>
            <a:r>
              <a:rPr lang="en-IN" sz="2800" dirty="0" smtClean="0"/>
              <a:t>, t</a:t>
            </a:r>
            <a:r>
              <a:rPr lang="en-IN" sz="2800" baseline="-25000" dirty="0" smtClean="0"/>
              <a:t>2</a:t>
            </a:r>
            <a:r>
              <a:rPr lang="en-IN" sz="2800" dirty="0" smtClean="0"/>
              <a:t>, …, </a:t>
            </a:r>
            <a:r>
              <a:rPr lang="en-IN" sz="2800" dirty="0" err="1" smtClean="0"/>
              <a:t>t</a:t>
            </a:r>
            <a:r>
              <a:rPr lang="en-IN" sz="2800" baseline="-25000" dirty="0" err="1" smtClean="0"/>
              <a:t>n</a:t>
            </a:r>
            <a:r>
              <a:rPr lang="en-IN" sz="2800" dirty="0" smtClean="0"/>
              <a:t> ) is a atom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C5BC-2251-47FE-9E0D-1796E077867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493949"/>
                <a:ext cx="8596668" cy="454741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sz="2800" dirty="0" smtClean="0"/>
                  <a:t>Quantifiers    -     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I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IN" sz="2800" dirty="0" smtClean="0"/>
                  <a:t>are symbols for universal and existential quantifiers.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 smtClean="0"/>
                  <a:t>        For all x Q implies P</a:t>
                </a:r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:r>
                  <a:rPr lang="en-IN" sz="2800" dirty="0" smtClean="0"/>
                  <a:t>                                      notion of interpretation, i.e., for every</a:t>
                </a:r>
              </a:p>
              <a:p>
                <a:pPr marL="0" indent="0">
                  <a:buNone/>
                </a:pPr>
                <a:r>
                  <a:rPr lang="en-IN" sz="2800" dirty="0"/>
                  <a:t> </a:t>
                </a:r>
                <a:r>
                  <a:rPr lang="en-IN" sz="2800" dirty="0" smtClean="0"/>
                  <a:t>                                      assignment of variable x from the 									given domain</a:t>
                </a:r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 smtClean="0"/>
                  <a:t>Note that the scope of the variable x extends over to P also, i.e., scope of x extends over to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IN" sz="2800" dirty="0" smtClean="0"/>
              </a:p>
              <a:p>
                <a:endParaRPr lang="en-IN" sz="2800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493949"/>
                <a:ext cx="8596668" cy="4547411"/>
              </a:xfrm>
              <a:blipFill rotWithShape="0">
                <a:blip r:embed="rId2"/>
                <a:stretch>
                  <a:fillRect l="-1276" t="-1206" r="-1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6E5B-4F63-4C34-A7A8-6B2360F113D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Bound and free variables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777285"/>
                <a:ext cx="8596668" cy="4264075"/>
              </a:xfrm>
            </p:spPr>
            <p:txBody>
              <a:bodyPr>
                <a:noAutofit/>
              </a:bodyPr>
              <a:lstStyle/>
              <a:p>
                <a:r>
                  <a:rPr lang="en-IN" sz="2400" dirty="0" smtClean="0"/>
                  <a:t>An occurrence of a variable in formula is bound if and only if its occurrence is within the scope of a quantifier</a:t>
                </a:r>
              </a:p>
              <a:p>
                <a:r>
                  <a:rPr lang="en-IN" sz="2400" dirty="0" smtClean="0"/>
                  <a:t>An occurrence of a variable in a formula is free if and only if there is at least one occurrence of it which is not bound in the formula.</a:t>
                </a:r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            x is bound, y is free</a:t>
                </a:r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𝑦𝑄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sz="2400" dirty="0" smtClean="0"/>
                  <a:t>      x is bound, y is both bound and free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777285"/>
                <a:ext cx="8596668" cy="4264075"/>
              </a:xfrm>
              <a:blipFill rotWithShape="0">
                <a:blip r:embed="rId2"/>
                <a:stretch>
                  <a:fillRect l="-496" t="-11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8875-AD30-4214-BC14-AFD50DAE5B5F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Well formed formula ( WFF)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298" y="1777285"/>
                <a:ext cx="8596668" cy="426407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N" sz="2800" dirty="0" smtClean="0"/>
                  <a:t>Well formed formula in First Order Predicate Logic (FOPL) is recursively defined as follows:</a:t>
                </a:r>
              </a:p>
              <a:p>
                <a:pPr lvl="1" algn="just"/>
                <a:r>
                  <a:rPr lang="en-IN" sz="2400" dirty="0" smtClean="0"/>
                  <a:t>An atom is a formula</a:t>
                </a:r>
              </a:p>
              <a:p>
                <a:pPr lvl="1" algn="just"/>
                <a:r>
                  <a:rPr lang="en-IN" sz="2400" dirty="0" smtClean="0"/>
                  <a:t>If F and G are formulas, then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,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,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 smtClean="0"/>
                  <a:t>,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400" dirty="0" smtClean="0"/>
                  <a:t>,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400" dirty="0" smtClean="0"/>
                  <a:t> are formulas</a:t>
                </a:r>
              </a:p>
              <a:p>
                <a:pPr lvl="1" algn="just"/>
                <a:r>
                  <a:rPr lang="en-IN" sz="2400" dirty="0" smtClean="0"/>
                  <a:t>If F is a formula and x is a free variable in F, the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𝑥𝐹</m:t>
                    </m:r>
                  </m:oMath>
                </a14:m>
                <a:r>
                  <a:rPr lang="en-I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𝑥𝐹</m:t>
                    </m:r>
                  </m:oMath>
                </a14:m>
                <a:r>
                  <a:rPr lang="en-IN" sz="2400" dirty="0" smtClean="0"/>
                  <a:t> are formulas</a:t>
                </a:r>
              </a:p>
              <a:p>
                <a:pPr lvl="1" algn="just"/>
                <a:r>
                  <a:rPr lang="en-IN" sz="2400" dirty="0" smtClean="0"/>
                  <a:t>Formulas are generated by repeated application of the above rules.</a:t>
                </a:r>
              </a:p>
              <a:p>
                <a:pPr lvl="1" algn="just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98" y="1777285"/>
                <a:ext cx="8596668" cy="4264075"/>
              </a:xfrm>
              <a:blipFill rotWithShape="0">
                <a:blip r:embed="rId2"/>
                <a:stretch>
                  <a:fillRect l="-780" t="-1574" r="-1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1C69-C188-428E-A17F-37DF2C98B653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68" y="171719"/>
            <a:ext cx="8596668" cy="1320800"/>
          </a:xfrm>
        </p:spPr>
        <p:txBody>
          <a:bodyPr/>
          <a:lstStyle/>
          <a:p>
            <a:r>
              <a:rPr lang="en-IN" dirty="0"/>
              <a:t>Example: Axioms of natural numbers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47" y="1287887"/>
            <a:ext cx="10515600" cy="4754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A1:  For every number, there is one and only one immediate successor.</a:t>
            </a:r>
          </a:p>
          <a:p>
            <a:pPr marL="0" indent="0">
              <a:buNone/>
            </a:pPr>
            <a:r>
              <a:rPr lang="en-IN" sz="2400" dirty="0" smtClean="0"/>
              <a:t>A2:  There is no number for which 0 is successor.</a:t>
            </a:r>
          </a:p>
          <a:p>
            <a:pPr marL="0" indent="0">
              <a:buNone/>
            </a:pPr>
            <a:r>
              <a:rPr lang="en-IN" sz="2400" dirty="0" smtClean="0"/>
              <a:t>A3:  For every number other than 0, there is one and only one immediate predecessor.</a:t>
            </a:r>
          </a:p>
          <a:p>
            <a:pPr marL="0" indent="0">
              <a:buNone/>
            </a:pPr>
            <a:r>
              <a:rPr lang="en-IN" sz="2400" dirty="0" smtClean="0"/>
              <a:t>Let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f(x) represents successor of x</a:t>
            </a:r>
          </a:p>
          <a:p>
            <a:pPr marL="0" indent="0">
              <a:buNone/>
            </a:pPr>
            <a:r>
              <a:rPr lang="en-IN" sz="2400" dirty="0" smtClean="0"/>
              <a:t>  g(x) represents predecessor of x</a:t>
            </a:r>
          </a:p>
          <a:p>
            <a:pPr marL="0" indent="0">
              <a:buNone/>
            </a:pPr>
            <a:r>
              <a:rPr lang="en-IN" sz="2400" dirty="0" smtClean="0"/>
              <a:t>  e(x, y) represents equals predicate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9A24-53AE-4DE7-9488-5FD4EE0383C7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Artificial Intelligence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1308</TotalTime>
  <Words>1764</Words>
  <Application>Microsoft Office PowerPoint</Application>
  <PresentationFormat>Widescreen</PresentationFormat>
  <Paragraphs>332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Wingdings 3</vt:lpstr>
      <vt:lpstr>Facet</vt:lpstr>
      <vt:lpstr>Custom Design</vt:lpstr>
      <vt:lpstr>Predicate Logic</vt:lpstr>
      <vt:lpstr>Predicate Logic</vt:lpstr>
      <vt:lpstr>PowerPoint Presentation</vt:lpstr>
      <vt:lpstr>Definitions</vt:lpstr>
      <vt:lpstr>Definitions</vt:lpstr>
      <vt:lpstr>Definitions</vt:lpstr>
      <vt:lpstr>Bound and free variables</vt:lpstr>
      <vt:lpstr>Well formed formula ( WFF)</vt:lpstr>
      <vt:lpstr>Example: Axioms of natural numbers </vt:lpstr>
      <vt:lpstr>Axioms of natural numbers in FOPL</vt:lpstr>
      <vt:lpstr>Interpretation of a formula</vt:lpstr>
      <vt:lpstr>PowerPoint Presentation</vt:lpstr>
      <vt:lpstr>Ex: Evaluate the formula G given by ∀x ∃y P(x,y) </vt:lpstr>
      <vt:lpstr>Ex: Evaluate ∃x(P(f(x))⋀Q(x,f(a)))</vt:lpstr>
      <vt:lpstr>Definitions</vt:lpstr>
      <vt:lpstr>Prenex Normal Form</vt:lpstr>
      <vt:lpstr>PowerPoint Presentation</vt:lpstr>
      <vt:lpstr>Some equivalent formulas which are also laws</vt:lpstr>
      <vt:lpstr>PowerPoint Presentation</vt:lpstr>
      <vt:lpstr>Transforming Formulas to Prenex Normal Form</vt:lpstr>
      <vt:lpstr>Example: Convert to Prenex normal form</vt:lpstr>
      <vt:lpstr>Inferencing in Predicate Logic</vt:lpstr>
      <vt:lpstr>Inferencing in Predicate Logic</vt:lpstr>
      <vt:lpstr>Inferencing in Predicate Logic</vt:lpstr>
      <vt:lpstr>Mixing Universal and Existential Quantifiers</vt:lpstr>
      <vt:lpstr>Mixing Universal and Existential Quantifiers</vt:lpstr>
      <vt:lpstr>Skolmisation</vt:lpstr>
      <vt:lpstr>Skolmisation</vt:lpstr>
      <vt:lpstr>Skolem Standard Form</vt:lpstr>
      <vt:lpstr>Skolem Standard Form</vt:lpstr>
      <vt:lpstr>Examples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PUNAM BEDI</dc:creator>
  <cp:lastModifiedBy>PUNAM BEDI</cp:lastModifiedBy>
  <cp:revision>119</cp:revision>
  <dcterms:created xsi:type="dcterms:W3CDTF">2019-07-25T08:00:28Z</dcterms:created>
  <dcterms:modified xsi:type="dcterms:W3CDTF">2021-09-28T08:08:01Z</dcterms:modified>
</cp:coreProperties>
</file>