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9" r:id="rId2"/>
  </p:sldMasterIdLst>
  <p:notesMasterIdLst>
    <p:notesMasterId r:id="rId38"/>
  </p:notesMasterIdLst>
  <p:sldIdLst>
    <p:sldId id="431" r:id="rId3"/>
    <p:sldId id="432" r:id="rId4"/>
    <p:sldId id="433" r:id="rId5"/>
    <p:sldId id="434" r:id="rId6"/>
    <p:sldId id="435" r:id="rId7"/>
    <p:sldId id="436" r:id="rId8"/>
    <p:sldId id="437" r:id="rId9"/>
    <p:sldId id="438" r:id="rId10"/>
    <p:sldId id="439" r:id="rId11"/>
    <p:sldId id="466" r:id="rId12"/>
    <p:sldId id="441" r:id="rId13"/>
    <p:sldId id="442" r:id="rId14"/>
    <p:sldId id="443" r:id="rId15"/>
    <p:sldId id="444" r:id="rId16"/>
    <p:sldId id="445" r:id="rId17"/>
    <p:sldId id="446" r:id="rId18"/>
    <p:sldId id="447" r:id="rId19"/>
    <p:sldId id="448" r:id="rId20"/>
    <p:sldId id="449"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3" d="100"/>
          <a:sy n="73" d="100"/>
        </p:scale>
        <p:origin x="5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4028AD-36F1-4087-971A-7B256ED363F8}" type="datetimeFigureOut">
              <a:rPr lang="en-IN" smtClean="0"/>
              <a:t>15-09-2022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11BDC-DC88-4F8A-BB33-D15FB264F122}" type="slidenum">
              <a:rPr lang="en-IN" smtClean="0"/>
              <a:t>‹#›</a:t>
            </a:fld>
            <a:endParaRPr lang="en-IN"/>
          </a:p>
        </p:txBody>
      </p:sp>
    </p:spTree>
    <p:extLst>
      <p:ext uri="{BB962C8B-B14F-4D97-AF65-F5344CB8AC3E}">
        <p14:creationId xmlns:p14="http://schemas.microsoft.com/office/powerpoint/2010/main" val="229509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511BDC-DC88-4F8A-BB33-D15FB264F122}" type="slidenum">
              <a:rPr lang="en-IN" smtClean="0"/>
              <a:t>3</a:t>
            </a:fld>
            <a:endParaRPr lang="en-IN"/>
          </a:p>
        </p:txBody>
      </p:sp>
    </p:spTree>
    <p:extLst>
      <p:ext uri="{BB962C8B-B14F-4D97-AF65-F5344CB8AC3E}">
        <p14:creationId xmlns:p14="http://schemas.microsoft.com/office/powerpoint/2010/main" val="375556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3511BDC-DC88-4F8A-BB33-D15FB264F122}" type="slidenum">
              <a:rPr lang="en-IN" smtClean="0"/>
              <a:t>4</a:t>
            </a:fld>
            <a:endParaRPr lang="en-IN"/>
          </a:p>
        </p:txBody>
      </p:sp>
    </p:spTree>
    <p:extLst>
      <p:ext uri="{BB962C8B-B14F-4D97-AF65-F5344CB8AC3E}">
        <p14:creationId xmlns:p14="http://schemas.microsoft.com/office/powerpoint/2010/main" val="297453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baseline="0">
                <a:solidFill>
                  <a:schemeClr val="accent1"/>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B0F7F7D9-0C6C-4555-915B-03EC8BA34839}"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731136" y="42418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1136" y="6041362"/>
            <a:ext cx="911939" cy="365125"/>
          </a:xfrm>
        </p:spPr>
        <p:txBody>
          <a:bodyPr/>
          <a:lstStyle/>
          <a:p>
            <a:fld id="{D24B473A-F0A6-4FF1-9839-5D3BB8BE12C0}" type="datetime1">
              <a:rPr lang="en-US" smtClean="0"/>
              <a:t>9/15/2022</a:t>
            </a:fld>
            <a:endParaRPr lang="en-US" dirty="0"/>
          </a:p>
        </p:txBody>
      </p:sp>
      <p:sp>
        <p:nvSpPr>
          <p:cNvPr id="5" name="Footer Placeholder 4"/>
          <p:cNvSpPr>
            <a:spLocks noGrp="1"/>
          </p:cNvSpPr>
          <p:nvPr>
            <p:ph type="ftr" sz="quarter" idx="11"/>
          </p:nvPr>
        </p:nvSpPr>
        <p:spPr>
          <a:xfrm>
            <a:off x="4267200" y="6041362"/>
            <a:ext cx="2044700"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705745" y="4177326"/>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05745" y="6065409"/>
            <a:ext cx="911939" cy="365125"/>
          </a:xfrm>
        </p:spPr>
        <p:txBody>
          <a:bodyPr/>
          <a:lstStyle/>
          <a:p>
            <a:fld id="{6A09F3C7-14E8-46DC-B259-A0A851AFEA06}" type="datetime1">
              <a:rPr lang="en-US" smtClean="0"/>
              <a:t>9/15/2022</a:t>
            </a:fld>
            <a:endParaRPr lang="en-US" dirty="0"/>
          </a:p>
        </p:txBody>
      </p:sp>
      <p:sp>
        <p:nvSpPr>
          <p:cNvPr id="5" name="Footer Placeholder 4"/>
          <p:cNvSpPr>
            <a:spLocks noGrp="1"/>
          </p:cNvSpPr>
          <p:nvPr>
            <p:ph type="ftr" sz="quarter" idx="11"/>
          </p:nvPr>
        </p:nvSpPr>
        <p:spPr>
          <a:xfrm>
            <a:off x="4546600" y="6041362"/>
            <a:ext cx="2428346"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AB83FF-1CAB-401E-B0C5-6E69CDC1279D}"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AC88B-CFF2-498A-A1C4-334415403FBD}"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77332" y="6041361"/>
            <a:ext cx="911939" cy="365125"/>
          </a:xfrm>
        </p:spPr>
        <p:txBody>
          <a:bodyPr/>
          <a:lstStyle/>
          <a:p>
            <a:fld id="{43D64B8B-7452-4FC5-B682-9C868F8DFAD5}" type="datetime1">
              <a:rPr lang="en-US" smtClean="0"/>
              <a:t>9/15/2022</a:t>
            </a:fld>
            <a:endParaRPr lang="en-US" dirty="0"/>
          </a:p>
        </p:txBody>
      </p:sp>
      <p:sp>
        <p:nvSpPr>
          <p:cNvPr id="5" name="Footer Placeholder 4"/>
          <p:cNvSpPr>
            <a:spLocks noGrp="1"/>
          </p:cNvSpPr>
          <p:nvPr>
            <p:ph type="ftr" sz="quarter" idx="11"/>
          </p:nvPr>
        </p:nvSpPr>
        <p:spPr>
          <a:xfrm>
            <a:off x="4465114" y="6097848"/>
            <a:ext cx="1933046"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7334" y="6088988"/>
            <a:ext cx="911939" cy="365125"/>
          </a:xfrm>
        </p:spPr>
        <p:txBody>
          <a:bodyPr/>
          <a:lstStyle/>
          <a:p>
            <a:fld id="{5C8C56E6-0E46-4474-8940-DA026EE30893}" type="datetime1">
              <a:rPr lang="en-US" smtClean="0"/>
              <a:t>9/15/2022</a:t>
            </a:fld>
            <a:endParaRPr lang="en-US" dirty="0"/>
          </a:p>
        </p:txBody>
      </p:sp>
      <p:sp>
        <p:nvSpPr>
          <p:cNvPr id="5" name="Footer Placeholder 4"/>
          <p:cNvSpPr>
            <a:spLocks noGrp="1"/>
          </p:cNvSpPr>
          <p:nvPr>
            <p:ph type="ftr" sz="quarter" idx="11"/>
          </p:nvPr>
        </p:nvSpPr>
        <p:spPr>
          <a:xfrm>
            <a:off x="4296396" y="6088987"/>
            <a:ext cx="1863104"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9333C77-0158-454C-844F-B7AB9BD7DAD4}"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77335" y="6041362"/>
            <a:ext cx="911939" cy="365125"/>
          </a:xfrm>
        </p:spPr>
        <p:txBody>
          <a:bodyPr/>
          <a:lstStyle/>
          <a:p>
            <a:fld id="{56E5A07F-1E76-479F-81A3-3811E05DEB33}" type="datetime1">
              <a:rPr lang="en-US" smtClean="0"/>
              <a:t>9/15/2022</a:t>
            </a:fld>
            <a:endParaRPr lang="en-US" dirty="0"/>
          </a:p>
        </p:txBody>
      </p:sp>
      <p:sp>
        <p:nvSpPr>
          <p:cNvPr id="5" name="Footer Placeholder 4"/>
          <p:cNvSpPr>
            <a:spLocks noGrp="1"/>
          </p:cNvSpPr>
          <p:nvPr>
            <p:ph type="ftr" sz="quarter" idx="11"/>
          </p:nvPr>
        </p:nvSpPr>
        <p:spPr>
          <a:xfrm>
            <a:off x="4445000" y="6041362"/>
            <a:ext cx="2529946"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AB4B27-0E12-468B-90F7-68F0381934BB}" type="datetime1">
              <a:rPr lang="en-US" smtClean="0"/>
              <a:t>9/15/2022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736425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674AA-54FB-48F5-AF70-82AA495E5E0C}" type="datetime1">
              <a:rPr lang="en-US" smtClean="0"/>
              <a:t>9/15/2022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9395505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5269C4-1898-4FB9-8C4E-728D38A29108}" type="datetime1">
              <a:rPr lang="en-US" smtClean="0"/>
              <a:t>9/15/2022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539846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aseline="0">
                <a:solidFill>
                  <a:srgbClr val="00B0F0"/>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746298" y="2160587"/>
            <a:ext cx="8596668" cy="3880773"/>
          </a:xfrm>
        </p:spPr>
        <p:txBody>
          <a:bodyPr/>
          <a:lstStyle>
            <a:lvl1pPr marL="342900" indent="-342900">
              <a:buFont typeface="Wingdings" panose="05000000000000000000" pitchFamily="2" charset="2"/>
              <a:buChar char="§"/>
              <a:defRPr>
                <a:latin typeface="Times New Roman" panose="02020603050405020304" pitchFamily="18" charset="0"/>
                <a:cs typeface="Times New Roman" panose="02020603050405020304" pitchFamily="18" charset="0"/>
              </a:defRPr>
            </a:lvl1pPr>
            <a:lvl2pPr marL="742950" indent="-285750">
              <a:buFont typeface="Wingdings" panose="05000000000000000000" pitchFamily="2" charset="2"/>
              <a:buChar char="§"/>
              <a:defRPr>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
              <a:defRPr>
                <a:latin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flipH="1">
            <a:off x="677334" y="6041361"/>
            <a:ext cx="821266" cy="365125"/>
          </a:xfrm>
        </p:spPr>
        <p:txBody>
          <a:bodyPr/>
          <a:lstStyle/>
          <a:p>
            <a:fld id="{F14BEBC3-F601-4F49-8B46-D1611E19F981}" type="datetime1">
              <a:rPr lang="en-US" smtClean="0"/>
              <a:t>9/15/2022</a:t>
            </a:fld>
            <a:endParaRPr lang="en-US" dirty="0"/>
          </a:p>
        </p:txBody>
      </p:sp>
      <p:sp>
        <p:nvSpPr>
          <p:cNvPr id="5" name="Footer Placeholder 4"/>
          <p:cNvSpPr>
            <a:spLocks noGrp="1"/>
          </p:cNvSpPr>
          <p:nvPr>
            <p:ph type="ftr" sz="quarter" idx="11"/>
          </p:nvPr>
        </p:nvSpPr>
        <p:spPr>
          <a:xfrm>
            <a:off x="4015932" y="6088984"/>
            <a:ext cx="2057399"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19954A3-9DFD-4C44-94BA-B95130A3BA1C}"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5D171F-05E4-419C-9D51-CD754CA96554}" type="datetime1">
              <a:rPr lang="en-US" smtClean="0"/>
              <a:t>9/15/2022</a:t>
            </a:fld>
            <a:endParaRPr lang="en-IN"/>
          </a:p>
        </p:txBody>
      </p:sp>
      <p:sp>
        <p:nvSpPr>
          <p:cNvPr id="6" name="Footer Placeholder 5"/>
          <p:cNvSpPr>
            <a:spLocks noGrp="1"/>
          </p:cNvSpPr>
          <p:nvPr>
            <p:ph type="ftr" sz="quarter" idx="11"/>
          </p:nvPr>
        </p:nvSpPr>
        <p:spPr/>
        <p:txBody>
          <a:bodyPr/>
          <a:lstStyle/>
          <a:p>
            <a:r>
              <a:rPr lang="en-IN" smtClean="0"/>
              <a:t>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119618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9662082-D7CE-40BD-AD69-BE87A3F61CD7}" type="datetime1">
              <a:rPr lang="en-US" smtClean="0"/>
              <a:t>9/15/2022</a:t>
            </a:fld>
            <a:endParaRPr lang="en-IN"/>
          </a:p>
        </p:txBody>
      </p:sp>
      <p:sp>
        <p:nvSpPr>
          <p:cNvPr id="8" name="Footer Placeholder 7"/>
          <p:cNvSpPr>
            <a:spLocks noGrp="1"/>
          </p:cNvSpPr>
          <p:nvPr>
            <p:ph type="ftr" sz="quarter" idx="11"/>
          </p:nvPr>
        </p:nvSpPr>
        <p:spPr/>
        <p:txBody>
          <a:bodyPr/>
          <a:lstStyle/>
          <a:p>
            <a:r>
              <a:rPr lang="en-IN" smtClean="0"/>
              <a:t>Artificial Intelligence</a:t>
            </a:r>
            <a:endParaRPr lang="en-IN"/>
          </a:p>
        </p:txBody>
      </p:sp>
      <p:sp>
        <p:nvSpPr>
          <p:cNvPr id="9" name="Slide Number Placeholder 8"/>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688605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1EF166F-B5A1-4B98-8063-BDAA17060E0A}" type="datetime1">
              <a:rPr lang="en-US" smtClean="0"/>
              <a:t>9/15/2022</a:t>
            </a:fld>
            <a:endParaRPr lang="en-IN"/>
          </a:p>
        </p:txBody>
      </p:sp>
      <p:sp>
        <p:nvSpPr>
          <p:cNvPr id="4" name="Footer Placeholder 3"/>
          <p:cNvSpPr>
            <a:spLocks noGrp="1"/>
          </p:cNvSpPr>
          <p:nvPr>
            <p:ph type="ftr" sz="quarter" idx="11"/>
          </p:nvPr>
        </p:nvSpPr>
        <p:spPr/>
        <p:txBody>
          <a:bodyPr/>
          <a:lstStyle/>
          <a:p>
            <a:r>
              <a:rPr lang="en-IN" smtClean="0"/>
              <a:t>Artificial Intelligence</a:t>
            </a:r>
            <a:endParaRPr lang="en-IN"/>
          </a:p>
        </p:txBody>
      </p:sp>
      <p:sp>
        <p:nvSpPr>
          <p:cNvPr id="5" name="Slide Number Placeholder 4"/>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000978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0206-05B3-4E86-A1A8-BB21F42C626C}" type="datetime1">
              <a:rPr lang="en-US" smtClean="0"/>
              <a:t>9/15/2022</a:t>
            </a:fld>
            <a:endParaRPr lang="en-IN"/>
          </a:p>
        </p:txBody>
      </p:sp>
      <p:sp>
        <p:nvSpPr>
          <p:cNvPr id="3" name="Footer Placeholder 2"/>
          <p:cNvSpPr>
            <a:spLocks noGrp="1"/>
          </p:cNvSpPr>
          <p:nvPr>
            <p:ph type="ftr" sz="quarter" idx="11"/>
          </p:nvPr>
        </p:nvSpPr>
        <p:spPr/>
        <p:txBody>
          <a:bodyPr/>
          <a:lstStyle/>
          <a:p>
            <a:r>
              <a:rPr lang="en-IN" smtClean="0"/>
              <a:t>Artificial Intelligence</a:t>
            </a:r>
            <a:endParaRPr lang="en-IN"/>
          </a:p>
        </p:txBody>
      </p:sp>
      <p:sp>
        <p:nvSpPr>
          <p:cNvPr id="4" name="Slide Number Placeholder 3"/>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183478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D435DA-08BF-4569-A235-DBEAB4C4049A}" type="datetime1">
              <a:rPr lang="en-US" smtClean="0"/>
              <a:t>9/15/2022</a:t>
            </a:fld>
            <a:endParaRPr lang="en-IN"/>
          </a:p>
        </p:txBody>
      </p:sp>
      <p:sp>
        <p:nvSpPr>
          <p:cNvPr id="6" name="Footer Placeholder 5"/>
          <p:cNvSpPr>
            <a:spLocks noGrp="1"/>
          </p:cNvSpPr>
          <p:nvPr>
            <p:ph type="ftr" sz="quarter" idx="11"/>
          </p:nvPr>
        </p:nvSpPr>
        <p:spPr/>
        <p:txBody>
          <a:bodyPr/>
          <a:lstStyle/>
          <a:p>
            <a:r>
              <a:rPr lang="en-IN" smtClean="0"/>
              <a:t>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23023312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77C18-5F14-41A4-AFA9-BBA600F07A6D}" type="datetime1">
              <a:rPr lang="en-US" smtClean="0"/>
              <a:t>9/15/2022</a:t>
            </a:fld>
            <a:endParaRPr lang="en-IN"/>
          </a:p>
        </p:txBody>
      </p:sp>
      <p:sp>
        <p:nvSpPr>
          <p:cNvPr id="6" name="Footer Placeholder 5"/>
          <p:cNvSpPr>
            <a:spLocks noGrp="1"/>
          </p:cNvSpPr>
          <p:nvPr>
            <p:ph type="ftr" sz="quarter" idx="11"/>
          </p:nvPr>
        </p:nvSpPr>
        <p:spPr/>
        <p:txBody>
          <a:bodyPr/>
          <a:lstStyle/>
          <a:p>
            <a:r>
              <a:rPr lang="en-IN" smtClean="0"/>
              <a:t>Artificial Intelligence</a:t>
            </a:r>
            <a:endParaRPr lang="en-IN"/>
          </a:p>
        </p:txBody>
      </p:sp>
      <p:sp>
        <p:nvSpPr>
          <p:cNvPr id="7" name="Slide Number Placeholder 6"/>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17574345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C46B9D-792E-4195-955F-AFE3FF759D4D}" type="datetime1">
              <a:rPr lang="en-US" smtClean="0"/>
              <a:t>9/15/2022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2577231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EA389B-72A0-4AB6-9284-0AAD0A250099}" type="datetime1">
              <a:rPr lang="en-US" smtClean="0"/>
              <a:t>9/15/2022</a:t>
            </a:fld>
            <a:endParaRPr lang="en-IN"/>
          </a:p>
        </p:txBody>
      </p:sp>
      <p:sp>
        <p:nvSpPr>
          <p:cNvPr id="5" name="Footer Placeholder 4"/>
          <p:cNvSpPr>
            <a:spLocks noGrp="1"/>
          </p:cNvSpPr>
          <p:nvPr>
            <p:ph type="ftr" sz="quarter" idx="11"/>
          </p:nvPr>
        </p:nvSpPr>
        <p:spPr/>
        <p:txBody>
          <a:bodyPr/>
          <a:lstStyle/>
          <a:p>
            <a:r>
              <a:rPr lang="en-IN" smtClean="0"/>
              <a:t>Artificial Intelligence</a:t>
            </a:r>
            <a:endParaRPr lang="en-IN"/>
          </a:p>
        </p:txBody>
      </p:sp>
      <p:sp>
        <p:nvSpPr>
          <p:cNvPr id="6" name="Slide Number Placeholder 5"/>
          <p:cNvSpPr>
            <a:spLocks noGrp="1"/>
          </p:cNvSpPr>
          <p:nvPr>
            <p:ph type="sldNum" sz="quarter" idx="12"/>
          </p:nvPr>
        </p:nvSpPr>
        <p:spPr/>
        <p:txBody>
          <a:bodyPr/>
          <a:lstStyle/>
          <a:p>
            <a:fld id="{935DCC62-CC5B-4D77-81A2-F151D8817D76}" type="slidenum">
              <a:rPr lang="en-IN" smtClean="0"/>
              <a:t>‹#›</a:t>
            </a:fld>
            <a:endParaRPr lang="en-IN"/>
          </a:p>
        </p:txBody>
      </p:sp>
    </p:spTree>
    <p:extLst>
      <p:ext uri="{BB962C8B-B14F-4D97-AF65-F5344CB8AC3E}">
        <p14:creationId xmlns:p14="http://schemas.microsoft.com/office/powerpoint/2010/main" val="307597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43911" y="6223924"/>
            <a:ext cx="911939" cy="365125"/>
          </a:xfrm>
        </p:spPr>
        <p:txBody>
          <a:bodyPr/>
          <a:lstStyle/>
          <a:p>
            <a:fld id="{42F9A58B-6148-4163-9936-3C34D3DCB902}" type="datetime1">
              <a:rPr lang="en-US" smtClean="0"/>
              <a:t>9/15/2022</a:t>
            </a:fld>
            <a:endParaRPr lang="en-US" dirty="0"/>
          </a:p>
        </p:txBody>
      </p:sp>
      <p:sp>
        <p:nvSpPr>
          <p:cNvPr id="5" name="Footer Placeholder 4"/>
          <p:cNvSpPr>
            <a:spLocks noGrp="1"/>
          </p:cNvSpPr>
          <p:nvPr>
            <p:ph type="ftr" sz="quarter" idx="11"/>
          </p:nvPr>
        </p:nvSpPr>
        <p:spPr>
          <a:xfrm>
            <a:off x="4150205" y="6171466"/>
            <a:ext cx="1946103" cy="365125"/>
          </a:xfrm>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a:xfrm>
            <a:off x="8450963" y="6142228"/>
            <a:ext cx="683339" cy="365125"/>
          </a:xfrm>
        </p:spPr>
        <p:txBody>
          <a:bodyPr/>
          <a:lstStyle>
            <a:lvl1pPr>
              <a:defRPr baseline="0">
                <a:solidFill>
                  <a:schemeClr val="tx1"/>
                </a:solidFill>
              </a:defRPr>
            </a:lvl1p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1385"/>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43948" y="6088987"/>
            <a:ext cx="911939" cy="365125"/>
          </a:xfrm>
        </p:spPr>
        <p:txBody>
          <a:bodyPr/>
          <a:lstStyle/>
          <a:p>
            <a:fld id="{F5C002DD-09D8-4642-9A52-1087A67D1348}" type="datetime1">
              <a:rPr lang="en-US" smtClean="0"/>
              <a:t>9/15/2022</a:t>
            </a:fld>
            <a:endParaRPr lang="en-US" dirty="0"/>
          </a:p>
        </p:txBody>
      </p:sp>
      <p:sp>
        <p:nvSpPr>
          <p:cNvPr id="6" name="Footer Placeholder 5"/>
          <p:cNvSpPr>
            <a:spLocks noGrp="1"/>
          </p:cNvSpPr>
          <p:nvPr>
            <p:ph type="ftr" sz="quarter" idx="11"/>
          </p:nvPr>
        </p:nvSpPr>
        <p:spPr>
          <a:xfrm>
            <a:off x="3067936" y="6136613"/>
            <a:ext cx="2647064" cy="365125"/>
          </a:xfrm>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a:xfrm>
            <a:off x="8594895" y="6136613"/>
            <a:ext cx="683339" cy="365125"/>
          </a:xfrm>
        </p:spPr>
        <p:txBody>
          <a:bodyPr/>
          <a:lstStyle>
            <a:lvl1pPr>
              <a:defRPr baseline="0">
                <a:solidFill>
                  <a:schemeClr val="tx1"/>
                </a:solidFill>
              </a:defRPr>
            </a:lvl1p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65057A-717F-4C26-9DD4-4B00C8F8D831}" type="datetime1">
              <a:rPr lang="en-US" smtClean="0"/>
              <a:t>9/15/2022</a:t>
            </a:fld>
            <a:endParaRPr lang="en-US" dirty="0"/>
          </a:p>
        </p:txBody>
      </p:sp>
      <p:sp>
        <p:nvSpPr>
          <p:cNvPr id="8" name="Footer Placeholder 7"/>
          <p:cNvSpPr>
            <a:spLocks noGrp="1"/>
          </p:cNvSpPr>
          <p:nvPr>
            <p:ph type="ftr" sz="quarter" idx="11"/>
          </p:nvPr>
        </p:nvSpPr>
        <p:spPr/>
        <p:txBody>
          <a:bodyPr/>
          <a:lstStyle/>
          <a:p>
            <a:r>
              <a:rPr lang="en-US" smtClean="0"/>
              <a:t>Artificial Intelligence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575733" y="6041362"/>
            <a:ext cx="911939" cy="365125"/>
          </a:xfrm>
        </p:spPr>
        <p:txBody>
          <a:bodyPr/>
          <a:lstStyle/>
          <a:p>
            <a:fld id="{3CC1A552-75D0-4D46-A739-4C195DF4CB9C}" type="datetime1">
              <a:rPr lang="en-US" smtClean="0"/>
              <a:t>9/15/2022</a:t>
            </a:fld>
            <a:endParaRPr lang="en-US" dirty="0"/>
          </a:p>
        </p:txBody>
      </p:sp>
      <p:sp>
        <p:nvSpPr>
          <p:cNvPr id="4" name="Footer Placeholder 3"/>
          <p:cNvSpPr>
            <a:spLocks noGrp="1"/>
          </p:cNvSpPr>
          <p:nvPr>
            <p:ph type="ftr" sz="quarter" idx="11"/>
          </p:nvPr>
        </p:nvSpPr>
        <p:spPr>
          <a:xfrm>
            <a:off x="4432300" y="6041361"/>
            <a:ext cx="1933046" cy="365125"/>
          </a:xfrm>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1061" y="6067686"/>
            <a:ext cx="911939" cy="365125"/>
          </a:xfrm>
        </p:spPr>
        <p:txBody>
          <a:bodyPr/>
          <a:lstStyle/>
          <a:p>
            <a:fld id="{50C7A3E3-B751-40FD-98FF-7BA81BB6E757}" type="datetime1">
              <a:rPr lang="en-US" smtClean="0"/>
              <a:t>9/15/2022</a:t>
            </a:fld>
            <a:endParaRPr lang="en-US" dirty="0"/>
          </a:p>
        </p:txBody>
      </p:sp>
      <p:sp>
        <p:nvSpPr>
          <p:cNvPr id="3" name="Footer Placeholder 2"/>
          <p:cNvSpPr>
            <a:spLocks noGrp="1"/>
          </p:cNvSpPr>
          <p:nvPr>
            <p:ph type="ftr" sz="quarter" idx="11"/>
          </p:nvPr>
        </p:nvSpPr>
        <p:spPr>
          <a:xfrm>
            <a:off x="4309534" y="6041362"/>
            <a:ext cx="1888066" cy="365125"/>
          </a:xfrm>
        </p:spPr>
        <p:txBody>
          <a:bodyPr/>
          <a:lstStyle/>
          <a:p>
            <a:r>
              <a:rPr lang="en-US" smtClean="0"/>
              <a:t>Artificial Intelligence</a:t>
            </a:r>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77334" y="6041361"/>
            <a:ext cx="911939" cy="365125"/>
          </a:xfrm>
        </p:spPr>
        <p:txBody>
          <a:bodyPr/>
          <a:lstStyle/>
          <a:p>
            <a:fld id="{0865C833-81E9-4329-BD68-0CE658B16523}" type="datetime1">
              <a:rPr lang="en-US" smtClean="0"/>
              <a:t>9/15/2022</a:t>
            </a:fld>
            <a:endParaRPr lang="en-US" dirty="0"/>
          </a:p>
        </p:txBody>
      </p:sp>
      <p:sp>
        <p:nvSpPr>
          <p:cNvPr id="6" name="Footer Placeholder 5"/>
          <p:cNvSpPr>
            <a:spLocks noGrp="1"/>
          </p:cNvSpPr>
          <p:nvPr>
            <p:ph type="ftr" sz="quarter" idx="11"/>
          </p:nvPr>
        </p:nvSpPr>
        <p:spPr>
          <a:xfrm>
            <a:off x="4232478" y="6041361"/>
            <a:ext cx="2443084" cy="365125"/>
          </a:xfrm>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056327" y="6041362"/>
            <a:ext cx="1874573" cy="365125"/>
          </a:xfrm>
        </p:spPr>
        <p:txBody>
          <a:bodyPr/>
          <a:lstStyle/>
          <a:p>
            <a:r>
              <a:rPr lang="en-US" smtClean="0"/>
              <a:t>Artificial Intelligence</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a:xfrm>
            <a:off x="677333" y="6041361"/>
            <a:ext cx="911939" cy="365125"/>
          </a:xfrm>
        </p:spPr>
        <p:txBody>
          <a:bodyPr/>
          <a:lstStyle/>
          <a:p>
            <a:fld id="{C5E06F23-FA27-47ED-9E1A-762EA8AFCAF7}" type="datetime1">
              <a:rPr lang="en-US" smtClean="0"/>
              <a:t>9/15/2022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B313E3-2096-4047-AAA6-1BE7C80B90E3}" type="datetime1">
              <a:rPr lang="en-US" smtClean="0"/>
              <a:t>9/15/2022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Artificial Intelligence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E53CE-3DED-40C0-AB01-E5ADE933F751}" type="datetime1">
              <a:rPr lang="en-US" smtClean="0"/>
              <a:t>9/15/2022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Artificial Intelligence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5DCC62-CC5B-4D77-81A2-F151D8817D76}" type="slidenum">
              <a:rPr lang="en-IN" smtClean="0"/>
              <a:t>‹#›</a:t>
            </a:fld>
            <a:endParaRPr lang="en-IN"/>
          </a:p>
        </p:txBody>
      </p:sp>
    </p:spTree>
    <p:extLst>
      <p:ext uri="{BB962C8B-B14F-4D97-AF65-F5344CB8AC3E}">
        <p14:creationId xmlns:p14="http://schemas.microsoft.com/office/powerpoint/2010/main" val="307633153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Inference in Predicate Logic</a:t>
            </a:r>
            <a:endParaRPr lang="en-IN" dirty="0"/>
          </a:p>
        </p:txBody>
      </p:sp>
    </p:spTree>
    <p:extLst>
      <p:ext uri="{BB962C8B-B14F-4D97-AF65-F5344CB8AC3E}">
        <p14:creationId xmlns:p14="http://schemas.microsoft.com/office/powerpoint/2010/main" val="2867467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fld id="{FC02C93E-250F-4740-BA9C-1E91785922F4}"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063714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Typical Heuristics for generating Proofs</a:t>
            </a:r>
            <a:endParaRPr lang="en-IN" dirty="0"/>
          </a:p>
        </p:txBody>
      </p:sp>
      <p:sp>
        <p:nvSpPr>
          <p:cNvPr id="3" name="Content Placeholder 2"/>
          <p:cNvSpPr>
            <a:spLocks noGrp="1"/>
          </p:cNvSpPr>
          <p:nvPr>
            <p:ph idx="1"/>
          </p:nvPr>
        </p:nvSpPr>
        <p:spPr>
          <a:xfrm>
            <a:off x="746298" y="1390919"/>
            <a:ext cx="8596668" cy="4650442"/>
          </a:xfrm>
        </p:spPr>
        <p:txBody>
          <a:bodyPr>
            <a:normAutofit/>
          </a:bodyPr>
          <a:lstStyle/>
          <a:p>
            <a:r>
              <a:rPr lang="en-IN" sz="2400" dirty="0" smtClean="0"/>
              <a:t>Unit Preference</a:t>
            </a:r>
          </a:p>
          <a:p>
            <a:pPr marL="0" indent="0" algn="just">
              <a:buNone/>
            </a:pPr>
            <a:r>
              <a:rPr lang="en-IN" sz="2400" dirty="0"/>
              <a:t>	</a:t>
            </a:r>
            <a:r>
              <a:rPr lang="en-IN" sz="2400" dirty="0" smtClean="0"/>
              <a:t>A clause with a single literal is called a unit clause. It is suggested that one may prefix to use unit clauses first. The reason is simple. Unit clauses lead to elimination of at least one literal thereby reducing the number of literals in the non-unit clause with which it has been resolved. Also note that two clauses with (m) and (n) (m&gt;1, n&gt;1) may lead to clause length </a:t>
            </a:r>
            <a:r>
              <a:rPr lang="en-IN" sz="2400" dirty="0" err="1" smtClean="0"/>
              <a:t>upto</a:t>
            </a:r>
            <a:r>
              <a:rPr lang="en-IN" sz="2400" dirty="0" smtClean="0"/>
              <a:t> (m+n-2).</a:t>
            </a:r>
          </a:p>
          <a:p>
            <a:pPr marL="0" indent="0">
              <a:buNone/>
            </a:pPr>
            <a:endParaRPr lang="en-IN" sz="2400" dirty="0"/>
          </a:p>
          <a:p>
            <a:pPr marL="0" indent="0">
              <a:buNone/>
            </a:pPr>
            <a:r>
              <a:rPr lang="en-IN" sz="2400" dirty="0" smtClean="0"/>
              <a:t>Note: </a:t>
            </a:r>
            <a:r>
              <a:rPr lang="en-IN" sz="2400" dirty="0" err="1" smtClean="0"/>
              <a:t>Prolog</a:t>
            </a:r>
            <a:r>
              <a:rPr lang="en-IN" sz="2400" dirty="0" smtClean="0"/>
              <a:t> uses basically depth first strategy. Beginning with the first clause, one attempts the resolution of negated clauses.</a:t>
            </a:r>
          </a:p>
          <a:p>
            <a:pPr marL="0" indent="0">
              <a:buNone/>
            </a:pPr>
            <a:r>
              <a:rPr lang="en-IN" sz="2400" dirty="0"/>
              <a:t>	</a:t>
            </a:r>
          </a:p>
        </p:txBody>
      </p:sp>
      <p:sp>
        <p:nvSpPr>
          <p:cNvPr id="4" name="Date Placeholder 3"/>
          <p:cNvSpPr>
            <a:spLocks noGrp="1"/>
          </p:cNvSpPr>
          <p:nvPr>
            <p:ph type="dt" sz="half" idx="10"/>
          </p:nvPr>
        </p:nvSpPr>
        <p:spPr/>
        <p:txBody>
          <a:bodyPr/>
          <a:lstStyle/>
          <a:p>
            <a:fld id="{78A35733-4F60-4652-94AF-DCBE672D3C3E}"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11</a:t>
            </a:fld>
            <a:endParaRPr lang="en-US" dirty="0"/>
          </a:p>
        </p:txBody>
      </p:sp>
    </p:spTree>
    <p:extLst>
      <p:ext uri="{BB962C8B-B14F-4D97-AF65-F5344CB8AC3E}">
        <p14:creationId xmlns:p14="http://schemas.microsoft.com/office/powerpoint/2010/main" val="1491808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Typical Heuristics for generating Proofs</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339403"/>
                <a:ext cx="8596668" cy="4701958"/>
              </a:xfrm>
            </p:spPr>
            <p:txBody>
              <a:bodyPr>
                <a:noAutofit/>
              </a:bodyPr>
              <a:lstStyle/>
              <a:p>
                <a:r>
                  <a:rPr lang="en-IN" sz="2400" dirty="0" smtClean="0"/>
                  <a:t>Set of support strategy</a:t>
                </a:r>
              </a:p>
              <a:p>
                <a:pPr marL="0" indent="0">
                  <a:buNone/>
                </a:pPr>
                <a:r>
                  <a:rPr lang="en-IN" sz="2400" dirty="0"/>
                  <a:t>	</a:t>
                </a:r>
                <a:r>
                  <a:rPr lang="en-IN" sz="2400" dirty="0" smtClean="0"/>
                  <a:t>In family relationship example, we used the facts provided by the problem to develop the resolution argument. The clauses </a:t>
                </a:r>
              </a:p>
              <a:p>
                <a:pPr lvl="1"/>
                <a14:m>
                  <m:oMath xmlns:m="http://schemas.openxmlformats.org/officeDocument/2006/math">
                    <m:r>
                      <a:rPr lang="en-IN" sz="2000" i="1">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𝐷𝑎𝑠h𝑟𝑎𝑡h</m:t>
                        </m:r>
                        <m:r>
                          <a:rPr lang="en-IN" sz="2000" i="1">
                            <a:latin typeface="Cambria Math" panose="02040503050406030204" pitchFamily="18" charset="0"/>
                          </a:rPr>
                          <m:t>, </m:t>
                        </m:r>
                        <m:r>
                          <a:rPr lang="en-IN" sz="2000" i="1">
                            <a:latin typeface="Cambria Math" panose="02040503050406030204" pitchFamily="18" charset="0"/>
                          </a:rPr>
                          <m:t>𝑅𝑎𝑚</m:t>
                        </m:r>
                      </m:e>
                    </m:d>
                  </m:oMath>
                </a14:m>
                <a:endParaRPr lang="en-IN" sz="2000" dirty="0"/>
              </a:p>
              <a:p>
                <a:pPr lvl="1"/>
                <a14:m>
                  <m:oMath xmlns:m="http://schemas.openxmlformats.org/officeDocument/2006/math">
                    <m:r>
                      <a:rPr lang="en-IN" sz="2000" i="1">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𝐷𝑎𝑠h𝑟𝑎𝑡h</m:t>
                        </m:r>
                        <m:r>
                          <a:rPr lang="en-IN" sz="2000" i="1">
                            <a:latin typeface="Cambria Math" panose="02040503050406030204" pitchFamily="18" charset="0"/>
                          </a:rPr>
                          <m:t>, </m:t>
                        </m:r>
                        <m:r>
                          <a:rPr lang="en-IN" sz="2000" i="1">
                            <a:latin typeface="Cambria Math" panose="02040503050406030204" pitchFamily="18" charset="0"/>
                          </a:rPr>
                          <m:t>𝐿𝑎𝑥𝑚𝑎𝑛</m:t>
                        </m:r>
                      </m:e>
                    </m:d>
                  </m:oMath>
                </a14:m>
                <a:endParaRPr lang="en-IN" sz="2000" dirty="0"/>
              </a:p>
              <a:p>
                <a:pPr lvl="1"/>
                <a14:m>
                  <m:oMath xmlns:m="http://schemas.openxmlformats.org/officeDocument/2006/math">
                    <m:r>
                      <a:rPr lang="en-IN" sz="2000" i="1">
                        <a:latin typeface="Cambria Math" panose="02040503050406030204" pitchFamily="18" charset="0"/>
                      </a:rPr>
                      <m:t>𝐹</m:t>
                    </m:r>
                    <m:d>
                      <m:dPr>
                        <m:ctrlPr>
                          <a:rPr lang="en-IN" sz="2000" i="1">
                            <a:latin typeface="Cambria Math" panose="02040503050406030204" pitchFamily="18" charset="0"/>
                          </a:rPr>
                        </m:ctrlPr>
                      </m:dPr>
                      <m:e>
                        <m:r>
                          <a:rPr lang="en-IN" sz="2000" i="1">
                            <a:latin typeface="Cambria Math" panose="02040503050406030204" pitchFamily="18" charset="0"/>
                          </a:rPr>
                          <m:t>𝑅𝑎𝑚</m:t>
                        </m:r>
                        <m:r>
                          <a:rPr lang="en-IN" sz="2000" i="1">
                            <a:latin typeface="Cambria Math" panose="02040503050406030204" pitchFamily="18" charset="0"/>
                          </a:rPr>
                          <m:t>,</m:t>
                        </m:r>
                        <m:r>
                          <a:rPr lang="en-IN" sz="2000" i="1">
                            <a:latin typeface="Cambria Math" panose="02040503050406030204" pitchFamily="18" charset="0"/>
                          </a:rPr>
                          <m:t>𝐿𝑢𝑣</m:t>
                        </m:r>
                      </m:e>
                    </m:d>
                  </m:oMath>
                </a14:m>
                <a:endParaRPr lang="en-IN" sz="2000" dirty="0" smtClean="0"/>
              </a:p>
              <a:p>
                <a:pPr marL="0" indent="0">
                  <a:buNone/>
                </a:pPr>
                <a:r>
                  <a:rPr lang="en-IN" sz="2400" dirty="0"/>
                  <a:t>a</a:t>
                </a:r>
                <a:r>
                  <a:rPr lang="en-IN" sz="2400" dirty="0" smtClean="0"/>
                  <a:t>re usually referred to as support clauses and clauses</a:t>
                </a:r>
              </a:p>
              <a:p>
                <a:pPr lvl="1"/>
                <a:r>
                  <a:rPr lang="en-IN" sz="2000" dirty="0" smtClean="0"/>
                  <a:t>All </a:t>
                </a:r>
                <a:r>
                  <a:rPr lang="en-IN" sz="2000" dirty="0"/>
                  <a:t>fathers are males.    </a:t>
                </a:r>
                <a:r>
                  <a:rPr lang="en-IN" sz="2000" dirty="0" smtClean="0"/>
                  <a:t>     </a:t>
                </a:r>
                <a:r>
                  <a:rPr lang="en-IN" sz="2000" dirty="0"/>
                  <a:t>	</a:t>
                </a:r>
                <a:endParaRPr lang="en-IN" sz="2000" dirty="0">
                  <a:ea typeface="Cambria Math" panose="02040503050406030204" pitchFamily="18" charset="0"/>
                </a:endParaRPr>
              </a:p>
              <a:p>
                <a:pPr lvl="1">
                  <a:lnSpc>
                    <a:spcPct val="100000"/>
                  </a:lnSpc>
                </a:pPr>
                <a:r>
                  <a:rPr lang="en-IN" sz="2000" dirty="0"/>
                  <a:t>If children have same father, they are </a:t>
                </a:r>
                <a:r>
                  <a:rPr lang="en-IN" sz="2000" dirty="0" smtClean="0"/>
                  <a:t>siblings</a:t>
                </a:r>
              </a:p>
              <a:p>
                <a:pPr lvl="1">
                  <a:lnSpc>
                    <a:spcPct val="100000"/>
                  </a:lnSpc>
                </a:pPr>
                <a:r>
                  <a:rPr lang="en-IN" sz="2000" dirty="0" smtClean="0"/>
                  <a:t>Male </a:t>
                </a:r>
                <a:r>
                  <a:rPr lang="en-IN" sz="2000" dirty="0"/>
                  <a:t>sibling is </a:t>
                </a:r>
                <a:r>
                  <a:rPr lang="en-IN" sz="2000" dirty="0" smtClean="0"/>
                  <a:t>brother</a:t>
                </a:r>
                <a:endParaRPr lang="en-IN" sz="2000" dirty="0"/>
              </a:p>
              <a:p>
                <a:pPr marL="0" indent="0">
                  <a:buNone/>
                </a:pPr>
                <a:r>
                  <a:rPr lang="en-IN" sz="2400" dirty="0" smtClean="0"/>
                  <a:t>are regarded as axioms.</a:t>
                </a:r>
                <a:r>
                  <a:rPr lang="en-IN"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339403"/>
                <a:ext cx="8596668" cy="4701958"/>
              </a:xfrm>
              <a:blipFill rotWithShape="0">
                <a:blip r:embed="rId2"/>
                <a:stretch>
                  <a:fillRect l="-1063" t="-1038" b="-713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33939890-88A3-4886-8469-CABDAA8C8A96}"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12</a:t>
            </a:fld>
            <a:endParaRPr lang="en-US" dirty="0"/>
          </a:p>
        </p:txBody>
      </p:sp>
    </p:spTree>
    <p:extLst>
      <p:ext uri="{BB962C8B-B14F-4D97-AF65-F5344CB8AC3E}">
        <p14:creationId xmlns:p14="http://schemas.microsoft.com/office/powerpoint/2010/main" val="36609841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Typical Heuristics for generating Proofs</a:t>
            </a:r>
            <a:endParaRPr lang="en-IN" dirty="0"/>
          </a:p>
        </p:txBody>
      </p:sp>
      <p:sp>
        <p:nvSpPr>
          <p:cNvPr id="3" name="Content Placeholder 2"/>
          <p:cNvSpPr>
            <a:spLocks noGrp="1"/>
          </p:cNvSpPr>
          <p:nvPr>
            <p:ph idx="1"/>
          </p:nvPr>
        </p:nvSpPr>
        <p:spPr>
          <a:xfrm>
            <a:off x="746298" y="1519707"/>
            <a:ext cx="8596668" cy="4521653"/>
          </a:xfrm>
        </p:spPr>
        <p:txBody>
          <a:bodyPr>
            <a:normAutofit/>
          </a:bodyPr>
          <a:lstStyle/>
          <a:p>
            <a:r>
              <a:rPr lang="en-IN" sz="2800" dirty="0" smtClean="0"/>
              <a:t>Choose unique literals</a:t>
            </a:r>
          </a:p>
          <a:p>
            <a:pPr marL="0" indent="0">
              <a:buNone/>
            </a:pPr>
            <a:r>
              <a:rPr lang="en-IN" sz="2800" dirty="0"/>
              <a:t>	</a:t>
            </a:r>
            <a:r>
              <a:rPr lang="en-IN" sz="2800" dirty="0" smtClean="0"/>
              <a:t>Choice of unique literal is advantageous in more than one way</a:t>
            </a:r>
          </a:p>
          <a:p>
            <a:pPr lvl="1"/>
            <a:r>
              <a:rPr lang="en-IN" sz="2400" dirty="0" smtClean="0"/>
              <a:t>Reducing the length of clauses and faster resolution</a:t>
            </a:r>
          </a:p>
          <a:p>
            <a:pPr lvl="1"/>
            <a:r>
              <a:rPr lang="en-IN" sz="2400" dirty="0" smtClean="0"/>
              <a:t>Less likely to lead to circularity. Clauses having multiple appearance offer no clear way to decide how to expedite resolution.</a:t>
            </a:r>
            <a:r>
              <a:rPr lang="en-IN" dirty="0"/>
              <a:t>	</a:t>
            </a:r>
          </a:p>
        </p:txBody>
      </p:sp>
      <p:sp>
        <p:nvSpPr>
          <p:cNvPr id="4" name="Date Placeholder 3"/>
          <p:cNvSpPr>
            <a:spLocks noGrp="1"/>
          </p:cNvSpPr>
          <p:nvPr>
            <p:ph type="dt" sz="half" idx="10"/>
          </p:nvPr>
        </p:nvSpPr>
        <p:spPr/>
        <p:txBody>
          <a:bodyPr/>
          <a:lstStyle/>
          <a:p>
            <a:fld id="{8E3585BD-4E31-4C1F-81A2-DC11E87C67F4}"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13</a:t>
            </a:fld>
            <a:endParaRPr lang="en-US" dirty="0"/>
          </a:p>
        </p:txBody>
      </p:sp>
    </p:spTree>
    <p:extLst>
      <p:ext uri="{BB962C8B-B14F-4D97-AF65-F5344CB8AC3E}">
        <p14:creationId xmlns:p14="http://schemas.microsoft.com/office/powerpoint/2010/main" val="2320133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 and Unification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339403"/>
                <a:ext cx="8596668" cy="4701957"/>
              </a:xfrm>
            </p:spPr>
            <p:txBody>
              <a:bodyPr>
                <a:normAutofit/>
              </a:bodyPr>
              <a:lstStyle/>
              <a:p>
                <a:pPr marL="0" indent="0">
                  <a:buNone/>
                </a:pPr>
                <a:r>
                  <a:rPr lang="en-IN" sz="2400" dirty="0" smtClean="0"/>
                  <a:t>In applying resolution principle, we have to match clauses and often obtain substitution for variables/functions that might occur.</a:t>
                </a:r>
              </a:p>
              <a:p>
                <a:pPr marL="0" indent="0">
                  <a:buNone/>
                </a:pPr>
                <a:r>
                  <a:rPr lang="en-IN" sz="2400" dirty="0" smtClean="0"/>
                  <a:t>Let us consider two clauses</a:t>
                </a:r>
              </a:p>
              <a:p>
                <a:pPr marL="0"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𝐶</m:t>
                      </m:r>
                      <m:r>
                        <a:rPr lang="en-IN" sz="2400" b="0" i="1" baseline="-25000" smtClean="0">
                          <a:latin typeface="Cambria Math" panose="02040503050406030204" pitchFamily="18" charset="0"/>
                        </a:rPr>
                        <m:t>1</m:t>
                      </m:r>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𝑄</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𝐶</m:t>
                      </m:r>
                      <m:r>
                        <a:rPr lang="en-IN" sz="2400" b="0" i="1" baseline="-25000" smtClean="0">
                          <a:latin typeface="Cambria Math" panose="02040503050406030204" pitchFamily="18" charset="0"/>
                        </a:rPr>
                        <m:t>2</m:t>
                      </m:r>
                      <m:r>
                        <a:rPr lang="en-IN" sz="2400" b="0" i="1" smtClean="0">
                          <a:latin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𝑃</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𝑓</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e>
                      </m:d>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𝑅</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r>
                  <a:rPr lang="en-IN" sz="2400" dirty="0" smtClean="0"/>
                  <a:t>By substituting a constant ‘a’ for variable x, we obtain</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r>
                        <a:rPr lang="en-IN" sz="2400" b="0" i="1" baseline="30000"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𝑃</m:t>
                      </m:r>
                      <m:r>
                        <a:rPr lang="en-IN" sz="2400" i="1">
                          <a:latin typeface="Cambria Math" panose="02040503050406030204" pitchFamily="18" charset="0"/>
                        </a:rPr>
                        <m:t>(</m:t>
                      </m:r>
                      <m:r>
                        <a:rPr lang="en-IN" sz="2400" b="0" i="1" smtClean="0">
                          <a:latin typeface="Cambria Math" panose="02040503050406030204" pitchFamily="18" charset="0"/>
                        </a:rPr>
                        <m:t>𝑎</m:t>
                      </m:r>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m:t>
                      </m:r>
                      <m:r>
                        <a:rPr lang="en-IN" sz="2400" i="1">
                          <a:latin typeface="Cambria Math" panose="02040503050406030204" pitchFamily="18" charset="0"/>
                          <a:ea typeface="Cambria Math" panose="02040503050406030204" pitchFamily="18" charset="0"/>
                        </a:rPr>
                        <m:t>)</m:t>
                      </m:r>
                    </m:oMath>
                  </m:oMathPara>
                </a14:m>
                <a:endParaRPr lang="en-IN" sz="2400"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2</m:t>
                      </m:r>
                      <m:r>
                        <a:rPr lang="en-IN" sz="2400" b="0" i="1" baseline="30000"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𝑓</m:t>
                          </m:r>
                          <m:d>
                            <m:dPr>
                              <m:ctrlPr>
                                <a:rPr lang="en-IN" sz="2400" i="1">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𝑎</m:t>
                              </m:r>
                            </m:e>
                          </m:d>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𝑅</m:t>
                      </m:r>
                      <m:d>
                        <m:dPr>
                          <m:ctrlPr>
                            <a:rPr lang="en-IN" sz="2400" i="1">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𝑎</m:t>
                          </m:r>
                        </m:e>
                      </m:d>
                    </m:oMath>
                  </m:oMathPara>
                </a14:m>
                <a:endParaRPr lang="en-IN" sz="2400" dirty="0" smtClean="0">
                  <a:ea typeface="Cambria Math" panose="02040503050406030204" pitchFamily="18" charset="0"/>
                </a:endParaRPr>
              </a:p>
              <a:p>
                <a:pPr marL="0" indent="0">
                  <a:buNone/>
                </a:pPr>
                <a:r>
                  <a:rPr lang="en-IN" sz="2400" dirty="0">
                    <a:ea typeface="Cambria Math" panose="02040503050406030204" pitchFamily="18" charset="0"/>
                  </a:rPr>
                  <a:t>w</a:t>
                </a:r>
                <a:r>
                  <a:rPr lang="en-IN" sz="2400" dirty="0" smtClean="0">
                    <a:ea typeface="Cambria Math" panose="02040503050406030204" pitchFamily="18" charset="0"/>
                  </a:rPr>
                  <a:t>hich can not be resolved.</a:t>
                </a:r>
              </a:p>
              <a:p>
                <a:pPr marL="0" indent="0">
                  <a:buNone/>
                </a:pP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r>
                      <a:rPr lang="en-IN" sz="2400" i="1" baseline="30000">
                        <a:latin typeface="Cambria Math" panose="02040503050406030204" pitchFamily="18" charset="0"/>
                      </a:rPr>
                      <m:t>∗</m:t>
                    </m:r>
                  </m:oMath>
                </a14:m>
                <a:r>
                  <a:rPr lang="en-IN" sz="2400" dirty="0" smtClean="0">
                    <a:ea typeface="Cambria Math" panose="02040503050406030204" pitchFamily="18" charset="0"/>
                  </a:rPr>
                  <a:t> and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2</m:t>
                    </m:r>
                    <m:r>
                      <a:rPr lang="en-IN" sz="2400" i="1" baseline="30000">
                        <a:latin typeface="Cambria Math" panose="02040503050406030204" pitchFamily="18" charset="0"/>
                      </a:rPr>
                      <m:t>∗</m:t>
                    </m:r>
                  </m:oMath>
                </a14:m>
                <a:r>
                  <a:rPr lang="en-IN" sz="2400" dirty="0" smtClean="0">
                    <a:ea typeface="Cambria Math" panose="02040503050406030204" pitchFamily="18" charset="0"/>
                  </a:rPr>
                  <a:t> are said to be ground instances of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oMath>
                </a14:m>
                <a:r>
                  <a:rPr lang="en-IN" sz="2400" dirty="0" smtClean="0">
                    <a:ea typeface="Cambria Math" panose="02040503050406030204" pitchFamily="18" charset="0"/>
                  </a:rPr>
                  <a:t> and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2</m:t>
                    </m:r>
                  </m:oMath>
                </a14:m>
                <a:r>
                  <a:rPr lang="en-IN" sz="2400" dirty="0" smtClean="0">
                    <a:ea typeface="Cambria Math" panose="02040503050406030204" pitchFamily="18" charset="0"/>
                  </a:rPr>
                  <a:t> as no variables make their appearance in them.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339403"/>
                <a:ext cx="8596668" cy="4701957"/>
              </a:xfrm>
              <a:blipFill rotWithShape="0">
                <a:blip r:embed="rId2"/>
                <a:stretch>
                  <a:fillRect l="-1063" t="-1038" r="-780" b="-2335"/>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29656774-DE30-4667-9FA6-B1D0C3F51A64}"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14</a:t>
            </a:fld>
            <a:endParaRPr lang="en-US" dirty="0"/>
          </a:p>
        </p:txBody>
      </p:sp>
    </p:spTree>
    <p:extLst>
      <p:ext uri="{BB962C8B-B14F-4D97-AF65-F5344CB8AC3E}">
        <p14:creationId xmlns:p14="http://schemas.microsoft.com/office/powerpoint/2010/main" val="4527356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 and Unification</a:t>
            </a:r>
            <a:endParaRPr lang="en-IN" dirty="0"/>
          </a:p>
        </p:txBody>
      </p:sp>
      <p:sp>
        <p:nvSpPr>
          <p:cNvPr id="3" name="Content Placeholder 2"/>
          <p:cNvSpPr>
            <a:spLocks noGrp="1"/>
          </p:cNvSpPr>
          <p:nvPr>
            <p:ph idx="1"/>
          </p:nvPr>
        </p:nvSpPr>
        <p:spPr>
          <a:xfrm>
            <a:off x="746298" y="1687133"/>
            <a:ext cx="8596668" cy="4354228"/>
          </a:xfrm>
        </p:spPr>
        <p:txBody>
          <a:bodyPr>
            <a:normAutofit/>
          </a:bodyPr>
          <a:lstStyle/>
          <a:p>
            <a:pPr algn="just"/>
            <a:r>
              <a:rPr lang="en-IN" sz="2800" dirty="0" smtClean="0"/>
              <a:t>While attempting matching for resolution, we may have several situations arising where depending on what substitution has been attempted on which variable, we may obtain different instances of the same formula</a:t>
            </a:r>
            <a:r>
              <a:rPr lang="en-IN" dirty="0" smtClean="0"/>
              <a:t>.</a:t>
            </a:r>
          </a:p>
          <a:p>
            <a:pPr algn="just"/>
            <a:endParaRPr lang="en-IN" dirty="0" smtClean="0">
              <a:ea typeface="Cambria Math" panose="02040503050406030204" pitchFamily="18" charset="0"/>
            </a:endParaRPr>
          </a:p>
        </p:txBody>
      </p:sp>
      <p:sp>
        <p:nvSpPr>
          <p:cNvPr id="4" name="Date Placeholder 3"/>
          <p:cNvSpPr>
            <a:spLocks noGrp="1"/>
          </p:cNvSpPr>
          <p:nvPr>
            <p:ph type="dt" sz="half" idx="10"/>
          </p:nvPr>
        </p:nvSpPr>
        <p:spPr/>
        <p:txBody>
          <a:bodyPr/>
          <a:lstStyle/>
          <a:p>
            <a:fld id="{38E57303-7EF9-485D-9571-028B22723228}"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15</a:t>
            </a:fld>
            <a:endParaRPr lang="en-US" dirty="0"/>
          </a:p>
        </p:txBody>
      </p:sp>
    </p:spTree>
    <p:extLst>
      <p:ext uri="{BB962C8B-B14F-4D97-AF65-F5344CB8AC3E}">
        <p14:creationId xmlns:p14="http://schemas.microsoft.com/office/powerpoint/2010/main" val="3560806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493949"/>
                <a:ext cx="8596668" cy="4547411"/>
              </a:xfrm>
            </p:spPr>
            <p:txBody>
              <a:bodyPr/>
              <a:lstStyle/>
              <a:p>
                <a:pPr marL="0" indent="0">
                  <a:buNone/>
                </a:pPr>
                <a:r>
                  <a:rPr lang="en-IN" sz="2400" dirty="0" smtClean="0"/>
                  <a:t>Let a formula F be given as </a:t>
                </a:r>
                <a14:m>
                  <m:oMath xmlns:m="http://schemas.openxmlformats.org/officeDocument/2006/math">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e>
                    </m:d>
                    <m:r>
                      <a:rPr lang="en-IN" sz="2400" b="0" i="1" smtClean="0">
                        <a:latin typeface="Cambria Math" panose="02040503050406030204" pitchFamily="18" charset="0"/>
                      </a:rPr>
                      <m:t>,</m:t>
                    </m:r>
                    <m:r>
                      <a:rPr lang="en-IN" sz="2400" b="0" i="1" smtClean="0">
                        <a:latin typeface="Cambria Math" panose="02040503050406030204" pitchFamily="18" charset="0"/>
                      </a:rPr>
                      <m:t>𝐵</m:t>
                    </m:r>
                    <m:r>
                      <a:rPr lang="en-IN" sz="2400" b="0" i="1" smtClean="0">
                        <a:latin typeface="Cambria Math" panose="02040503050406030204" pitchFamily="18" charset="0"/>
                      </a:rPr>
                      <m:t>)</m:t>
                    </m:r>
                  </m:oMath>
                </a14:m>
                <a:endParaRPr lang="en-IN" sz="2400" dirty="0" smtClean="0"/>
              </a:p>
              <a:p>
                <a:pPr marL="514350" indent="-514350">
                  <a:buFont typeface="+mj-lt"/>
                  <a:buAutoNum type="arabicPeriod"/>
                </a:pPr>
                <a:r>
                  <a:rPr lang="en-IN" sz="2400" dirty="0" smtClean="0"/>
                  <a:t>An instance such as </a:t>
                </a:r>
                <a14:m>
                  <m:oMath xmlns:m="http://schemas.openxmlformats.org/officeDocument/2006/math">
                    <m:r>
                      <a:rPr lang="en-IN" sz="2400" i="1">
                        <a:latin typeface="Cambria Math" panose="02040503050406030204" pitchFamily="18" charset="0"/>
                      </a:rPr>
                      <m:t>𝑃</m:t>
                    </m:r>
                    <m:r>
                      <a:rPr lang="en-IN" sz="2400" i="1">
                        <a:latin typeface="Cambria Math" panose="02040503050406030204" pitchFamily="18" charset="0"/>
                      </a:rPr>
                      <m:t>(</m:t>
                    </m:r>
                    <m:r>
                      <a:rPr lang="en-IN" sz="2400" b="0" i="1" smtClean="0">
                        <a:latin typeface="Cambria Math" panose="02040503050406030204" pitchFamily="18" charset="0"/>
                      </a:rPr>
                      <m:t>𝑧</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b="0" i="1" smtClean="0">
                            <a:latin typeface="Cambria Math" panose="02040503050406030204" pitchFamily="18" charset="0"/>
                          </a:rPr>
                          <m:t>𝑤</m:t>
                        </m:r>
                      </m:e>
                    </m:d>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oMath>
                </a14:m>
                <a:r>
                  <a:rPr lang="en-IN" sz="2400" dirty="0" smtClean="0"/>
                  <a:t> is regarded as an alphabetic variant of F.</a:t>
                </a:r>
              </a:p>
              <a:p>
                <a:pPr marL="514350" indent="-514350">
                  <a:buFont typeface="+mj-lt"/>
                  <a:buAutoNum type="arabicPeriod"/>
                </a:pPr>
                <a14:m>
                  <m:oMath xmlns:m="http://schemas.openxmlformats.org/officeDocument/2006/math">
                    <m:r>
                      <a:rPr lang="en-IN" sz="2400" i="1">
                        <a:latin typeface="Cambria Math" panose="02040503050406030204" pitchFamily="18" charset="0"/>
                      </a:rPr>
                      <m:t>𝑃</m:t>
                    </m:r>
                    <m:r>
                      <a:rPr lang="en-IN" sz="2400" i="1">
                        <a:latin typeface="Cambria Math" panose="02040503050406030204" pitchFamily="18" charset="0"/>
                      </a:rPr>
                      <m:t>(</m:t>
                    </m:r>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b="0" i="1" smtClean="0">
                            <a:latin typeface="Cambria Math" panose="02040503050406030204" pitchFamily="18" charset="0"/>
                          </a:rPr>
                          <m:t>𝐴</m:t>
                        </m:r>
                      </m:e>
                    </m:d>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oMath>
                </a14:m>
                <a:r>
                  <a:rPr lang="en-IN" sz="2400" dirty="0" smtClean="0"/>
                  <a:t> is a substitution of some variable by a constant</a:t>
                </a:r>
              </a:p>
              <a:p>
                <a:pPr marL="514350" indent="-514350">
                  <a:buFont typeface="+mj-lt"/>
                  <a:buAutoNum type="arabicPeriod"/>
                </a:pPr>
                <a14:m>
                  <m:oMath xmlns:m="http://schemas.openxmlformats.org/officeDocument/2006/math">
                    <m:r>
                      <a:rPr lang="en-IN" sz="2400" i="1">
                        <a:latin typeface="Cambria Math" panose="02040503050406030204" pitchFamily="18" charset="0"/>
                      </a:rPr>
                      <m:t>𝑃</m:t>
                    </m:r>
                    <m:r>
                      <a:rPr lang="en-IN" sz="2400" i="1">
                        <a:latin typeface="Cambria Math" panose="02040503050406030204" pitchFamily="18" charset="0"/>
                      </a:rPr>
                      <m:t>(</m:t>
                    </m:r>
                    <m:r>
                      <a:rPr lang="en-IN" sz="2400" b="0" i="1" smtClean="0">
                        <a:latin typeface="Cambria Math" panose="02040503050406030204" pitchFamily="18" charset="0"/>
                      </a:rPr>
                      <m:t>𝑔</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b="0" i="1" smtClean="0">
                            <a:latin typeface="Cambria Math" panose="02040503050406030204" pitchFamily="18" charset="0"/>
                          </a:rPr>
                          <m:t>𝐴</m:t>
                        </m:r>
                      </m:e>
                    </m:d>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oMath>
                </a14:m>
                <a:r>
                  <a:rPr lang="en-IN" sz="2400" dirty="0" smtClean="0"/>
                  <a:t> </a:t>
                </a:r>
                <a:r>
                  <a:rPr lang="en-IN" sz="2400" dirty="0"/>
                  <a:t>is a substitution of some variable </a:t>
                </a:r>
                <a:r>
                  <a:rPr lang="en-IN" sz="2400" dirty="0" smtClean="0"/>
                  <a:t>by a constant or a functional alternative.</a:t>
                </a:r>
              </a:p>
              <a:p>
                <a:pPr marL="514350" indent="-514350">
                  <a:buFont typeface="+mj-lt"/>
                  <a:buAutoNum type="arabicPeriod"/>
                </a:pPr>
                <a14:m>
                  <m:oMath xmlns:m="http://schemas.openxmlformats.org/officeDocument/2006/math">
                    <m:r>
                      <a:rPr lang="en-IN" sz="2400" i="1">
                        <a:latin typeface="Cambria Math" panose="02040503050406030204" pitchFamily="18" charset="0"/>
                      </a:rPr>
                      <m:t>𝑃</m:t>
                    </m:r>
                    <m:r>
                      <a:rPr lang="en-IN" sz="2400" i="1">
                        <a:latin typeface="Cambria Math" panose="02040503050406030204" pitchFamily="18" charset="0"/>
                      </a:rPr>
                      <m:t>(</m:t>
                    </m:r>
                    <m:r>
                      <a:rPr lang="en-IN" sz="2400" b="0" i="1" smtClean="0">
                        <a:latin typeface="Cambria Math" panose="02040503050406030204" pitchFamily="18" charset="0"/>
                      </a:rPr>
                      <m:t>𝐶</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𝐴</m:t>
                        </m:r>
                      </m:e>
                    </m:d>
                    <m:r>
                      <a:rPr lang="en-IN" sz="2400" i="1">
                        <a:latin typeface="Cambria Math" panose="02040503050406030204" pitchFamily="18" charset="0"/>
                      </a:rPr>
                      <m:t>,</m:t>
                    </m:r>
                    <m:r>
                      <a:rPr lang="en-IN" sz="2400" i="1">
                        <a:latin typeface="Cambria Math" panose="02040503050406030204" pitchFamily="18" charset="0"/>
                      </a:rPr>
                      <m:t>𝐵</m:t>
                    </m:r>
                    <m:r>
                      <a:rPr lang="en-IN" sz="2400" i="1">
                        <a:latin typeface="Cambria Math" panose="02040503050406030204" pitchFamily="18" charset="0"/>
                      </a:rPr>
                      <m:t>)</m:t>
                    </m:r>
                  </m:oMath>
                </a14:m>
                <a:r>
                  <a:rPr lang="en-IN" sz="2400" dirty="0" smtClean="0"/>
                  <a:t> is a ground instance as there is no variable appearing in the formula.</a:t>
                </a:r>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a:p>
                <a:pPr marL="514350" indent="-514350">
                  <a:buFont typeface="+mj-lt"/>
                  <a:buAutoNum type="arabicPeriod"/>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493949"/>
                <a:ext cx="8596668" cy="4547411"/>
              </a:xfrm>
              <a:blipFill rotWithShape="0">
                <a:blip r:embed="rId2"/>
                <a:stretch>
                  <a:fillRect l="-1063" t="-107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A1D736B1-A895-421D-A653-8EFF382B6F1E}"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16</a:t>
            </a:fld>
            <a:endParaRPr lang="en-US" dirty="0"/>
          </a:p>
        </p:txBody>
      </p:sp>
    </p:spTree>
    <p:extLst>
      <p:ext uri="{BB962C8B-B14F-4D97-AF65-F5344CB8AC3E}">
        <p14:creationId xmlns:p14="http://schemas.microsoft.com/office/powerpoint/2010/main" val="322159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695459"/>
                <a:ext cx="8596668" cy="5345901"/>
              </a:xfrm>
            </p:spPr>
            <p:txBody>
              <a:bodyPr>
                <a:normAutofit/>
              </a:bodyPr>
              <a:lstStyle/>
              <a:p>
                <a:pPr marL="0" indent="0">
                  <a:buNone/>
                </a:pPr>
                <a:r>
                  <a:rPr lang="en-IN" sz="2400" dirty="0" smtClean="0"/>
                  <a:t>Let us consider two clauses</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𝑃</m:t>
                      </m:r>
                      <m:r>
                        <a:rPr lang="en-IN" sz="2400" i="1">
                          <a:latin typeface="Cambria Math" panose="02040503050406030204" pitchFamily="18" charset="0"/>
                        </a:rPr>
                        <m:t>(</m:t>
                      </m:r>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oMath>
                  </m:oMathPara>
                </a14:m>
                <a:endParaRPr lang="en-IN" sz="2400" dirty="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𝑓</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𝑅</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oMath>
                  </m:oMathPara>
                </a14:m>
                <a:endParaRPr lang="en-IN" sz="2400" dirty="0"/>
              </a:p>
              <a:p>
                <a:pPr marL="0" indent="0">
                  <a:buNone/>
                </a:pPr>
                <a:r>
                  <a:rPr lang="en-IN" sz="2400" dirty="0" smtClean="0"/>
                  <a:t>Substituting ‘f(a)’ for x in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oMath>
                </a14:m>
                <a:r>
                  <a:rPr lang="en-IN" sz="2400" dirty="0" smtClean="0"/>
                  <a:t> and ‘a’ for x in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2</m:t>
                    </m:r>
                  </m:oMath>
                </a14:m>
                <a:r>
                  <a:rPr lang="en-IN" sz="2400" dirty="0" smtClean="0"/>
                  <a:t>, we obtain</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r>
                        <a:rPr lang="en-IN" sz="2400" i="1" baseline="30000">
                          <a:latin typeface="Cambria Math" panose="02040503050406030204" pitchFamily="18" charset="0"/>
                        </a:rPr>
                        <m:t>∗</m:t>
                      </m:r>
                      <m:r>
                        <a:rPr lang="en-IN" sz="2400" b="0" i="1" baseline="30000"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𝑃</m:t>
                      </m:r>
                      <m:r>
                        <a:rPr lang="en-IN" sz="2400" i="1">
                          <a:latin typeface="Cambria Math" panose="02040503050406030204" pitchFamily="18" charset="0"/>
                        </a:rPr>
                        <m:t>(</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i="1">
                          <a:latin typeface="Cambria Math" panose="02040503050406030204" pitchFamily="18" charset="0"/>
                        </a:rPr>
                        <m:t>𝑎</m:t>
                      </m:r>
                      <m:r>
                        <a:rPr lang="en-IN" sz="2400" b="0" i="1" smtClean="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m:t>
                      </m:r>
                      <m:r>
                        <a:rPr lang="en-IN" sz="2400" b="0" i="1" smtClean="0">
                          <a:latin typeface="Cambria Math" panose="02040503050406030204" pitchFamily="18" charset="0"/>
                          <a:ea typeface="Cambria Math" panose="02040503050406030204" pitchFamily="18" charset="0"/>
                        </a:rPr>
                        <m:t>))</m:t>
                      </m:r>
                    </m:oMath>
                  </m:oMathPara>
                </a14:m>
                <a:endParaRPr lang="en-IN" sz="2400" dirty="0"/>
              </a:p>
              <a:p>
                <a:pPr marL="0" indent="0">
                  <a:buNone/>
                </a:pPr>
                <a14:m>
                  <m:oMath xmlns:m="http://schemas.openxmlformats.org/officeDocument/2006/math">
                    <m:r>
                      <a:rPr lang="en-IN" sz="2400" i="1">
                        <a:latin typeface="Cambria Math" panose="02040503050406030204" pitchFamily="18" charset="0"/>
                      </a:rPr>
                      <m:t>𝐶</m:t>
                    </m:r>
                    <m:r>
                      <a:rPr lang="en-IN" sz="2400" b="0" i="1" baseline="-25000" smtClean="0">
                        <a:latin typeface="Cambria Math" panose="02040503050406030204" pitchFamily="18" charset="0"/>
                      </a:rPr>
                      <m:t>2</m:t>
                    </m:r>
                    <m:r>
                      <a:rPr lang="en-IN" sz="2400" i="1" baseline="30000">
                        <a:latin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𝑓</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e>
                        </m:d>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𝑅</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e>
                    </m:d>
                  </m:oMath>
                </a14:m>
                <a:r>
                  <a:rPr lang="en-IN" sz="2400" dirty="0" smtClean="0"/>
                  <a:t>      </a:t>
                </a:r>
              </a:p>
              <a:p>
                <a:pPr marL="0" indent="0">
                  <a:buNone/>
                </a:pPr>
                <a:r>
                  <a:rPr lang="en-IN" sz="2400" dirty="0"/>
                  <a:t>w</a:t>
                </a:r>
                <a:r>
                  <a:rPr lang="en-IN" sz="2400" dirty="0" smtClean="0"/>
                  <a:t>hich can be resolved.</a:t>
                </a:r>
              </a:p>
              <a:p>
                <a:pPr marL="0" indent="0">
                  <a:buNone/>
                </a:pPr>
                <a:r>
                  <a:rPr lang="en-IN" sz="2400" dirty="0" smtClean="0"/>
                  <a:t>Resolving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1</m:t>
                    </m:r>
                    <m:r>
                      <a:rPr lang="en-IN" sz="2400" i="1" baseline="30000">
                        <a:latin typeface="Cambria Math" panose="02040503050406030204" pitchFamily="18" charset="0"/>
                      </a:rPr>
                      <m:t>∗∗</m:t>
                    </m:r>
                  </m:oMath>
                </a14:m>
                <a:r>
                  <a:rPr lang="en-IN" sz="2400" dirty="0" smtClean="0"/>
                  <a:t> and </a:t>
                </a:r>
                <a14:m>
                  <m:oMath xmlns:m="http://schemas.openxmlformats.org/officeDocument/2006/math">
                    <m:r>
                      <a:rPr lang="en-IN" sz="2400" i="1">
                        <a:latin typeface="Cambria Math" panose="02040503050406030204" pitchFamily="18" charset="0"/>
                      </a:rPr>
                      <m:t>𝐶</m:t>
                    </m:r>
                    <m:r>
                      <a:rPr lang="en-IN" sz="2400" b="0" i="1" baseline="-25000" smtClean="0">
                        <a:latin typeface="Cambria Math" panose="02040503050406030204" pitchFamily="18" charset="0"/>
                      </a:rPr>
                      <m:t>2</m:t>
                    </m:r>
                    <m:r>
                      <a:rPr lang="en-IN" sz="2400" i="1" baseline="30000">
                        <a:latin typeface="Cambria Math" panose="02040503050406030204" pitchFamily="18" charset="0"/>
                      </a:rPr>
                      <m:t>∗∗</m:t>
                    </m:r>
                  </m:oMath>
                </a14:m>
                <a:r>
                  <a:rPr lang="en-IN" sz="2400" dirty="0" smtClean="0"/>
                  <a:t>, we obtain </a:t>
                </a:r>
              </a:p>
              <a:p>
                <a:pPr marL="0" indent="0">
                  <a:buNone/>
                </a:pPr>
                <a14:m>
                  <m:oMath xmlns:m="http://schemas.openxmlformats.org/officeDocument/2006/math">
                    <m:r>
                      <a:rPr lang="en-IN" sz="2400" i="1" smtClean="0">
                        <a:latin typeface="Cambria Math" panose="02040503050406030204" pitchFamily="18" charset="0"/>
                      </a:rPr>
                      <m:t>𝐶</m:t>
                    </m:r>
                    <m:r>
                      <a:rPr lang="en-IN" sz="2400" b="0" i="1" baseline="-25000" smtClean="0">
                        <a:latin typeface="Cambria Math" panose="02040503050406030204" pitchFamily="18" charset="0"/>
                      </a:rPr>
                      <m:t>3</m:t>
                    </m:r>
                    <m:r>
                      <a:rPr lang="en-IN" sz="2400" i="1" baseline="30000">
                        <a:latin typeface="Cambria Math" panose="02040503050406030204" pitchFamily="18" charset="0"/>
                      </a:rPr>
                      <m:t>∗∗</m:t>
                    </m:r>
                  </m:oMath>
                </a14:m>
                <a:r>
                  <a:rPr lang="en-IN" sz="2400" dirty="0" smtClean="0"/>
                  <a:t>: </a:t>
                </a:r>
                <a14:m>
                  <m:oMath xmlns:m="http://schemas.openxmlformats.org/officeDocument/2006/math">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𝑓</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𝑎</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𝑅</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e>
                    </m:d>
                  </m:oMath>
                </a14:m>
                <a:endParaRPr lang="en-IN" sz="2400" dirty="0" smtClean="0"/>
              </a:p>
              <a:p>
                <a:pPr marL="0" indent="0">
                  <a:buNone/>
                </a:pPr>
                <a:r>
                  <a:rPr lang="en-IN" sz="2400" dirty="0" smtClean="0"/>
                  <a:t>Clearly </a:t>
                </a:r>
                <a14:m>
                  <m:oMath xmlns:m="http://schemas.openxmlformats.org/officeDocument/2006/math">
                    <m:r>
                      <a:rPr lang="en-IN" sz="2400" i="1">
                        <a:latin typeface="Cambria Math" panose="02040503050406030204" pitchFamily="18" charset="0"/>
                      </a:rPr>
                      <m:t>𝐶</m:t>
                    </m:r>
                    <m:r>
                      <a:rPr lang="en-IN" sz="2400" i="1" baseline="-25000">
                        <a:latin typeface="Cambria Math" panose="02040503050406030204" pitchFamily="18" charset="0"/>
                      </a:rPr>
                      <m:t>3</m:t>
                    </m:r>
                    <m:r>
                      <a:rPr lang="en-IN" sz="2400" i="1" baseline="30000">
                        <a:latin typeface="Cambria Math" panose="02040503050406030204" pitchFamily="18" charset="0"/>
                      </a:rPr>
                      <m:t>∗∗</m:t>
                    </m:r>
                  </m:oMath>
                </a14:m>
                <a:r>
                  <a:rPr lang="en-IN" sz="2400" dirty="0" smtClean="0"/>
                  <a:t> is itself an instance of a general form </a:t>
                </a:r>
                <a14:m>
                  <m:oMath xmlns:m="http://schemas.openxmlformats.org/officeDocument/2006/math">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𝑓</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𝑅</m:t>
                    </m:r>
                    <m:d>
                      <m:dPr>
                        <m:ctrlPr>
                          <a:rPr lang="en-IN" sz="2400" i="1">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e>
                    </m:d>
                  </m:oMath>
                </a14:m>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695459"/>
                <a:ext cx="8596668" cy="5345901"/>
              </a:xfrm>
              <a:blipFill rotWithShape="0">
                <a:blip r:embed="rId2"/>
                <a:stretch>
                  <a:fillRect l="-1063" t="-912"/>
                </a:stretch>
              </a:blipFill>
            </p:spPr>
            <p:txBody>
              <a:bodyPr/>
              <a:lstStyle/>
              <a:p>
                <a:r>
                  <a:rPr lang="en-IN">
                    <a:noFill/>
                  </a:rPr>
                  <a:t> </a:t>
                </a:r>
              </a:p>
            </p:txBody>
          </p:sp>
        </mc:Fallback>
      </mc:AlternateContent>
      <p:sp>
        <p:nvSpPr>
          <p:cNvPr id="2" name="Date Placeholder 1"/>
          <p:cNvSpPr>
            <a:spLocks noGrp="1"/>
          </p:cNvSpPr>
          <p:nvPr>
            <p:ph type="dt" sz="half" idx="10"/>
          </p:nvPr>
        </p:nvSpPr>
        <p:spPr/>
        <p:txBody>
          <a:bodyPr/>
          <a:lstStyle/>
          <a:p>
            <a:fld id="{25B2A10D-9F80-421F-8493-261EB8C4DDDA}"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17</a:t>
            </a:fld>
            <a:endParaRPr lang="en-US" dirty="0"/>
          </a:p>
        </p:txBody>
      </p:sp>
    </p:spTree>
    <p:extLst>
      <p:ext uri="{BB962C8B-B14F-4D97-AF65-F5344CB8AC3E}">
        <p14:creationId xmlns:p14="http://schemas.microsoft.com/office/powerpoint/2010/main" val="229972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313645"/>
                <a:ext cx="8596668" cy="4727715"/>
              </a:xfrm>
            </p:spPr>
            <p:txBody>
              <a:bodyPr>
                <a:noAutofit/>
              </a:bodyPr>
              <a:lstStyle/>
              <a:p>
                <a:pPr marL="0" indent="0">
                  <a:buNone/>
                </a:pPr>
                <a:r>
                  <a:rPr lang="en-IN" sz="2400" u="sng" dirty="0" smtClean="0"/>
                  <a:t>Definition</a:t>
                </a:r>
              </a:p>
              <a:p>
                <a:pPr marL="0" indent="0">
                  <a:buNone/>
                </a:pPr>
                <a:r>
                  <a:rPr lang="en-IN" sz="2400" dirty="0" smtClean="0"/>
                  <a:t>A substitution is a finite set of the form {</a:t>
                </a:r>
                <a14:m>
                  <m:oMath xmlns:m="http://schemas.openxmlformats.org/officeDocument/2006/math">
                    <m:r>
                      <a:rPr lang="en-IN" sz="2400" b="0" i="1" smtClean="0">
                        <a:latin typeface="Cambria Math" panose="02040503050406030204" pitchFamily="18" charset="0"/>
                      </a:rPr>
                      <m:t>𝑡</m:t>
                    </m:r>
                    <m:r>
                      <a:rPr lang="en-IN" sz="2400" b="0" i="1" baseline="-25000" smtClean="0">
                        <a:latin typeface="Cambria Math" panose="02040503050406030204" pitchFamily="18" charset="0"/>
                      </a:rPr>
                      <m:t>1</m:t>
                    </m:r>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𝑣</m:t>
                        </m:r>
                        <m:r>
                          <a:rPr lang="en-IN" sz="2400" b="0" i="1" baseline="-25000" smtClean="0">
                            <a:latin typeface="Cambria Math" panose="02040503050406030204" pitchFamily="18" charset="0"/>
                          </a:rPr>
                          <m:t>1</m:t>
                        </m:r>
                        <m:r>
                          <a:rPr lang="en-IN" sz="2400" b="0" i="1" smtClean="0">
                            <a:latin typeface="Cambria Math" panose="02040503050406030204" pitchFamily="18" charset="0"/>
                          </a:rPr>
                          <m:t>,</m:t>
                        </m:r>
                        <m:r>
                          <a:rPr lang="en-IN" sz="2400" b="0" i="1" smtClean="0">
                            <a:latin typeface="Cambria Math" panose="02040503050406030204" pitchFamily="18" charset="0"/>
                          </a:rPr>
                          <m:t>𝑡</m:t>
                        </m:r>
                        <m:r>
                          <a:rPr lang="en-IN" sz="2400" b="0" i="1" baseline="-25000" smtClean="0">
                            <a:latin typeface="Cambria Math" panose="02040503050406030204" pitchFamily="18" charset="0"/>
                          </a:rPr>
                          <m:t>2</m:t>
                        </m:r>
                      </m:e>
                    </m:d>
                    <m:r>
                      <a:rPr lang="en-IN" sz="2400" b="0" i="1" smtClean="0">
                        <a:latin typeface="Cambria Math" panose="02040503050406030204" pitchFamily="18" charset="0"/>
                      </a:rPr>
                      <m:t>𝑣</m:t>
                    </m:r>
                    <m:r>
                      <a:rPr lang="en-IN" sz="2400" b="0" i="1" baseline="-25000" smtClean="0">
                        <a:latin typeface="Cambria Math" panose="02040503050406030204" pitchFamily="18" charset="0"/>
                      </a:rPr>
                      <m:t>2</m:t>
                    </m:r>
                    <m:r>
                      <a:rPr lang="en-IN" sz="2400" b="0" i="1" smtClean="0">
                        <a:latin typeface="Cambria Math" panose="02040503050406030204" pitchFamily="18" charset="0"/>
                      </a:rPr>
                      <m:t>,…,</m:t>
                    </m:r>
                    <m:r>
                      <a:rPr lang="en-IN" sz="2400" b="0" i="1" smtClean="0">
                        <a:latin typeface="Cambria Math" panose="02040503050406030204" pitchFamily="18" charset="0"/>
                      </a:rPr>
                      <m:t>𝑡𝑛</m:t>
                    </m:r>
                    <m:r>
                      <a:rPr lang="en-IN" sz="2400" b="0" i="1" smtClean="0">
                        <a:latin typeface="Cambria Math" panose="02040503050406030204" pitchFamily="18" charset="0"/>
                      </a:rPr>
                      <m:t>|</m:t>
                    </m:r>
                    <m:r>
                      <a:rPr lang="en-IN" sz="2400" b="0" i="1" smtClean="0">
                        <a:latin typeface="Cambria Math" panose="02040503050406030204" pitchFamily="18" charset="0"/>
                      </a:rPr>
                      <m:t>𝑣𝑛</m:t>
                    </m:r>
                    <m:r>
                      <a:rPr lang="en-IN" sz="2400" b="0" i="1" smtClean="0">
                        <a:latin typeface="Cambria Math" panose="02040503050406030204" pitchFamily="18" charset="0"/>
                      </a:rPr>
                      <m:t>}</m:t>
                    </m:r>
                  </m:oMath>
                </a14:m>
                <a:r>
                  <a:rPr lang="en-IN" sz="2400" dirty="0" smtClean="0"/>
                  <a:t> where every v</a:t>
                </a:r>
                <a:r>
                  <a:rPr lang="en-IN" sz="2400" baseline="-25000" dirty="0" smtClean="0"/>
                  <a:t>i</a:t>
                </a:r>
                <a:r>
                  <a:rPr lang="en-IN" sz="2400" dirty="0" smtClean="0"/>
                  <a:t> is a variable, every </a:t>
                </a:r>
                <a:r>
                  <a:rPr lang="en-IN" sz="2400" dirty="0" err="1" smtClean="0"/>
                  <a:t>t</a:t>
                </a:r>
                <a:r>
                  <a:rPr lang="en-IN" sz="2400" baseline="-25000" dirty="0" err="1" smtClean="0"/>
                  <a:t>i</a:t>
                </a:r>
                <a:r>
                  <a:rPr lang="en-IN" sz="2400" baseline="-25000" dirty="0" smtClean="0"/>
                  <a:t> </a:t>
                </a:r>
                <a:r>
                  <a:rPr lang="en-IN" sz="2400" dirty="0" smtClean="0"/>
                  <a:t> is a term different from v</a:t>
                </a:r>
                <a:r>
                  <a:rPr lang="en-IN" sz="2400" baseline="-25000" dirty="0" smtClean="0"/>
                  <a:t>i</a:t>
                </a:r>
                <a:r>
                  <a:rPr lang="en-IN" sz="2400" dirty="0" smtClean="0"/>
                  <a:t> and no two elements in the set have the same variable after the stroke symbol (’|’).</a:t>
                </a:r>
              </a:p>
              <a:p>
                <a:pPr marL="0" indent="0">
                  <a:buNone/>
                </a:pPr>
                <a:endParaRPr lang="en-IN" sz="2400" dirty="0" smtClean="0"/>
              </a:p>
              <a:p>
                <a:pPr marL="0" indent="0" algn="just">
                  <a:buNone/>
                </a:pPr>
                <a:r>
                  <a:rPr lang="en-IN" sz="2400" dirty="0" smtClean="0"/>
                  <a:t>When </a:t>
                </a:r>
                <a14:m>
                  <m:oMath xmlns:m="http://schemas.openxmlformats.org/officeDocument/2006/math">
                    <m:r>
                      <a:rPr lang="en-IN" sz="2400" i="1">
                        <a:latin typeface="Cambria Math" panose="02040503050406030204" pitchFamily="18" charset="0"/>
                      </a:rPr>
                      <m:t>𝑡</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𝑡</m:t>
                    </m:r>
                    <m:r>
                      <a:rPr lang="en-IN" sz="2400" b="0" i="1" baseline="-25000" smtClean="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𝑡𝑛</m:t>
                    </m:r>
                  </m:oMath>
                </a14:m>
                <a:r>
                  <a:rPr lang="en-IN" sz="2400" baseline="-25000" dirty="0" smtClean="0"/>
                  <a:t> </a:t>
                </a:r>
                <a:r>
                  <a:rPr lang="en-IN" sz="2400" dirty="0" smtClean="0"/>
                  <a:t>are ground terms, the substitution is called a </a:t>
                </a:r>
                <a:r>
                  <a:rPr lang="en-IN" sz="2400" u="sng" dirty="0" smtClean="0"/>
                  <a:t>ground substitution</a:t>
                </a:r>
                <a:r>
                  <a:rPr lang="en-IN" sz="2400" dirty="0" smtClean="0"/>
                  <a:t>. </a:t>
                </a:r>
              </a:p>
              <a:p>
                <a:pPr marL="0" indent="0">
                  <a:buNone/>
                </a:pPr>
                <a:endParaRPr lang="en-IN" sz="2400" dirty="0" smtClean="0"/>
              </a:p>
              <a:p>
                <a:pPr marL="0" indent="0" algn="just">
                  <a:buNone/>
                </a:pPr>
                <a:r>
                  <a:rPr lang="en-IN" sz="2400" dirty="0" smtClean="0"/>
                  <a:t>The substitution that consists of no elements is called an </a:t>
                </a:r>
                <a:r>
                  <a:rPr lang="en-IN" sz="2400" u="sng" dirty="0" smtClean="0"/>
                  <a:t>empty substitution</a:t>
                </a:r>
                <a:r>
                  <a:rPr lang="en-IN" sz="2400" dirty="0" smtClean="0"/>
                  <a:t> and is denoted by </a:t>
                </a:r>
                <a14:m>
                  <m:oMath xmlns:m="http://schemas.openxmlformats.org/officeDocument/2006/math">
                    <m:r>
                      <a:rPr lang="en-IN" sz="2400" i="1" smtClean="0">
                        <a:latin typeface="Cambria Math" panose="02040503050406030204" pitchFamily="18" charset="0"/>
                        <a:ea typeface="Cambria Math" panose="02040503050406030204" pitchFamily="18" charset="0"/>
                      </a:rPr>
                      <m:t>𝜀</m:t>
                    </m:r>
                  </m:oMath>
                </a14:m>
                <a:r>
                  <a:rPr lang="en-IN" sz="2400" dirty="0" smtClean="0"/>
                  <a:t>.</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313645"/>
                <a:ext cx="8596668" cy="4727715"/>
              </a:xfrm>
              <a:blipFill rotWithShape="0">
                <a:blip r:embed="rId2"/>
                <a:stretch>
                  <a:fillRect l="-1063" t="-1031" r="-1063" b="-335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3387D002-3694-4C87-9813-42A7AF9BD9A7}"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18</a:t>
            </a:fld>
            <a:endParaRPr lang="en-US" dirty="0"/>
          </a:p>
        </p:txBody>
      </p:sp>
    </p:spTree>
    <p:extLst>
      <p:ext uri="{BB962C8B-B14F-4D97-AF65-F5344CB8AC3E}">
        <p14:creationId xmlns:p14="http://schemas.microsoft.com/office/powerpoint/2010/main" val="3774526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661375"/>
                <a:ext cx="8596668" cy="4379985"/>
              </a:xfrm>
            </p:spPr>
            <p:txBody>
              <a:bodyPr/>
              <a:lstStyle/>
              <a:p>
                <a:pPr marL="0" indent="0" algn="just">
                  <a:buNone/>
                </a:pPr>
                <a:r>
                  <a:rPr lang="en-IN" sz="2400" dirty="0" smtClean="0"/>
                  <a:t>Let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1</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𝑣</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2</m:t>
                        </m:r>
                      </m:e>
                    </m:d>
                    <m:r>
                      <a:rPr lang="en-IN" sz="2400" i="1">
                        <a:latin typeface="Cambria Math" panose="02040503050406030204" pitchFamily="18" charset="0"/>
                      </a:rPr>
                      <m:t>𝑣</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𝑡𝑛</m:t>
                    </m:r>
                    <m:r>
                      <a:rPr lang="en-IN" sz="2400" i="1">
                        <a:latin typeface="Cambria Math" panose="02040503050406030204" pitchFamily="18" charset="0"/>
                      </a:rPr>
                      <m:t>|</m:t>
                    </m:r>
                    <m:r>
                      <a:rPr lang="en-IN" sz="2400" i="1">
                        <a:latin typeface="Cambria Math" panose="02040503050406030204" pitchFamily="18" charset="0"/>
                      </a:rPr>
                      <m:t>𝑣𝑛</m:t>
                    </m:r>
                    <m:r>
                      <a:rPr lang="en-IN" sz="2400" i="1">
                        <a:latin typeface="Cambria Math" panose="02040503050406030204" pitchFamily="18" charset="0"/>
                      </a:rPr>
                      <m:t>}</m:t>
                    </m:r>
                  </m:oMath>
                </a14:m>
                <a:r>
                  <a:rPr lang="en-IN" sz="2400" dirty="0" smtClean="0"/>
                  <a:t> be a substitution and E be an expression. Then </a:t>
                </a:r>
                <a14:m>
                  <m:oMath xmlns:m="http://schemas.openxmlformats.org/officeDocument/2006/math">
                    <m:r>
                      <m:rPr>
                        <m:sty m:val="p"/>
                      </m:rPr>
                      <a:rPr lang="en-IN" sz="2400" b="0" i="0" smtClean="0">
                        <a:latin typeface="Cambria Math" panose="02040503050406030204" pitchFamily="18" charset="0"/>
                        <a:ea typeface="Cambria Math" panose="02040503050406030204" pitchFamily="18" charset="0"/>
                      </a:rPr>
                      <m:t>E</m:t>
                    </m:r>
                    <m:r>
                      <m:rPr>
                        <m:sty m:val="p"/>
                      </m:rPr>
                      <a:rPr lang="el-GR" sz="2400" i="1">
                        <a:latin typeface="Cambria Math" panose="02040503050406030204" pitchFamily="18" charset="0"/>
                        <a:ea typeface="Cambria Math" panose="02040503050406030204" pitchFamily="18" charset="0"/>
                      </a:rPr>
                      <m:t>θ</m:t>
                    </m:r>
                  </m:oMath>
                </a14:m>
                <a:r>
                  <a:rPr lang="en-IN" sz="2400" dirty="0" smtClean="0"/>
                  <a:t> is an expression obtained from E by replacing simultaneously each occurrence of the variable </a:t>
                </a:r>
                <a14:m>
                  <m:oMath xmlns:m="http://schemas.openxmlformats.org/officeDocument/2006/math">
                    <m:r>
                      <a:rPr lang="en-IN" sz="2400" b="0" i="1" smtClean="0">
                        <a:latin typeface="Cambria Math" panose="02040503050406030204" pitchFamily="18" charset="0"/>
                      </a:rPr>
                      <m:t>𝑣</m:t>
                    </m:r>
                    <m:r>
                      <a:rPr lang="en-IN" sz="2400" b="0" i="1" baseline="-25000" smtClean="0">
                        <a:latin typeface="Cambria Math" panose="02040503050406030204" pitchFamily="18" charset="0"/>
                      </a:rPr>
                      <m:t>𝑟</m:t>
                    </m:r>
                  </m:oMath>
                </a14:m>
                <a:r>
                  <a:rPr lang="en-IN" sz="2400" baseline="-25000" dirty="0" smtClean="0"/>
                  <a:t> </a:t>
                </a:r>
                <a:r>
                  <a:rPr lang="en-IN" sz="2400" dirty="0" smtClean="0"/>
                  <a:t>, </a:t>
                </a:r>
                <a14:m>
                  <m:oMath xmlns:m="http://schemas.openxmlformats.org/officeDocument/2006/math">
                    <m:r>
                      <a:rPr lang="en-IN" sz="2400" b="0" i="1" dirty="0" smtClean="0">
                        <a:latin typeface="Cambria Math" panose="02040503050406030204" pitchFamily="18" charset="0"/>
                      </a:rPr>
                      <m:t>1</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𝑖</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𝑛</m:t>
                    </m:r>
                  </m:oMath>
                </a14:m>
                <a:r>
                  <a:rPr lang="en-IN" sz="2400" dirty="0" smtClean="0"/>
                  <a:t> </a:t>
                </a:r>
                <a:r>
                  <a:rPr lang="en-IN" sz="2400" dirty="0"/>
                  <a:t>in E by the term </a:t>
                </a:r>
                <a:r>
                  <a:rPr lang="en-IN" sz="2400" dirty="0" err="1" smtClean="0"/>
                  <a:t>t</a:t>
                </a:r>
                <a:r>
                  <a:rPr lang="en-IN" sz="2400" i="1" baseline="-25000" dirty="0" err="1">
                    <a:latin typeface="Cambria Math" panose="02040503050406030204" pitchFamily="18" charset="0"/>
                  </a:rPr>
                  <a:t>i</a:t>
                </a:r>
                <a:r>
                  <a:rPr lang="en-IN" sz="2400" dirty="0" smtClean="0"/>
                  <a:t>. </a:t>
                </a:r>
                <a14:m>
                  <m:oMath xmlns:m="http://schemas.openxmlformats.org/officeDocument/2006/math">
                    <m:r>
                      <m:rPr>
                        <m:sty m:val="p"/>
                      </m:rPr>
                      <a:rPr lang="en-IN" sz="2400">
                        <a:latin typeface="Cambria Math" panose="02040503050406030204" pitchFamily="18" charset="0"/>
                        <a:ea typeface="Cambria Math" panose="02040503050406030204" pitchFamily="18" charset="0"/>
                      </a:rPr>
                      <m:t>E</m:t>
                    </m:r>
                    <m:r>
                      <m:rPr>
                        <m:sty m:val="p"/>
                      </m:rPr>
                      <a:rPr lang="el-GR" sz="2400" i="1">
                        <a:latin typeface="Cambria Math" panose="02040503050406030204" pitchFamily="18" charset="0"/>
                        <a:ea typeface="Cambria Math" panose="02040503050406030204" pitchFamily="18" charset="0"/>
                      </a:rPr>
                      <m:t>θ</m:t>
                    </m:r>
                  </m:oMath>
                </a14:m>
                <a:r>
                  <a:rPr lang="en-IN" sz="2400" dirty="0" smtClean="0"/>
                  <a:t> is called an instance of E.</a:t>
                </a:r>
              </a:p>
              <a:p>
                <a:pPr marL="0" indent="0">
                  <a:buNone/>
                </a:pPr>
                <a:endParaRPr lang="en-IN" sz="2400" u="sng" dirty="0" smtClean="0"/>
              </a:p>
              <a:p>
                <a:pPr marL="0" indent="0">
                  <a:buNone/>
                </a:pPr>
                <a:r>
                  <a:rPr lang="en-IN" sz="2400" u="sng" dirty="0" smtClean="0"/>
                  <a:t>Ex:</a:t>
                </a:r>
              </a:p>
              <a:p>
                <a:pPr marL="0" indent="0">
                  <a:buNone/>
                </a:pPr>
                <a:r>
                  <a:rPr lang="en-IN" sz="2400" dirty="0" smtClean="0"/>
                  <a:t>Let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m:t>
                    </m:r>
                    <m:d>
                      <m:dPr>
                        <m:begChr m:val="|"/>
                        <m:endChr m:val="|"/>
                        <m:ctrlPr>
                          <a:rPr lang="en-IN" sz="2400" i="1">
                            <a:latin typeface="Cambria Math" panose="02040503050406030204" pitchFamily="18" charset="0"/>
                          </a:rPr>
                        </m:ctrlPr>
                      </m:dPr>
                      <m:e>
                        <m:r>
                          <a:rPr lang="en-IN" sz="2400" b="0" i="1" smtClean="0">
                            <a:latin typeface="Cambria Math" panose="02040503050406030204" pitchFamily="18" charset="0"/>
                          </a:rPr>
                          <m:t>𝑥</m:t>
                        </m:r>
                        <m:r>
                          <a:rPr lang="en-IN" sz="2400" i="1">
                            <a:latin typeface="Cambria Math" panose="02040503050406030204" pitchFamily="18" charset="0"/>
                          </a:rPr>
                          <m:t>,</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𝑏</m:t>
                        </m:r>
                        <m:r>
                          <a:rPr lang="en-IN" sz="2400" b="0" i="1" smtClean="0">
                            <a:latin typeface="Cambria Math" panose="02040503050406030204" pitchFamily="18" charset="0"/>
                          </a:rPr>
                          <m:t>)</m:t>
                        </m:r>
                      </m:e>
                    </m:d>
                    <m:r>
                      <a:rPr lang="en-IN" sz="2400" b="0" i="1" smtClean="0">
                        <a:latin typeface="Cambria Math" panose="02040503050406030204" pitchFamily="18" charset="0"/>
                      </a:rPr>
                      <m:t>𝑦</m:t>
                    </m:r>
                    <m:r>
                      <a:rPr lang="en-IN" sz="2400" i="1">
                        <a:latin typeface="Cambria Math" panose="02040503050406030204" pitchFamily="18" charset="0"/>
                      </a:rPr>
                      <m:t>,…,</m:t>
                    </m:r>
                    <m:r>
                      <a:rPr lang="en-IN" sz="2400" b="0" i="1" smtClean="0">
                        <a:latin typeface="Cambria Math" panose="02040503050406030204" pitchFamily="18" charset="0"/>
                      </a:rPr>
                      <m:t>𝑐</m:t>
                    </m:r>
                    <m:r>
                      <a:rPr lang="en-IN" sz="2400" i="1">
                        <a:latin typeface="Cambria Math" panose="02040503050406030204" pitchFamily="18" charset="0"/>
                      </a:rPr>
                      <m:t>|</m:t>
                    </m:r>
                    <m:r>
                      <a:rPr lang="en-IN" sz="2400" b="0" i="1" smtClean="0">
                        <a:latin typeface="Cambria Math" panose="02040503050406030204" pitchFamily="18" charset="0"/>
                      </a:rPr>
                      <m:t>𝑧</m:t>
                    </m:r>
                    <m:r>
                      <a:rPr lang="en-IN" sz="2400" i="1">
                        <a:latin typeface="Cambria Math" panose="02040503050406030204" pitchFamily="18" charset="0"/>
                      </a:rPr>
                      <m:t>}</m:t>
                    </m:r>
                  </m:oMath>
                </a14:m>
                <a:r>
                  <a:rPr lang="en-IN" sz="2400" dirty="0" smtClean="0"/>
                  <a:t> and </a:t>
                </a:r>
                <a14:m>
                  <m:oMath xmlns:m="http://schemas.openxmlformats.org/officeDocument/2006/math">
                    <m:r>
                      <a:rPr lang="en-IN" sz="2400" b="0" i="1" smtClean="0">
                        <a:latin typeface="Cambria Math" panose="02040503050406030204" pitchFamily="18" charset="0"/>
                      </a:rPr>
                      <m:t>𝐸</m:t>
                    </m:r>
                    <m:r>
                      <a:rPr lang="en-IN" sz="2400" b="0" i="1" smtClean="0">
                        <a:latin typeface="Cambria Math" panose="02040503050406030204" pitchFamily="18" charset="0"/>
                      </a:rPr>
                      <m:t>=</m:t>
                    </m:r>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𝑧</m:t>
                    </m:r>
                    <m:r>
                      <a:rPr lang="en-IN" sz="2400" b="0" i="1" smtClean="0">
                        <a:latin typeface="Cambria Math" panose="02040503050406030204" pitchFamily="18" charset="0"/>
                      </a:rPr>
                      <m:t>)</m:t>
                    </m:r>
                  </m:oMath>
                </a14:m>
                <a:endParaRPr lang="en-IN" sz="2400" dirty="0" smtClean="0"/>
              </a:p>
              <a:p>
                <a:pPr marL="0" indent="0">
                  <a:buNone/>
                </a:pPr>
                <a:r>
                  <a:rPr lang="en-IN" sz="2400" dirty="0" smtClean="0"/>
                  <a:t>Then </a:t>
                </a:r>
                <a14:m>
                  <m:oMath xmlns:m="http://schemas.openxmlformats.org/officeDocument/2006/math">
                    <m:r>
                      <m:rPr>
                        <m:sty m:val="p"/>
                      </m:rPr>
                      <a:rPr lang="en-IN" sz="2400">
                        <a:latin typeface="Cambria Math" panose="02040503050406030204" pitchFamily="18" charset="0"/>
                        <a:ea typeface="Cambria Math" panose="02040503050406030204" pitchFamily="18" charset="0"/>
                      </a:rPr>
                      <m:t>E</m:t>
                    </m:r>
                    <m:r>
                      <m:rPr>
                        <m:sty m:val="p"/>
                      </m:rPr>
                      <a:rPr lang="el-GR" sz="2400" i="1">
                        <a:latin typeface="Cambria Math" panose="02040503050406030204" pitchFamily="18" charset="0"/>
                        <a:ea typeface="Cambria Math" panose="02040503050406030204" pitchFamily="18" charset="0"/>
                      </a:rPr>
                      <m:t>θ</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𝑃</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𝑓</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𝑏</m:t>
                        </m:r>
                      </m:e>
                    </m:d>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𝑐</m:t>
                    </m:r>
                    <m:r>
                      <a:rPr lang="en-IN" sz="2400" b="0" i="1" smtClean="0">
                        <a:latin typeface="Cambria Math" panose="02040503050406030204" pitchFamily="18" charset="0"/>
                        <a:ea typeface="Cambria Math" panose="02040503050406030204" pitchFamily="18" charset="0"/>
                      </a:rPr>
                      <m:t>)</m:t>
                    </m:r>
                  </m:oMath>
                </a14:m>
                <a:endParaRPr lang="en-IN" sz="2400"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661375"/>
                <a:ext cx="8596668" cy="4379985"/>
              </a:xfrm>
              <a:blipFill rotWithShape="0">
                <a:blip r:embed="rId2"/>
                <a:stretch>
                  <a:fillRect l="-1063" t="-1114" r="-106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0024B126-0896-4721-85C3-45D961888957}"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19</a:t>
            </a:fld>
            <a:endParaRPr lang="en-US" dirty="0"/>
          </a:p>
        </p:txBody>
      </p:sp>
    </p:spTree>
    <p:extLst>
      <p:ext uri="{BB962C8B-B14F-4D97-AF65-F5344CB8AC3E}">
        <p14:creationId xmlns:p14="http://schemas.microsoft.com/office/powerpoint/2010/main" val="40684612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Using Resolution Principle for Predicate logic</a:t>
            </a:r>
            <a:endParaRPr lang="en-IN" dirty="0"/>
          </a:p>
        </p:txBody>
      </p:sp>
      <p:sp>
        <p:nvSpPr>
          <p:cNvPr id="3" name="Content Placeholder 2"/>
          <p:cNvSpPr>
            <a:spLocks noGrp="1"/>
          </p:cNvSpPr>
          <p:nvPr>
            <p:ph idx="1"/>
          </p:nvPr>
        </p:nvSpPr>
        <p:spPr/>
        <p:txBody>
          <a:bodyPr/>
          <a:lstStyle/>
          <a:p>
            <a:pPr marL="0" indent="0">
              <a:buNone/>
            </a:pPr>
            <a:r>
              <a:rPr lang="en-IN" sz="2400" dirty="0" smtClean="0"/>
              <a:t>To be able to use the resolution principle for predicate logic, it is important that given a formula, </a:t>
            </a:r>
          </a:p>
          <a:p>
            <a:r>
              <a:rPr lang="en-IN" sz="2400" dirty="0" smtClean="0"/>
              <a:t>Transform it to </a:t>
            </a:r>
            <a:r>
              <a:rPr lang="en-IN" sz="2400" dirty="0" err="1" smtClean="0"/>
              <a:t>Prenex</a:t>
            </a:r>
            <a:r>
              <a:rPr lang="en-IN" sz="2400" dirty="0" smtClean="0"/>
              <a:t> normal form</a:t>
            </a:r>
          </a:p>
          <a:p>
            <a:r>
              <a:rPr lang="en-IN" sz="2400" dirty="0" err="1" smtClean="0"/>
              <a:t>Skolmise</a:t>
            </a:r>
            <a:r>
              <a:rPr lang="en-IN" sz="2400" dirty="0" smtClean="0"/>
              <a:t> the formula</a:t>
            </a:r>
          </a:p>
          <a:p>
            <a:r>
              <a:rPr lang="en-IN" sz="2400" dirty="0" smtClean="0"/>
              <a:t>Remove the universal quantifiers</a:t>
            </a:r>
          </a:p>
          <a:p>
            <a:r>
              <a:rPr lang="en-IN" sz="2400" dirty="0" smtClean="0"/>
              <a:t>Express the formula as a set of clauses</a:t>
            </a:r>
          </a:p>
          <a:p>
            <a:r>
              <a:rPr lang="en-IN" sz="2400" dirty="0" smtClean="0"/>
              <a:t>Use resolution principle</a:t>
            </a:r>
          </a:p>
          <a:p>
            <a:pPr marL="0" indent="0">
              <a:buNone/>
            </a:pPr>
            <a:endParaRPr lang="en-IN" dirty="0"/>
          </a:p>
        </p:txBody>
      </p:sp>
      <p:sp>
        <p:nvSpPr>
          <p:cNvPr id="4" name="Date Placeholder 3"/>
          <p:cNvSpPr>
            <a:spLocks noGrp="1"/>
          </p:cNvSpPr>
          <p:nvPr>
            <p:ph type="dt" sz="half" idx="10"/>
          </p:nvPr>
        </p:nvSpPr>
        <p:spPr/>
        <p:txBody>
          <a:bodyPr/>
          <a:lstStyle/>
          <a:p>
            <a:fld id="{0EEC0956-12D5-4E70-A3D8-1B3DDE212402}"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a:t>
            </a:fld>
            <a:endParaRPr lang="en-US" dirty="0"/>
          </a:p>
        </p:txBody>
      </p:sp>
    </p:spTree>
    <p:extLst>
      <p:ext uri="{BB962C8B-B14F-4D97-AF65-F5344CB8AC3E}">
        <p14:creationId xmlns:p14="http://schemas.microsoft.com/office/powerpoint/2010/main" val="3381253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Substitution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51383"/>
                <a:ext cx="10515600" cy="4351338"/>
              </a:xfrm>
            </p:spPr>
            <p:txBody>
              <a:bodyPr>
                <a:normAutofit lnSpcReduction="10000"/>
              </a:bodyPr>
              <a:lstStyle/>
              <a:p>
                <a:pPr marL="0" indent="0">
                  <a:buNone/>
                </a:pPr>
                <a:r>
                  <a:rPr lang="en-IN" sz="2400" dirty="0" smtClean="0"/>
                  <a:t>Let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θ</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1</m:t>
                    </m:r>
                    <m:d>
                      <m:dPr>
                        <m:begChr m:val="|"/>
                        <m:endChr m:val="|"/>
                        <m:ctrlPr>
                          <a:rPr lang="en-IN" sz="2400" i="1">
                            <a:latin typeface="Cambria Math" panose="02040503050406030204" pitchFamily="18" charset="0"/>
                          </a:rPr>
                        </m:ctrlPr>
                      </m:dPr>
                      <m:e>
                        <m:r>
                          <a:rPr lang="en-IN" sz="2400" b="0" i="1" smtClean="0">
                            <a:latin typeface="Cambria Math" panose="02040503050406030204" pitchFamily="18" charset="0"/>
                          </a:rPr>
                          <m:t>𝑥</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2</m:t>
                        </m:r>
                      </m:e>
                    </m:d>
                    <m:r>
                      <a:rPr lang="en-IN" sz="2400" b="0" i="1" smtClean="0">
                        <a:latin typeface="Cambria Math" panose="02040503050406030204" pitchFamily="18" charset="0"/>
                      </a:rPr>
                      <m:t>𝑥</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𝑡𝑛</m:t>
                    </m:r>
                    <m:r>
                      <a:rPr lang="en-IN" sz="2400" i="1">
                        <a:latin typeface="Cambria Math" panose="02040503050406030204" pitchFamily="18" charset="0"/>
                      </a:rPr>
                      <m:t>|</m:t>
                    </m:r>
                    <m:r>
                      <a:rPr lang="en-IN" sz="2400" b="0" i="1" smtClean="0">
                        <a:latin typeface="Cambria Math" panose="02040503050406030204" pitchFamily="18" charset="0"/>
                      </a:rPr>
                      <m:t>𝑥</m:t>
                    </m:r>
                    <m:r>
                      <a:rPr lang="en-IN" sz="2400" i="1" baseline="-25000">
                        <a:latin typeface="Cambria Math" panose="02040503050406030204" pitchFamily="18" charset="0"/>
                      </a:rPr>
                      <m:t>𝑛</m:t>
                    </m:r>
                    <m:r>
                      <a:rPr lang="en-IN" sz="2400" i="1">
                        <a:latin typeface="Cambria Math" panose="02040503050406030204" pitchFamily="18" charset="0"/>
                      </a:rPr>
                      <m:t>}</m:t>
                    </m:r>
                  </m:oMath>
                </a14:m>
                <a:endParaRPr lang="en-IN" sz="2400" dirty="0" smtClean="0"/>
              </a:p>
              <a:p>
                <a:pPr marL="0" indent="0">
                  <a:buNone/>
                </a:pPr>
                <a:r>
                  <a:rPr lang="en-IN" sz="2400" dirty="0" smtClean="0"/>
                  <a:t>And </a:t>
                </a:r>
                <a14:m>
                  <m:oMath xmlns:m="http://schemas.openxmlformats.org/officeDocument/2006/math">
                    <m:r>
                      <m:rPr>
                        <m:sty m:val="p"/>
                      </m:rPr>
                      <a:rPr lang="el-GR" sz="2400" i="1" smtClean="0">
                        <a:latin typeface="Cambria Math" panose="02040503050406030204" pitchFamily="18" charset="0"/>
                        <a:ea typeface="Cambria Math" panose="02040503050406030204" pitchFamily="18" charset="0"/>
                      </a:rPr>
                      <m:t>λ</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𝑢</m:t>
                    </m:r>
                    <m:r>
                      <a:rPr lang="en-IN" sz="2400" i="1" baseline="-25000">
                        <a:latin typeface="Cambria Math" panose="02040503050406030204" pitchFamily="18" charset="0"/>
                      </a:rPr>
                      <m:t>1</m:t>
                    </m:r>
                    <m:d>
                      <m:dPr>
                        <m:begChr m:val="|"/>
                        <m:endChr m:val="|"/>
                        <m:ctrlPr>
                          <a:rPr lang="en-IN" sz="2400" i="1">
                            <a:latin typeface="Cambria Math" panose="02040503050406030204" pitchFamily="18" charset="0"/>
                          </a:rPr>
                        </m:ctrlPr>
                      </m:dPr>
                      <m:e>
                        <m:r>
                          <a:rPr lang="en-IN" sz="2400" b="0" i="1" smtClean="0">
                            <a:latin typeface="Cambria Math" panose="02040503050406030204" pitchFamily="18" charset="0"/>
                          </a:rPr>
                          <m:t>𝑦</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b="0" i="1" smtClean="0">
                            <a:latin typeface="Cambria Math" panose="02040503050406030204" pitchFamily="18" charset="0"/>
                          </a:rPr>
                          <m:t>𝑢</m:t>
                        </m:r>
                        <m:r>
                          <a:rPr lang="en-IN" sz="2400" i="1" baseline="-25000">
                            <a:latin typeface="Cambria Math" panose="02040503050406030204" pitchFamily="18" charset="0"/>
                          </a:rPr>
                          <m:t>2</m:t>
                        </m:r>
                      </m:e>
                    </m:d>
                    <m:r>
                      <a:rPr lang="en-IN" sz="2400" b="0" i="1" smtClean="0">
                        <a:latin typeface="Cambria Math" panose="02040503050406030204" pitchFamily="18" charset="0"/>
                      </a:rPr>
                      <m:t>𝑦</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b="0" i="1" smtClean="0">
                        <a:latin typeface="Cambria Math" panose="02040503050406030204" pitchFamily="18" charset="0"/>
                      </a:rPr>
                      <m:t>𝑢</m:t>
                    </m:r>
                    <m:r>
                      <a:rPr lang="en-IN" sz="2400" b="0" i="1" baseline="-25000" smtClean="0">
                        <a:latin typeface="Cambria Math" panose="02040503050406030204" pitchFamily="18" charset="0"/>
                      </a:rPr>
                      <m:t>𝑚</m:t>
                    </m:r>
                    <m:r>
                      <a:rPr lang="en-IN" sz="2400" i="1">
                        <a:latin typeface="Cambria Math" panose="02040503050406030204" pitchFamily="18" charset="0"/>
                      </a:rPr>
                      <m:t>|</m:t>
                    </m:r>
                    <m:r>
                      <a:rPr lang="en-IN" sz="2400" b="0" i="1" smtClean="0">
                        <a:latin typeface="Cambria Math" panose="02040503050406030204" pitchFamily="18" charset="0"/>
                      </a:rPr>
                      <m:t>𝑦</m:t>
                    </m:r>
                    <m:r>
                      <a:rPr lang="en-IN" sz="2400" b="0" i="1" baseline="-25000" smtClean="0">
                        <a:latin typeface="Cambria Math" panose="02040503050406030204" pitchFamily="18" charset="0"/>
                      </a:rPr>
                      <m:t>𝑚</m:t>
                    </m:r>
                    <m:r>
                      <a:rPr lang="en-IN" sz="2400" i="1">
                        <a:latin typeface="Cambria Math" panose="02040503050406030204" pitchFamily="18" charset="0"/>
                      </a:rPr>
                      <m:t>}</m:t>
                    </m:r>
                  </m:oMath>
                </a14:m>
                <a:r>
                  <a:rPr lang="en-IN" sz="2400" dirty="0"/>
                  <a:t> </a:t>
                </a:r>
                <a:r>
                  <a:rPr lang="en-IN" sz="2400" dirty="0" smtClean="0"/>
                  <a:t> be two substitutions.</a:t>
                </a:r>
              </a:p>
              <a:p>
                <a:pPr marL="0" indent="0">
                  <a:buNone/>
                </a:pPr>
                <a:r>
                  <a:rPr lang="en-IN" sz="2400" dirty="0" smtClean="0"/>
                  <a:t>Then composition of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oMath>
                </a14:m>
                <a:r>
                  <a:rPr lang="en-IN" sz="2400" dirty="0" smtClean="0"/>
                  <a:t> and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λ</m:t>
                    </m:r>
                  </m:oMath>
                </a14:m>
                <a:r>
                  <a:rPr lang="en-IN" sz="2400" dirty="0" smtClean="0"/>
                  <a:t> is the substitution denoted by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r>
                      <a:rPr lang="el-GR" sz="2400" i="1" smtClean="0">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λ</m:t>
                    </m:r>
                  </m:oMath>
                </a14:m>
                <a:r>
                  <a:rPr lang="en-IN" sz="2400" dirty="0" smtClean="0"/>
                  <a:t> that is obtained from the set</a:t>
                </a:r>
              </a:p>
              <a:p>
                <a:pPr marL="0" indent="0">
                  <a:buNone/>
                </a:pP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1</m:t>
                    </m:r>
                    <m:r>
                      <m:rPr>
                        <m:sty m:val="p"/>
                      </m:rPr>
                      <a:rPr lang="el-GR" sz="2400" i="1">
                        <a:latin typeface="Cambria Math" panose="02040503050406030204" pitchFamily="18" charset="0"/>
                        <a:ea typeface="Cambria Math" panose="02040503050406030204" pitchFamily="18" charset="0"/>
                      </a:rPr>
                      <m:t>λ</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smtClean="0">
                            <a:latin typeface="Cambria Math" panose="02040503050406030204" pitchFamily="18" charset="0"/>
                          </a:rPr>
                          <m:t>𝑡</m:t>
                        </m:r>
                        <m:r>
                          <a:rPr lang="en-IN" sz="2400" i="1" baseline="-25000">
                            <a:latin typeface="Cambria Math" panose="02040503050406030204" pitchFamily="18" charset="0"/>
                          </a:rPr>
                          <m:t>2</m:t>
                        </m:r>
                        <m:r>
                          <m:rPr>
                            <m:sty m:val="p"/>
                          </m:rPr>
                          <a:rPr lang="el-GR" sz="2400" i="1">
                            <a:latin typeface="Cambria Math" panose="02040503050406030204" pitchFamily="18" charset="0"/>
                            <a:ea typeface="Cambria Math" panose="02040503050406030204" pitchFamily="18" charset="0"/>
                          </a:rPr>
                          <m:t>λ</m:t>
                        </m:r>
                      </m:e>
                    </m:d>
                    <m:r>
                      <a:rPr lang="en-IN" sz="2400" i="1">
                        <a:latin typeface="Cambria Math" panose="02040503050406030204" pitchFamily="18" charset="0"/>
                      </a:rPr>
                      <m:t>𝑥</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𝑡𝑛</m:t>
                    </m:r>
                    <m:r>
                      <m:rPr>
                        <m:sty m:val="p"/>
                      </m:rPr>
                      <a:rPr lang="el-GR" sz="2400" i="1">
                        <a:latin typeface="Cambria Math" panose="02040503050406030204" pitchFamily="18" charset="0"/>
                        <a:ea typeface="Cambria Math" panose="02040503050406030204" pitchFamily="18" charset="0"/>
                      </a:rPr>
                      <m:t>λ</m:t>
                    </m:r>
                    <m:r>
                      <a:rPr lang="en-IN" sz="2400" i="1">
                        <a:latin typeface="Cambria Math" panose="02040503050406030204" pitchFamily="18" charset="0"/>
                      </a:rPr>
                      <m:t>|</m:t>
                    </m:r>
                    <m:r>
                      <a:rPr lang="en-IN" sz="2400" i="1">
                        <a:latin typeface="Cambria Math" panose="02040503050406030204" pitchFamily="18" charset="0"/>
                      </a:rPr>
                      <m:t>𝑥𝑛</m:t>
                    </m:r>
                    <m:r>
                      <a:rPr lang="en-IN" sz="2400" b="0" i="1" smtClean="0">
                        <a:latin typeface="Cambria Math" panose="02040503050406030204" pitchFamily="18" charset="0"/>
                      </a:rPr>
                      <m:t>,</m:t>
                    </m:r>
                    <m:r>
                      <a:rPr lang="en-IN" sz="2400" i="1">
                        <a:latin typeface="Cambria Math" panose="02040503050406030204" pitchFamily="18" charset="0"/>
                        <a:ea typeface="Cambria Math" panose="02040503050406030204" pitchFamily="18" charset="0"/>
                      </a:rPr>
                      <m:t>𝑢</m:t>
                    </m:r>
                    <m:r>
                      <a:rPr lang="en-IN" sz="2400" i="1" baseline="-25000">
                        <a:latin typeface="Cambria Math" panose="02040503050406030204" pitchFamily="18" charset="0"/>
                      </a:rPr>
                      <m:t>1</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𝑦</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𝑢</m:t>
                        </m:r>
                        <m:r>
                          <a:rPr lang="en-IN" sz="2400" i="1" baseline="-25000">
                            <a:latin typeface="Cambria Math" panose="02040503050406030204" pitchFamily="18" charset="0"/>
                          </a:rPr>
                          <m:t>2</m:t>
                        </m:r>
                      </m:e>
                    </m:d>
                    <m:r>
                      <a:rPr lang="en-IN" sz="2400" i="1">
                        <a:latin typeface="Cambria Math" panose="02040503050406030204" pitchFamily="18" charset="0"/>
                      </a:rPr>
                      <m:t>𝑦</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𝑢𝑚</m:t>
                    </m:r>
                    <m:r>
                      <a:rPr lang="en-IN" sz="2400" i="1">
                        <a:latin typeface="Cambria Math" panose="02040503050406030204" pitchFamily="18" charset="0"/>
                      </a:rPr>
                      <m:t>|</m:t>
                    </m:r>
                    <m:r>
                      <a:rPr lang="en-IN" sz="2400" i="1">
                        <a:latin typeface="Cambria Math" panose="02040503050406030204" pitchFamily="18" charset="0"/>
                      </a:rPr>
                      <m:t>𝑦𝑚</m:t>
                    </m:r>
                    <m:r>
                      <a:rPr lang="en-IN" sz="2400" i="1">
                        <a:latin typeface="Cambria Math" panose="02040503050406030204" pitchFamily="18" charset="0"/>
                      </a:rPr>
                      <m:t>}</m:t>
                    </m:r>
                  </m:oMath>
                </a14:m>
                <a:r>
                  <a:rPr lang="en-IN" sz="2400" dirty="0" smtClean="0"/>
                  <a:t> by deleting any element </a:t>
                </a:r>
                <a14:m>
                  <m:oMath xmlns:m="http://schemas.openxmlformats.org/officeDocument/2006/math">
                    <m:r>
                      <m:rPr>
                        <m:sty m:val="p"/>
                      </m:rPr>
                      <a:rPr lang="en-IN" sz="2400" b="0" i="0" smtClean="0">
                        <a:latin typeface="Cambria Math" panose="02040503050406030204" pitchFamily="18" charset="0"/>
                      </a:rPr>
                      <m:t>t</m:t>
                    </m:r>
                    <m:r>
                      <m:rPr>
                        <m:sty m:val="p"/>
                      </m:rPr>
                      <a:rPr lang="en-IN" sz="2400" b="0" i="0" baseline="-25000" smtClean="0">
                        <a:latin typeface="Cambria Math" panose="02040503050406030204" pitchFamily="18" charset="0"/>
                      </a:rPr>
                      <m:t>j</m:t>
                    </m:r>
                    <m:r>
                      <m:rPr>
                        <m:sty m:val="p"/>
                      </m:rPr>
                      <a:rPr lang="el-GR" sz="2400" i="1">
                        <a:latin typeface="Cambria Math" panose="02040503050406030204" pitchFamily="18" charset="0"/>
                        <a:ea typeface="Cambria Math" panose="02040503050406030204" pitchFamily="18" charset="0"/>
                      </a:rPr>
                      <m:t>λ</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𝑥</m:t>
                    </m:r>
                    <m:r>
                      <a:rPr lang="en-IN" sz="2400" b="0" i="1" baseline="-25000" smtClean="0">
                        <a:latin typeface="Cambria Math" panose="02040503050406030204" pitchFamily="18" charset="0"/>
                      </a:rPr>
                      <m:t>𝑗</m:t>
                    </m:r>
                  </m:oMath>
                </a14:m>
                <a:r>
                  <a:rPr lang="en-IN" sz="2400" baseline="-25000" dirty="0" smtClean="0"/>
                  <a:t> </a:t>
                </a:r>
                <a:r>
                  <a:rPr lang="en-IN" sz="2400" dirty="0" smtClean="0"/>
                  <a:t> for which </a:t>
                </a:r>
                <a14:m>
                  <m:oMath xmlns:m="http://schemas.openxmlformats.org/officeDocument/2006/math">
                    <m:r>
                      <m:rPr>
                        <m:sty m:val="p"/>
                      </m:rPr>
                      <a:rPr lang="en-IN" sz="2400">
                        <a:latin typeface="Cambria Math" panose="02040503050406030204" pitchFamily="18" charset="0"/>
                      </a:rPr>
                      <m:t>t</m:t>
                    </m:r>
                    <m:r>
                      <m:rPr>
                        <m:sty m:val="p"/>
                      </m:rPr>
                      <a:rPr lang="en-IN" sz="2400" baseline="-25000">
                        <a:latin typeface="Cambria Math" panose="02040503050406030204" pitchFamily="18" charset="0"/>
                      </a:rPr>
                      <m:t>j</m:t>
                    </m:r>
                    <m:r>
                      <m:rPr>
                        <m:sty m:val="p"/>
                      </m:rPr>
                      <a:rPr lang="el-GR" sz="2400" i="1">
                        <a:latin typeface="Cambria Math" panose="02040503050406030204" pitchFamily="18" charset="0"/>
                        <a:ea typeface="Cambria Math" panose="02040503050406030204" pitchFamily="18" charset="0"/>
                      </a:rPr>
                      <m:t>λ</m:t>
                    </m:r>
                  </m:oMath>
                </a14:m>
                <a:r>
                  <a:rPr lang="en-IN" sz="2400" dirty="0" smtClean="0"/>
                  <a:t>=</a:t>
                </a:r>
                <a:r>
                  <a:rPr lang="en-IN" sz="2400" dirty="0"/>
                  <a:t> </a:t>
                </a:r>
                <a14:m>
                  <m:oMath xmlns:m="http://schemas.openxmlformats.org/officeDocument/2006/math">
                    <m:r>
                      <a:rPr lang="en-IN" sz="2400" i="1">
                        <a:latin typeface="Cambria Math" panose="02040503050406030204" pitchFamily="18" charset="0"/>
                      </a:rPr>
                      <m:t>𝑥</m:t>
                    </m:r>
                    <m:r>
                      <a:rPr lang="en-IN" sz="2400" i="1" baseline="-25000">
                        <a:latin typeface="Cambria Math" panose="02040503050406030204" pitchFamily="18" charset="0"/>
                      </a:rPr>
                      <m:t>𝑗</m:t>
                    </m:r>
                  </m:oMath>
                </a14:m>
                <a:r>
                  <a:rPr lang="en-IN" sz="2400" baseline="-25000" dirty="0" smtClean="0"/>
                  <a:t> </a:t>
                </a:r>
                <a:r>
                  <a:rPr lang="en-IN" sz="2400" dirty="0" smtClean="0"/>
                  <a:t>and any element </a:t>
                </a:r>
                <a14:m>
                  <m:oMath xmlns:m="http://schemas.openxmlformats.org/officeDocument/2006/math">
                    <m:r>
                      <a:rPr lang="en-IN" sz="2400" b="0" i="1" smtClean="0">
                        <a:latin typeface="Cambria Math" panose="02040503050406030204" pitchFamily="18" charset="0"/>
                      </a:rPr>
                      <m:t>𝑢</m:t>
                    </m:r>
                    <m:r>
                      <a:rPr lang="en-IN" sz="2400" b="0" i="1" baseline="-25000"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𝑦𝑖</m:t>
                    </m:r>
                  </m:oMath>
                </a14:m>
                <a:r>
                  <a:rPr lang="en-IN" sz="2400" baseline="-25000" dirty="0" smtClean="0"/>
                  <a:t> </a:t>
                </a:r>
                <a:r>
                  <a:rPr lang="en-IN" sz="2400" dirty="0" smtClean="0"/>
                  <a:t> such that </a:t>
                </a:r>
                <a14:m>
                  <m:oMath xmlns:m="http://schemas.openxmlformats.org/officeDocument/2006/math">
                    <m:r>
                      <a:rPr lang="en-IN" sz="2400" i="1">
                        <a:latin typeface="Cambria Math" panose="02040503050406030204" pitchFamily="18" charset="0"/>
                      </a:rPr>
                      <m:t>𝑦</m:t>
                    </m:r>
                    <m:r>
                      <a:rPr lang="en-IN" sz="2400" i="1" baseline="-25000">
                        <a:latin typeface="Cambria Math" panose="02040503050406030204" pitchFamily="18" charset="0"/>
                      </a:rPr>
                      <m:t>𝑖</m:t>
                    </m:r>
                  </m:oMath>
                </a14:m>
                <a:endParaRPr lang="en-IN" sz="2400" baseline="-25000" dirty="0"/>
              </a:p>
              <a:p>
                <a:pPr marL="0" indent="0">
                  <a:buNone/>
                </a:pPr>
                <a:r>
                  <a:rPr lang="en-IN" sz="2400" dirty="0"/>
                  <a:t>i</a:t>
                </a:r>
                <a:r>
                  <a:rPr lang="en-IN" sz="2400" dirty="0" smtClean="0"/>
                  <a:t>s among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baseline="-25000" smtClean="0">
                        <a:latin typeface="Cambria Math" panose="02040503050406030204" pitchFamily="18" charset="0"/>
                        <a:ea typeface="Cambria Math" panose="02040503050406030204" pitchFamily="18" charset="0"/>
                      </a:rPr>
                      <m:t>1</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𝑥</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𝑥𝑛</m:t>
                    </m:r>
                    <m:r>
                      <a:rPr lang="en-IN" sz="2400" i="1">
                        <a:latin typeface="Cambria Math" panose="02040503050406030204" pitchFamily="18" charset="0"/>
                      </a:rPr>
                      <m:t>}</m:t>
                    </m:r>
                  </m:oMath>
                </a14:m>
                <a:endParaRPr lang="en-IN" sz="2400" dirty="0" smtClean="0"/>
              </a:p>
              <a:p>
                <a:pPr marL="0" indent="0">
                  <a:buNone/>
                </a:pPr>
                <a:r>
                  <a:rPr lang="en-IN" sz="2400" dirty="0" smtClean="0"/>
                  <a:t>In simpler terms, the composition can be achieved by</a:t>
                </a:r>
              </a:p>
              <a:p>
                <a:pPr lvl="1"/>
                <a:r>
                  <a:rPr lang="en-IN" sz="2000" dirty="0" smtClean="0"/>
                  <a:t>First applying substitution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λ</m:t>
                    </m:r>
                  </m:oMath>
                </a14:m>
                <a:r>
                  <a:rPr lang="en-IN" sz="2000" dirty="0" smtClean="0"/>
                  <a:t> in terms of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θ</m:t>
                    </m:r>
                  </m:oMath>
                </a14:m>
                <a:endParaRPr lang="en-IN" sz="2000" dirty="0" smtClean="0"/>
              </a:p>
              <a:p>
                <a:pPr lvl="1"/>
                <a:r>
                  <a:rPr lang="en-IN" sz="2000" dirty="0" smtClean="0"/>
                  <a:t>Next adding any pairs of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λ</m:t>
                    </m:r>
                  </m:oMath>
                </a14:m>
                <a:r>
                  <a:rPr lang="en-IN" sz="2000" dirty="0" smtClean="0"/>
                  <a:t> having variables that do not occur in </a:t>
                </a:r>
                <a14:m>
                  <m:oMath xmlns:m="http://schemas.openxmlformats.org/officeDocument/2006/math">
                    <m:r>
                      <m:rPr>
                        <m:sty m:val="p"/>
                      </m:rPr>
                      <a:rPr lang="el-GR" sz="2000" i="1">
                        <a:latin typeface="Cambria Math" panose="02040503050406030204" pitchFamily="18" charset="0"/>
                        <a:ea typeface="Cambria Math" panose="02040503050406030204" pitchFamily="18" charset="0"/>
                      </a:rPr>
                      <m:t>θ</m:t>
                    </m:r>
                  </m:oMath>
                </a14:m>
                <a:endParaRPr lang="en-IN" sz="2000" dirty="0"/>
              </a:p>
              <a:p>
                <a:pPr marL="0" indent="0">
                  <a:buNone/>
                </a:pP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51383"/>
                <a:ext cx="10515600" cy="4351338"/>
              </a:xfrm>
              <a:blipFill rotWithShape="0">
                <a:blip r:embed="rId2"/>
                <a:stretch>
                  <a:fillRect l="-928" t="-1961" r="-11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E18C3255-676E-414D-AFAA-B78768D0870F}"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20</a:t>
            </a:fld>
            <a:endParaRPr lang="en-US" dirty="0"/>
          </a:p>
        </p:txBody>
      </p:sp>
    </p:spTree>
    <p:extLst>
      <p:ext uri="{BB962C8B-B14F-4D97-AF65-F5344CB8AC3E}">
        <p14:creationId xmlns:p14="http://schemas.microsoft.com/office/powerpoint/2010/main" val="327924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𝑔</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𝑧</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𝜆</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𝐵</m:t>
                          </m:r>
                        </m:e>
                      </m:d>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𝐶</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𝑤</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𝐷</m:t>
                          </m:r>
                        </m:e>
                      </m:d>
                      <m:r>
                        <a:rPr lang="en-IN" sz="2400" b="0" i="1" smtClean="0">
                          <a:latin typeface="Cambria Math" panose="02040503050406030204" pitchFamily="18" charset="0"/>
                          <a:ea typeface="Cambria Math" panose="02040503050406030204" pitchFamily="18" charset="0"/>
                        </a:rPr>
                        <m:t>𝑧</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r>
                  <a:rPr lang="en-IN" sz="2400" dirty="0" smtClean="0"/>
                  <a:t>Applying substitutions of </a:t>
                </a:r>
                <a14:m>
                  <m:oMath xmlns:m="http://schemas.openxmlformats.org/officeDocument/2006/math">
                    <m:r>
                      <a:rPr lang="en-IN" sz="2400" i="1">
                        <a:latin typeface="Cambria Math" panose="02040503050406030204" pitchFamily="18" charset="0"/>
                        <a:ea typeface="Cambria Math" panose="02040503050406030204" pitchFamily="18" charset="0"/>
                      </a:rPr>
                      <m:t>𝜆</m:t>
                    </m:r>
                  </m:oMath>
                </a14:m>
                <a:r>
                  <a:rPr lang="en-IN" sz="2400" dirty="0" smtClean="0"/>
                  <a:t> in terms of </a:t>
                </a:r>
                <a14:m>
                  <m:oMath xmlns:m="http://schemas.openxmlformats.org/officeDocument/2006/math">
                    <m:r>
                      <a:rPr lang="en-IN" sz="2400" i="1">
                        <a:latin typeface="Cambria Math" panose="02040503050406030204" pitchFamily="18" charset="0"/>
                        <a:ea typeface="Cambria Math" panose="02040503050406030204" pitchFamily="18" charset="0"/>
                      </a:rPr>
                      <m:t>𝜃</m:t>
                    </m:r>
                  </m:oMath>
                </a14:m>
                <a:r>
                  <a:rPr lang="en-IN" sz="2400" dirty="0" smtClean="0"/>
                  <a:t>, we get</a:t>
                </a:r>
              </a:p>
              <a:p>
                <a:pPr marL="0" indent="0">
                  <a:buNone/>
                </a:pPr>
                <a14:m>
                  <m:oMathPara xmlns:m="http://schemas.openxmlformats.org/officeDocument/2006/math">
                    <m:oMathParaPr>
                      <m:jc m:val="left"/>
                    </m:oMathParaPr>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r>
                        <a:rPr lang="el-GR" sz="2400" i="1">
                          <a:latin typeface="Cambria Math" panose="02040503050406030204" pitchFamily="18" charset="0"/>
                          <a:ea typeface="Cambria Math" panose="02040503050406030204" pitchFamily="18" charset="0"/>
                        </a:rPr>
                        <m:t>⋅</m:t>
                      </m:r>
                      <m:r>
                        <m:rPr>
                          <m:sty m:val="p"/>
                        </m:rPr>
                        <a:rPr lang="el-GR" sz="2400" i="1" smtClean="0">
                          <a:latin typeface="Cambria Math" panose="02040503050406030204" pitchFamily="18" charset="0"/>
                          <a:ea typeface="Cambria Math" panose="02040503050406030204" pitchFamily="18" charset="0"/>
                        </a:rPr>
                        <m:t>λ</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𝑔</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𝐵</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𝑧</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𝐴</m:t>
                      </m:r>
                      <m:d>
                        <m:dPr>
                          <m:begChr m:val="|"/>
                          <m:endChr m:val="|"/>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e>
                      </m:d>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𝐶</m:t>
                      </m:r>
                      <m:d>
                        <m:dPr>
                          <m:begChr m:val="|"/>
                          <m:endChr m:val="|"/>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𝑤</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e>
                      </m:d>
                      <m:r>
                        <a:rPr lang="en-IN" sz="2400" i="1">
                          <a:latin typeface="Cambria Math" panose="02040503050406030204" pitchFamily="18" charset="0"/>
                          <a:ea typeface="Cambria Math" panose="02040503050406030204" pitchFamily="18" charset="0"/>
                        </a:rPr>
                        <m:t>𝑧</m:t>
                      </m:r>
                      <m:r>
                        <a:rPr lang="en-IN" sz="2400" i="1">
                          <a:latin typeface="Cambria Math" panose="02040503050406030204" pitchFamily="18" charset="0"/>
                          <a:ea typeface="Cambria Math" panose="02040503050406030204" pitchFamily="18" charset="0"/>
                        </a:rPr>
                        <m:t>}</m:t>
                      </m:r>
                    </m:oMath>
                  </m:oMathPara>
                </a14:m>
                <a:endParaRPr lang="en-IN" sz="2400" dirty="0" smtClean="0"/>
              </a:p>
              <a:p>
                <a:pPr marL="0" indent="0">
                  <a:buNone/>
                </a:pPr>
                <a:r>
                  <a:rPr lang="en-IN" sz="2400" dirty="0" smtClean="0"/>
                  <a:t>Next adding only the pairs of </a:t>
                </a:r>
                <a14:m>
                  <m:oMath xmlns:m="http://schemas.openxmlformats.org/officeDocument/2006/math">
                    <m:r>
                      <a:rPr lang="en-IN" sz="2400" i="1">
                        <a:latin typeface="Cambria Math" panose="02040503050406030204" pitchFamily="18" charset="0"/>
                        <a:ea typeface="Cambria Math" panose="02040503050406030204" pitchFamily="18" charset="0"/>
                      </a:rPr>
                      <m:t>𝜆</m:t>
                    </m:r>
                  </m:oMath>
                </a14:m>
                <a:r>
                  <a:rPr lang="en-IN" sz="2400" dirty="0" smtClean="0"/>
                  <a:t> having variables that do not occur in </a:t>
                </a:r>
                <a14:m>
                  <m:oMath xmlns:m="http://schemas.openxmlformats.org/officeDocument/2006/math">
                    <m:r>
                      <a:rPr lang="en-IN" sz="2400" i="1">
                        <a:latin typeface="Cambria Math" panose="02040503050406030204" pitchFamily="18" charset="0"/>
                        <a:ea typeface="Cambria Math" panose="02040503050406030204" pitchFamily="18" charset="0"/>
                      </a:rPr>
                      <m:t>𝜃</m:t>
                    </m:r>
                  </m:oMath>
                </a14:m>
                <a:r>
                  <a:rPr lang="en-IN" sz="2400" dirty="0" smtClean="0"/>
                  <a:t>, we obtain</a:t>
                </a:r>
                <a:endParaRPr lang="en-IN" sz="2400" dirty="0"/>
              </a:p>
              <a:p>
                <a:pPr marL="0" indent="0">
                  <a:buNone/>
                </a:pPr>
                <a14:m>
                  <m:oMathPara xmlns:m="http://schemas.openxmlformats.org/officeDocument/2006/math">
                    <m:oMathParaPr>
                      <m:jc m:val="left"/>
                    </m:oMathParaPr>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r>
                        <a:rPr lang="el-GR"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λ</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𝑔</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𝐴</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𝑧</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𝐴</m:t>
                      </m:r>
                      <m:d>
                        <m:dPr>
                          <m:begChr m:val="|"/>
                          <m:endChr m:val="|"/>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e>
                      </m:d>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𝐶</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𝑤</m:t>
                      </m:r>
                      <m:r>
                        <a:rPr lang="en-IN" sz="2400" i="1">
                          <a:latin typeface="Cambria Math" panose="02040503050406030204" pitchFamily="18" charset="0"/>
                          <a:ea typeface="Cambria Math" panose="02040503050406030204" pitchFamily="18" charset="0"/>
                        </a:rPr>
                        <m:t>}</m:t>
                      </m:r>
                    </m:oMath>
                  </m:oMathPara>
                </a14:m>
                <a:endParaRPr lang="en-IN" sz="2400"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63" r="-921"/>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1A2EFF89-011B-406C-8A60-9C5BCC6411E4}"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21</a:t>
            </a:fld>
            <a:endParaRPr lang="en-US" dirty="0"/>
          </a:p>
        </p:txBody>
      </p:sp>
    </p:spTree>
    <p:extLst>
      <p:ext uri="{BB962C8B-B14F-4D97-AF65-F5344CB8AC3E}">
        <p14:creationId xmlns:p14="http://schemas.microsoft.com/office/powerpoint/2010/main" val="595935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5169" y="718041"/>
                <a:ext cx="10515600" cy="5463817"/>
              </a:xfrm>
            </p:spPr>
            <p:txBody>
              <a:bodyPr>
                <a:normAutofit/>
              </a:bodyPr>
              <a:lstStyle/>
              <a:p>
                <a:pPr marL="0" indent="0">
                  <a:buNone/>
                </a:pPr>
                <a:r>
                  <a:rPr lang="en-IN" u="sng" dirty="0" smtClean="0"/>
                  <a:t>Example</a:t>
                </a:r>
              </a:p>
              <a:p>
                <a:pPr marL="0" indent="0">
                  <a:buNone/>
                </a:pPr>
                <a:endParaRPr lang="en-IN" i="1" u="sng"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𝑧</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𝜆</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𝑏</m:t>
                          </m:r>
                        </m:e>
                      </m:d>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𝑧</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r>
                  <a:rPr lang="en-IN" sz="2400" dirty="0" smtClean="0"/>
                  <a:t>Applying substitutions of </a:t>
                </a:r>
                <a14:m>
                  <m:oMath xmlns:m="http://schemas.openxmlformats.org/officeDocument/2006/math">
                    <m:r>
                      <a:rPr lang="en-IN" sz="2400" i="1">
                        <a:latin typeface="Cambria Math" panose="02040503050406030204" pitchFamily="18" charset="0"/>
                        <a:ea typeface="Cambria Math" panose="02040503050406030204" pitchFamily="18" charset="0"/>
                      </a:rPr>
                      <m:t>𝜆</m:t>
                    </m:r>
                  </m:oMath>
                </a14:m>
                <a:r>
                  <a:rPr lang="en-IN" sz="2400" dirty="0" smtClean="0"/>
                  <a:t> in terms of </a:t>
                </a:r>
                <a14:m>
                  <m:oMath xmlns:m="http://schemas.openxmlformats.org/officeDocument/2006/math">
                    <m:r>
                      <a:rPr lang="en-IN" sz="2400" i="1">
                        <a:latin typeface="Cambria Math" panose="02040503050406030204" pitchFamily="18" charset="0"/>
                        <a:ea typeface="Cambria Math" panose="02040503050406030204" pitchFamily="18" charset="0"/>
                      </a:rPr>
                      <m:t>𝜃</m:t>
                    </m:r>
                  </m:oMath>
                </a14:m>
                <a:r>
                  <a:rPr lang="en-IN" sz="2400" dirty="0" smtClean="0"/>
                  <a:t>, we get</a:t>
                </a:r>
              </a:p>
              <a:p>
                <a:pPr marL="0" indent="0">
                  <a:buNone/>
                </a:pPr>
                <a14:m>
                  <m:oMathPara xmlns:m="http://schemas.openxmlformats.org/officeDocument/2006/math">
                    <m:oMathParaPr>
                      <m:jc m:val="left"/>
                    </m:oMathParaPr>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r>
                        <a:rPr lang="el-GR" sz="2400" i="1">
                          <a:latin typeface="Cambria Math" panose="02040503050406030204" pitchFamily="18" charset="0"/>
                          <a:ea typeface="Cambria Math" panose="02040503050406030204" pitchFamily="18" charset="0"/>
                        </a:rPr>
                        <m:t>⋅</m:t>
                      </m:r>
                      <m:r>
                        <m:rPr>
                          <m:sty m:val="p"/>
                        </m:rPr>
                        <a:rPr lang="el-GR" sz="2400" i="1" smtClean="0">
                          <a:latin typeface="Cambria Math" panose="02040503050406030204" pitchFamily="18" charset="0"/>
                          <a:ea typeface="Cambria Math" panose="02040503050406030204" pitchFamily="18" charset="0"/>
                        </a:rPr>
                        <m:t>λ</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𝑏</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m:t>
                      </m:r>
                      <m:d>
                        <m:dPr>
                          <m:begChr m:val="|"/>
                          <m:endChr m:val="|"/>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𝑏</m:t>
                          </m:r>
                        </m:e>
                      </m:d>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𝑧</m:t>
                      </m:r>
                      <m:r>
                        <a:rPr lang="en-IN" sz="2400" i="1">
                          <a:latin typeface="Cambria Math" panose="02040503050406030204" pitchFamily="18" charset="0"/>
                          <a:ea typeface="Cambria Math" panose="02040503050406030204" pitchFamily="18" charset="0"/>
                        </a:rPr>
                        <m:t>}</m:t>
                      </m:r>
                    </m:oMath>
                  </m:oMathPara>
                </a14:m>
                <a:endParaRPr lang="en-IN" sz="2400" dirty="0" smtClean="0"/>
              </a:p>
              <a:p>
                <a:pPr marL="0" indent="0">
                  <a:buNone/>
                </a:pPr>
                <a:r>
                  <a:rPr lang="en-IN" sz="2400" dirty="0" smtClean="0"/>
                  <a:t>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𝑓</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𝑏</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𝑧</m:t>
                    </m:r>
                    <m:r>
                      <a:rPr lang="en-IN" sz="2400" i="1">
                        <a:latin typeface="Cambria Math" panose="02040503050406030204" pitchFamily="18" charset="0"/>
                        <a:ea typeface="Cambria Math" panose="02040503050406030204" pitchFamily="18" charset="0"/>
                      </a:rPr>
                      <m:t>}</m:t>
                    </m:r>
                  </m:oMath>
                </a14:m>
                <a:endParaRPr lang="en-IN" sz="2400" dirty="0"/>
              </a:p>
              <a:p>
                <a:pPr marL="0" indent="0">
                  <a:buNone/>
                </a:pPr>
                <a:r>
                  <a:rPr lang="en-IN" sz="2400" u="sng" dirty="0" smtClean="0"/>
                  <a:t>Some Characteristics</a:t>
                </a:r>
              </a:p>
              <a:p>
                <a:r>
                  <a:rPr lang="en-IN" sz="2400" dirty="0" smtClean="0"/>
                  <a:t>Composition of substitutions is associative.</a:t>
                </a:r>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𝜃</m:t>
                      </m:r>
                      <m:r>
                        <a:rPr lang="en-IN" sz="240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𝜆</m:t>
                      </m:r>
                      <m:r>
                        <a:rPr lang="en-IN" sz="240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𝜇</m:t>
                      </m:r>
                      <m:r>
                        <a:rPr lang="en-IN" sz="2400" b="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𝜃</m:t>
                      </m:r>
                      <m:r>
                        <a:rPr lang="en-IN" sz="240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𝜆</m:t>
                      </m:r>
                      <m:r>
                        <a:rPr lang="en-IN" sz="2400" b="0" i="1" smtClean="0">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𝜇</m:t>
                      </m:r>
                    </m:oMath>
                  </m:oMathPara>
                </a14:m>
                <a:endParaRPr lang="en-IN" sz="2400" dirty="0" smtClean="0"/>
              </a:p>
              <a:p>
                <a:r>
                  <a:rPr lang="en-IN" sz="2400" dirty="0" smtClean="0"/>
                  <a:t>Empty substitution </a:t>
                </a:r>
                <a14:m>
                  <m:oMath xmlns:m="http://schemas.openxmlformats.org/officeDocument/2006/math">
                    <m:r>
                      <a:rPr lang="en-IN" sz="2400" i="1" smtClean="0">
                        <a:latin typeface="Cambria Math" panose="02040503050406030204" pitchFamily="18" charset="0"/>
                        <a:ea typeface="Cambria Math" panose="02040503050406030204" pitchFamily="18" charset="0"/>
                      </a:rPr>
                      <m:t>𝜀</m:t>
                    </m:r>
                  </m:oMath>
                </a14:m>
                <a:r>
                  <a:rPr lang="en-IN" sz="2400" dirty="0" smtClean="0"/>
                  <a:t> is both left and right identity.</a:t>
                </a:r>
              </a:p>
              <a:p>
                <a:pPr marL="457200" lvl="1" indent="0">
                  <a:buNone/>
                </a:pPr>
                <a14:m>
                  <m:oMathPara xmlns:m="http://schemas.openxmlformats.org/officeDocument/2006/math">
                    <m:oMathParaPr>
                      <m:jc m:val="left"/>
                    </m:oMathParaPr>
                    <m:oMath xmlns:m="http://schemas.openxmlformats.org/officeDocument/2006/math">
                      <m:r>
                        <a:rPr lang="en-IN" sz="2000" i="1" smtClean="0">
                          <a:latin typeface="Cambria Math" panose="02040503050406030204" pitchFamily="18" charset="0"/>
                          <a:ea typeface="Cambria Math" panose="02040503050406030204" pitchFamily="18" charset="0"/>
                        </a:rPr>
                        <m:t>𝜀</m:t>
                      </m:r>
                      <m:r>
                        <a:rPr lang="en-IN" sz="2000" i="1" smtClean="0">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𝜃</m:t>
                      </m:r>
                      <m:r>
                        <a:rPr lang="en-IN" sz="2000" i="1" smtClean="0">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𝜃</m:t>
                      </m:r>
                      <m:r>
                        <a:rPr lang="en-IN" sz="2000" i="1" smtClean="0">
                          <a:latin typeface="Cambria Math" panose="02040503050406030204" pitchFamily="18" charset="0"/>
                          <a:ea typeface="Cambria Math" panose="02040503050406030204" pitchFamily="18" charset="0"/>
                        </a:rPr>
                        <m:t>⋅</m:t>
                      </m:r>
                      <m:r>
                        <a:rPr lang="en-IN" sz="2000" i="1" smtClean="0">
                          <a:latin typeface="Cambria Math" panose="02040503050406030204" pitchFamily="18" charset="0"/>
                          <a:ea typeface="Cambria Math" panose="02040503050406030204" pitchFamily="18" charset="0"/>
                        </a:rPr>
                        <m:t>𝜀</m:t>
                      </m:r>
                    </m:oMath>
                  </m:oMathPara>
                </a14:m>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5169" y="718041"/>
                <a:ext cx="10515600" cy="5463817"/>
              </a:xfrm>
              <a:blipFill rotWithShape="0">
                <a:blip r:embed="rId2"/>
                <a:stretch>
                  <a:fillRect l="-928" t="-670"/>
                </a:stretch>
              </a:blipFill>
            </p:spPr>
            <p:txBody>
              <a:bodyPr/>
              <a:lstStyle/>
              <a:p>
                <a:r>
                  <a:rPr lang="en-IN">
                    <a:noFill/>
                  </a:rPr>
                  <a:t> </a:t>
                </a:r>
              </a:p>
            </p:txBody>
          </p:sp>
        </mc:Fallback>
      </mc:AlternateContent>
      <p:sp>
        <p:nvSpPr>
          <p:cNvPr id="2" name="Date Placeholder 1"/>
          <p:cNvSpPr>
            <a:spLocks noGrp="1"/>
          </p:cNvSpPr>
          <p:nvPr>
            <p:ph type="dt" sz="half" idx="10"/>
          </p:nvPr>
        </p:nvSpPr>
        <p:spPr/>
        <p:txBody>
          <a:bodyPr/>
          <a:lstStyle/>
          <a:p>
            <a:fld id="{CBA45F86-6674-4955-9C7A-AC669FC5A1AB}"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22</a:t>
            </a:fld>
            <a:endParaRPr lang="en-US" dirty="0"/>
          </a:p>
        </p:txBody>
      </p:sp>
    </p:spTree>
    <p:extLst>
      <p:ext uri="{BB962C8B-B14F-4D97-AF65-F5344CB8AC3E}">
        <p14:creationId xmlns:p14="http://schemas.microsoft.com/office/powerpoint/2010/main" val="3402846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92746" y="956302"/>
                <a:ext cx="10515600" cy="4839192"/>
              </a:xfrm>
            </p:spPr>
            <p:txBody>
              <a:bodyPr>
                <a:normAutofit/>
              </a:bodyPr>
              <a:lstStyle/>
              <a:p>
                <a:pPr marL="0" indent="0">
                  <a:buNone/>
                </a:pPr>
                <a:r>
                  <a:rPr lang="en-IN" sz="2400" u="sng" dirty="0" smtClean="0"/>
                  <a:t>Definition</a:t>
                </a:r>
                <a:endParaRPr lang="en-IN" sz="2400" dirty="0" smtClean="0"/>
              </a:p>
              <a:p>
                <a:pPr marL="0" indent="0">
                  <a:buNone/>
                </a:pPr>
                <a:r>
                  <a:rPr lang="en-IN" sz="2400" dirty="0" smtClean="0"/>
                  <a:t>A substitution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oMath>
                </a14:m>
                <a:r>
                  <a:rPr lang="en-IN" sz="2400" dirty="0" smtClean="0"/>
                  <a:t> is called a unifier for a set of expressions </a:t>
                </a:r>
              </a:p>
              <a:p>
                <a:pPr marL="0" indent="0">
                  <a:buNone/>
                </a:pPr>
                <a14:m>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𝐸</m:t>
                    </m:r>
                    <m:r>
                      <a:rPr lang="en-IN" sz="2400" b="0" i="1" baseline="-25000" smtClean="0">
                        <a:latin typeface="Cambria Math" panose="02040503050406030204" pitchFamily="18" charset="0"/>
                      </a:rPr>
                      <m:t>1</m:t>
                    </m:r>
                    <m:r>
                      <a:rPr lang="en-IN" sz="2400" b="0" i="1" smtClean="0">
                        <a:latin typeface="Cambria Math" panose="02040503050406030204" pitchFamily="18" charset="0"/>
                      </a:rPr>
                      <m:t>,</m:t>
                    </m:r>
                    <m:r>
                      <a:rPr lang="en-IN" sz="2400" b="0" i="1" smtClean="0">
                        <a:latin typeface="Cambria Math" panose="02040503050406030204" pitchFamily="18" charset="0"/>
                      </a:rPr>
                      <m:t>𝐸</m:t>
                    </m:r>
                    <m:r>
                      <a:rPr lang="en-IN" sz="2400" b="0" i="1" baseline="-25000" smtClean="0">
                        <a:latin typeface="Cambria Math" panose="02040503050406030204" pitchFamily="18" charset="0"/>
                      </a:rPr>
                      <m:t>2</m:t>
                    </m:r>
                    <m:r>
                      <a:rPr lang="en-IN" sz="2400" b="0" i="1" smtClean="0">
                        <a:latin typeface="Cambria Math" panose="02040503050406030204" pitchFamily="18" charset="0"/>
                      </a:rPr>
                      <m:t>,…,</m:t>
                    </m:r>
                    <m:r>
                      <a:rPr lang="en-IN" sz="2400" b="0" i="1" smtClean="0">
                        <a:latin typeface="Cambria Math" panose="02040503050406030204" pitchFamily="18" charset="0"/>
                      </a:rPr>
                      <m:t>𝐸𝐾</m:t>
                    </m:r>
                    <m:r>
                      <a:rPr lang="en-IN" sz="2400" b="0" i="1" smtClean="0">
                        <a:latin typeface="Cambria Math" panose="02040503050406030204" pitchFamily="18" charset="0"/>
                      </a:rPr>
                      <m:t>}</m:t>
                    </m:r>
                  </m:oMath>
                </a14:m>
                <a:r>
                  <a:rPr lang="en-IN" sz="2400" dirty="0" smtClean="0"/>
                  <a:t> if and only if </a:t>
                </a:r>
                <a14:m>
                  <m:oMath xmlns:m="http://schemas.openxmlformats.org/officeDocument/2006/math">
                    <m:r>
                      <a:rPr lang="en-IN" sz="2400" i="1">
                        <a:latin typeface="Cambria Math" panose="02040503050406030204" pitchFamily="18" charset="0"/>
                      </a:rPr>
                      <m:t>𝐸</m:t>
                    </m:r>
                    <m:r>
                      <a:rPr lang="en-IN" sz="2400" i="1" baseline="-25000">
                        <a:latin typeface="Cambria Math" panose="02040503050406030204" pitchFamily="18" charset="0"/>
                      </a:rPr>
                      <m:t>1</m:t>
                    </m:r>
                    <m:r>
                      <a:rPr lang="en-IN" sz="2400" i="1">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𝐸</m:t>
                    </m:r>
                    <m:r>
                      <a:rPr lang="en-IN" sz="2400" i="1" baseline="-25000">
                        <a:latin typeface="Cambria Math" panose="02040503050406030204" pitchFamily="18" charset="0"/>
                      </a:rPr>
                      <m:t>2</m:t>
                    </m:r>
                    <m:r>
                      <a:rPr lang="en-IN" sz="2400" i="1">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rPr>
                      <m:t>…</m:t>
                    </m:r>
                    <m:r>
                      <a:rPr lang="en-IN" sz="2400" i="1">
                        <a:latin typeface="Cambria Math" panose="02040503050406030204" pitchFamily="18" charset="0"/>
                      </a:rPr>
                      <m:t>𝐸𝐾</m:t>
                    </m:r>
                    <m:r>
                      <a:rPr lang="en-IN" sz="2400" i="1">
                        <a:latin typeface="Cambria Math" panose="02040503050406030204" pitchFamily="18" charset="0"/>
                        <a:ea typeface="Cambria Math" panose="02040503050406030204" pitchFamily="18" charset="0"/>
                      </a:rPr>
                      <m:t>𝜃</m:t>
                    </m:r>
                  </m:oMath>
                </a14:m>
                <a:endParaRPr lang="en-IN" sz="2400" dirty="0" smtClean="0"/>
              </a:p>
              <a:p>
                <a:pPr marL="0" indent="0">
                  <a:buNone/>
                </a:pPr>
                <a:r>
                  <a:rPr lang="en-IN" sz="2400" dirty="0"/>
                  <a:t>a</a:t>
                </a:r>
                <a:r>
                  <a:rPr lang="en-IN" sz="2400" dirty="0" smtClean="0"/>
                  <a:t>nd the set of E’s is said to be unifiable if there exist a unifier for it.</a:t>
                </a:r>
              </a:p>
              <a:p>
                <a:pPr marL="0" indent="0">
                  <a:buNone/>
                </a:pPr>
                <a:r>
                  <a:rPr lang="en-IN" sz="2400" u="sng" dirty="0"/>
                  <a:t>Definition</a:t>
                </a:r>
                <a:endParaRPr lang="en-IN" sz="2400" dirty="0"/>
              </a:p>
              <a:p>
                <a:pPr marL="0" indent="0">
                  <a:buNone/>
                </a:pPr>
                <a:r>
                  <a:rPr lang="en-IN" sz="2400" dirty="0"/>
                  <a:t>A </a:t>
                </a:r>
                <a:r>
                  <a:rPr lang="en-IN" sz="2400" dirty="0" smtClean="0"/>
                  <a:t>unifier </a:t>
                </a:r>
                <a14:m>
                  <m:oMath xmlns:m="http://schemas.openxmlformats.org/officeDocument/2006/math">
                    <m:r>
                      <a:rPr lang="el-GR" sz="2400" i="1" smtClean="0">
                        <a:latin typeface="Cambria Math" panose="02040503050406030204" pitchFamily="18" charset="0"/>
                        <a:ea typeface="Cambria Math" panose="02040503050406030204" pitchFamily="18" charset="0"/>
                      </a:rPr>
                      <m:t>𝜎</m:t>
                    </m:r>
                  </m:oMath>
                </a14:m>
                <a:r>
                  <a:rPr lang="en-IN" sz="2400" dirty="0"/>
                  <a:t> </a:t>
                </a:r>
                <a:r>
                  <a:rPr lang="en-IN" sz="2400" dirty="0" smtClean="0"/>
                  <a:t>for a set </a:t>
                </a:r>
                <a14:m>
                  <m:oMath xmlns:m="http://schemas.openxmlformats.org/officeDocument/2006/math">
                    <m:r>
                      <a:rPr lang="en-IN" sz="2400" i="1">
                        <a:latin typeface="Cambria Math" panose="02040503050406030204" pitchFamily="18" charset="0"/>
                      </a:rPr>
                      <m:t>{</m:t>
                    </m:r>
                    <m:r>
                      <a:rPr lang="en-IN" sz="2400" i="1">
                        <a:latin typeface="Cambria Math" panose="02040503050406030204" pitchFamily="18" charset="0"/>
                      </a:rPr>
                      <m:t>𝐸</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𝐸</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𝐸𝐾</m:t>
                    </m:r>
                    <m:r>
                      <a:rPr lang="en-IN" sz="2400" i="1">
                        <a:latin typeface="Cambria Math" panose="02040503050406030204" pitchFamily="18" charset="0"/>
                      </a:rPr>
                      <m:t>}</m:t>
                    </m:r>
                  </m:oMath>
                </a14:m>
                <a:r>
                  <a:rPr lang="en-IN" sz="2400" dirty="0" smtClean="0"/>
                  <a:t> of expressions is </a:t>
                </a:r>
                <a:r>
                  <a:rPr lang="en-IN" sz="2400" u="sng" dirty="0" smtClean="0"/>
                  <a:t>most general unifier (</a:t>
                </a:r>
                <a:r>
                  <a:rPr lang="en-IN" sz="2400" u="sng" dirty="0" err="1" smtClean="0"/>
                  <a:t>m.g.u</a:t>
                </a:r>
                <a:r>
                  <a:rPr lang="en-IN" sz="2400" u="sng" dirty="0" smtClean="0"/>
                  <a:t>.)</a:t>
                </a:r>
                <a:r>
                  <a:rPr lang="en-IN" sz="2400" dirty="0" smtClean="0"/>
                  <a:t> </a:t>
                </a:r>
                <a:r>
                  <a:rPr lang="en-IN" sz="2400" dirty="0"/>
                  <a:t>if and </a:t>
                </a:r>
                <a:r>
                  <a:rPr lang="en-IN" sz="2400" dirty="0" smtClean="0"/>
                  <a:t>only if for each unifier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oMath>
                </a14:m>
                <a:r>
                  <a:rPr lang="en-IN" sz="2400" dirty="0" smtClean="0"/>
                  <a:t> for the set, there is a substitution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λ</m:t>
                    </m:r>
                  </m:oMath>
                </a14:m>
                <a:r>
                  <a:rPr lang="en-IN" sz="2400" dirty="0" smtClean="0"/>
                  <a:t> such that </a:t>
                </a:r>
                <a14:m>
                  <m:oMath xmlns:m="http://schemas.openxmlformats.org/officeDocument/2006/math">
                    <m:r>
                      <m:rPr>
                        <m:sty m:val="p"/>
                      </m:rPr>
                      <a:rPr lang="el-GR" sz="2400" i="1">
                        <a:latin typeface="Cambria Math" panose="02040503050406030204" pitchFamily="18" charset="0"/>
                        <a:ea typeface="Cambria Math" panose="02040503050406030204" pitchFamily="18" charset="0"/>
                      </a:rPr>
                      <m:t>θ</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𝜎</m:t>
                    </m:r>
                    <m:r>
                      <a:rPr lang="el-GR" sz="2400" i="1">
                        <a:latin typeface="Cambria Math" panose="02040503050406030204" pitchFamily="18" charset="0"/>
                        <a:ea typeface="Cambria Math" panose="02040503050406030204" pitchFamily="18" charset="0"/>
                      </a:rPr>
                      <m:t>⋅</m:t>
                    </m:r>
                    <m:r>
                      <m:rPr>
                        <m:sty m:val="p"/>
                      </m:rPr>
                      <a:rPr lang="el-GR" sz="2400" i="1">
                        <a:latin typeface="Cambria Math" panose="02040503050406030204" pitchFamily="18" charset="0"/>
                        <a:ea typeface="Cambria Math" panose="02040503050406030204" pitchFamily="18" charset="0"/>
                      </a:rPr>
                      <m:t>λ</m:t>
                    </m:r>
                  </m:oMath>
                </a14:m>
                <a:r>
                  <a:rPr lang="en-IN" sz="2400" dirty="0" smtClean="0"/>
                  <a:t>. Further, the common instance produced by a most general unifier is unique except for alphabetic variants. (</a:t>
                </a:r>
                <a:r>
                  <a:rPr lang="en-IN" sz="2400" dirty="0" err="1" smtClean="0"/>
                  <a:t>m.g.u</a:t>
                </a:r>
                <a:r>
                  <a:rPr lang="en-IN" sz="2400" dirty="0" smtClean="0"/>
                  <a:t>. is a unifier with minimum number of entries).</a:t>
                </a:r>
                <a:endParaRPr lang="en-IN"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92746" y="956302"/>
                <a:ext cx="10515600" cy="4839192"/>
              </a:xfrm>
              <a:blipFill rotWithShape="0">
                <a:blip r:embed="rId2"/>
                <a:stretch>
                  <a:fillRect l="-928" t="-1008" r="-580"/>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3A7BA3D6-1F65-49AC-B52D-8B2BBA92B2BB}"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23</a:t>
            </a:fld>
            <a:endParaRPr lang="en-US" dirty="0"/>
          </a:p>
        </p:txBody>
      </p:sp>
    </p:spTree>
    <p:extLst>
      <p:ext uri="{BB962C8B-B14F-4D97-AF65-F5344CB8AC3E}">
        <p14:creationId xmlns:p14="http://schemas.microsoft.com/office/powerpoint/2010/main" val="1783855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249251"/>
                <a:ext cx="8596668" cy="4792109"/>
              </a:xfrm>
            </p:spPr>
            <p:txBody>
              <a:bodyPr>
                <a:normAutofit/>
              </a:bodyPr>
              <a:lstStyle/>
              <a:p>
                <a:pPr marL="0" indent="0">
                  <a:buNone/>
                </a:pPr>
                <a:r>
                  <a:rPr lang="en-IN" sz="2400" dirty="0" smtClean="0"/>
                  <a:t>Consider a set of expressions</a:t>
                </a:r>
              </a:p>
              <a:p>
                <a:pPr marL="0"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m:t>
                      </m:r>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𝑦</m:t>
                              </m:r>
                            </m:e>
                          </m:d>
                          <m:r>
                            <a:rPr lang="en-IN" sz="2400" b="0" i="1" smtClean="0">
                              <a:latin typeface="Cambria Math" panose="02040503050406030204" pitchFamily="18" charset="0"/>
                            </a:rPr>
                            <m:t>,</m:t>
                          </m:r>
                          <m:r>
                            <a:rPr lang="en-IN" sz="2400" b="0" i="1" smtClean="0">
                              <a:latin typeface="Cambria Math" panose="02040503050406030204" pitchFamily="18" charset="0"/>
                            </a:rPr>
                            <m:t>𝐵</m:t>
                          </m:r>
                        </m:e>
                      </m:d>
                      <m:r>
                        <a:rPr lang="en-IN" sz="2400" b="0" i="1" smtClean="0">
                          <a:latin typeface="Cambria Math" panose="02040503050406030204" pitchFamily="18" charset="0"/>
                        </a:rPr>
                        <m:t>;</m:t>
                      </m:r>
                      <m:r>
                        <a:rPr lang="en-IN" sz="2400" b="0" i="1" smtClean="0">
                          <a:latin typeface="Cambria Math" panose="02040503050406030204" pitchFamily="18" charset="0"/>
                        </a:rPr>
                        <m:t>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r>
                            <a:rPr lang="en-IN" sz="2400" b="0" i="1" smtClean="0">
                              <a:latin typeface="Cambria Math" panose="02040503050406030204" pitchFamily="18" charset="0"/>
                            </a:rPr>
                            <m:t>,</m:t>
                          </m:r>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𝐵</m:t>
                              </m:r>
                            </m:e>
                          </m:d>
                          <m:r>
                            <a:rPr lang="en-IN" sz="2400" b="0" i="1" smtClean="0">
                              <a:latin typeface="Cambria Math" panose="02040503050406030204" pitchFamily="18" charset="0"/>
                            </a:rPr>
                            <m:t>,</m:t>
                          </m:r>
                          <m:r>
                            <a:rPr lang="en-IN" sz="2400" b="0" i="1" smtClean="0">
                              <a:latin typeface="Cambria Math" panose="02040503050406030204" pitchFamily="18" charset="0"/>
                            </a:rPr>
                            <m:t>𝐵</m:t>
                          </m:r>
                        </m:e>
                      </m:d>
                      <m:r>
                        <a:rPr lang="en-IN" sz="2400" b="0" i="1" smtClean="0">
                          <a:latin typeface="Cambria Math" panose="02040503050406030204" pitchFamily="18" charset="0"/>
                        </a:rPr>
                        <m:t>}</m:t>
                      </m:r>
                    </m:oMath>
                  </m:oMathPara>
                </a14:m>
                <a:endParaRPr lang="en-IN" sz="2400" dirty="0" smtClean="0"/>
              </a:p>
              <a:p>
                <a:pPr marL="0" indent="0">
                  <a:buNone/>
                </a:pPr>
                <a14:m>
                  <m:oMath xmlns:m="http://schemas.openxmlformats.org/officeDocument/2006/math">
                    <m:r>
                      <a:rPr lang="en-IN" sz="2400" i="1">
                        <a:latin typeface="Cambria Math" panose="02040503050406030204" pitchFamily="18" charset="0"/>
                        <a:ea typeface="Cambria Math" panose="02040503050406030204" pitchFamily="18" charset="0"/>
                      </a:rPr>
                      <m:t>𝜃</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𝐵</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oMath>
                </a14:m>
                <a:r>
                  <a:rPr lang="en-IN" sz="2400" dirty="0" smtClean="0"/>
                  <a:t> produces </a:t>
                </a:r>
                <a14:m>
                  <m:oMath xmlns:m="http://schemas.openxmlformats.org/officeDocument/2006/math">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b="0" i="1" smtClean="0">
                                <a:latin typeface="Cambria Math" panose="02040503050406030204" pitchFamily="18" charset="0"/>
                              </a:rPr>
                              <m:t>𝐴</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b="0" i="1" smtClean="0">
                                    <a:latin typeface="Cambria Math" panose="02040503050406030204" pitchFamily="18" charset="0"/>
                                  </a:rPr>
                                  <m:t>𝐵</m:t>
                                </m:r>
                              </m:e>
                            </m:d>
                            <m:r>
                              <a:rPr lang="en-IN" sz="2400" i="1">
                                <a:latin typeface="Cambria Math" panose="02040503050406030204" pitchFamily="18" charset="0"/>
                              </a:rPr>
                              <m:t>,</m:t>
                            </m:r>
                            <m:r>
                              <a:rPr lang="en-IN" sz="2400" i="1">
                                <a:latin typeface="Cambria Math" panose="02040503050406030204" pitchFamily="18" charset="0"/>
                              </a:rPr>
                              <m:t>𝐵</m:t>
                            </m:r>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b="0" i="1" smtClean="0">
                                <a:latin typeface="Cambria Math" panose="02040503050406030204" pitchFamily="18" charset="0"/>
                              </a:rPr>
                              <m:t>𝐴</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𝐵</m:t>
                                </m:r>
                              </m:e>
                            </m:d>
                            <m:r>
                              <a:rPr lang="en-IN" sz="2400" i="1">
                                <a:latin typeface="Cambria Math" panose="02040503050406030204" pitchFamily="18" charset="0"/>
                              </a:rPr>
                              <m:t>,</m:t>
                            </m:r>
                            <m:r>
                              <a:rPr lang="en-IN" sz="2400" i="1">
                                <a:latin typeface="Cambria Math" panose="02040503050406030204" pitchFamily="18" charset="0"/>
                              </a:rPr>
                              <m:t>𝐵</m:t>
                            </m:r>
                          </m:e>
                        </m:d>
                      </m:e>
                    </m:d>
                  </m:oMath>
                </a14:m>
                <a:endParaRPr lang="en-IN" sz="2400" dirty="0" smtClean="0"/>
              </a:p>
              <a:p>
                <a:pPr marL="0" indent="0">
                  <a:buNone/>
                </a:pPr>
                <a:r>
                  <a:rPr lang="en-IN" sz="2400" dirty="0" smtClean="0"/>
                  <a:t>And</a:t>
                </a:r>
              </a:p>
              <a:p>
                <a:pPr marL="0" indent="0">
                  <a:buNone/>
                </a:pPr>
                <a14:m>
                  <m:oMath xmlns:m="http://schemas.openxmlformats.org/officeDocument/2006/math">
                    <m:r>
                      <a:rPr lang="el-GR" sz="2400" i="1">
                        <a:latin typeface="Cambria Math" panose="02040503050406030204" pitchFamily="18" charset="0"/>
                        <a:ea typeface="Cambria Math" panose="02040503050406030204" pitchFamily="18" charset="0"/>
                      </a:rPr>
                      <m:t>𝜎</m:t>
                    </m:r>
                  </m:oMath>
                </a14:m>
                <a:r>
                  <a:rPr lang="en-IN" sz="2400" dirty="0">
                    <a:ea typeface="Cambria Math" panose="02040503050406030204" pitchFamily="18" charset="0"/>
                  </a:rPr>
                  <a:t>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oMath>
                </a14:m>
                <a:r>
                  <a:rPr lang="en-IN" sz="2400" dirty="0"/>
                  <a:t> </a:t>
                </a:r>
                <a:r>
                  <a:rPr lang="en-IN" sz="2400" dirty="0" smtClean="0"/>
                  <a:t>produces </a:t>
                </a:r>
                <a14:m>
                  <m:oMath xmlns:m="http://schemas.openxmlformats.org/officeDocument/2006/math">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b="0" i="1" smtClean="0">
                                <a:latin typeface="Cambria Math" panose="02040503050406030204" pitchFamily="18" charset="0"/>
                              </a:rPr>
                              <m:t>𝐵</m:t>
                            </m:r>
                          </m:e>
                        </m:d>
                        <m:r>
                          <a:rPr lang="en-IN" sz="2400" i="1">
                            <a:latin typeface="Cambria Math" panose="02040503050406030204" pitchFamily="18" charset="0"/>
                          </a:rPr>
                          <m:t>,</m:t>
                        </m:r>
                        <m:r>
                          <a:rPr lang="en-IN" sz="2400" i="1">
                            <a:latin typeface="Cambria Math" panose="02040503050406030204" pitchFamily="18" charset="0"/>
                          </a:rPr>
                          <m:t>𝐵</m:t>
                        </m:r>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𝐵</m:t>
                            </m:r>
                          </m:e>
                        </m:d>
                        <m:r>
                          <a:rPr lang="en-IN" sz="2400" i="1">
                            <a:latin typeface="Cambria Math" panose="02040503050406030204" pitchFamily="18" charset="0"/>
                          </a:rPr>
                          <m:t>,</m:t>
                        </m:r>
                        <m:r>
                          <a:rPr lang="en-IN" sz="2400" i="1">
                            <a:latin typeface="Cambria Math" panose="02040503050406030204" pitchFamily="18" charset="0"/>
                          </a:rPr>
                          <m:t>𝐵</m:t>
                        </m:r>
                      </m:e>
                    </m:d>
                    <m:r>
                      <a:rPr lang="en-IN" sz="2400" i="1">
                        <a:latin typeface="Cambria Math" panose="02040503050406030204" pitchFamily="18" charset="0"/>
                      </a:rPr>
                      <m:t>}</m:t>
                    </m:r>
                  </m:oMath>
                </a14:m>
                <a:endParaRPr lang="en-IN" sz="2400" dirty="0"/>
              </a:p>
              <a:p>
                <a:pPr marL="0" indent="0">
                  <a:buNone/>
                </a:pPr>
                <a:r>
                  <a:rPr lang="en-IN" sz="2400" dirty="0" smtClean="0"/>
                  <a:t>Note that both </a:t>
                </a:r>
                <a14:m>
                  <m:oMath xmlns:m="http://schemas.openxmlformats.org/officeDocument/2006/math">
                    <m:r>
                      <a:rPr lang="en-IN" sz="2400" i="1">
                        <a:latin typeface="Cambria Math" panose="02040503050406030204" pitchFamily="18" charset="0"/>
                        <a:ea typeface="Cambria Math" panose="02040503050406030204" pitchFamily="18" charset="0"/>
                      </a:rPr>
                      <m:t>𝜃</m:t>
                    </m:r>
                  </m:oMath>
                </a14:m>
                <a:r>
                  <a:rPr lang="en-IN" sz="2400" dirty="0" smtClean="0"/>
                  <a:t> and </a:t>
                </a:r>
                <a14:m>
                  <m:oMath xmlns:m="http://schemas.openxmlformats.org/officeDocument/2006/math">
                    <m:r>
                      <a:rPr lang="el-GR" sz="2400" i="1">
                        <a:latin typeface="Cambria Math" panose="02040503050406030204" pitchFamily="18" charset="0"/>
                        <a:ea typeface="Cambria Math" panose="02040503050406030204" pitchFamily="18" charset="0"/>
                      </a:rPr>
                      <m:t>𝜎</m:t>
                    </m:r>
                  </m:oMath>
                </a14:m>
                <a:r>
                  <a:rPr lang="en-IN" sz="2400" dirty="0" smtClean="0"/>
                  <a:t> are unifiers and </a:t>
                </a:r>
              </a:p>
              <a:p>
                <a:pPr marL="0" indent="0">
                  <a:buNone/>
                </a:pPr>
                <a14:m>
                  <m:oMath xmlns:m="http://schemas.openxmlformats.org/officeDocument/2006/math">
                    <m:r>
                      <a:rPr lang="en-IN" sz="2400" i="1" smtClean="0">
                        <a:latin typeface="Cambria Math" panose="02040503050406030204" pitchFamily="18" charset="0"/>
                        <a:ea typeface="Cambria Math" panose="02040503050406030204" pitchFamily="18" charset="0"/>
                      </a:rPr>
                      <m:t>𝜃</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𝜎</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𝜆</m:t>
                    </m:r>
                  </m:oMath>
                </a14:m>
                <a:r>
                  <a:rPr lang="en-IN" sz="2400" dirty="0" smtClean="0"/>
                  <a:t> where </a:t>
                </a:r>
                <a14:m>
                  <m:oMath xmlns:m="http://schemas.openxmlformats.org/officeDocument/2006/math">
                    <m:r>
                      <a:rPr lang="en-IN" sz="2400" i="1" smtClean="0">
                        <a:latin typeface="Cambria Math" panose="02040503050406030204" pitchFamily="18" charset="0"/>
                        <a:ea typeface="Cambria Math" panose="02040503050406030204" pitchFamily="18" charset="0"/>
                      </a:rPr>
                      <m:t>𝜆</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oMath>
                </a14:m>
                <a:endParaRPr lang="en-IN" sz="2400" dirty="0" smtClean="0"/>
              </a:p>
              <a:p>
                <a:pPr marL="0" indent="0">
                  <a:buNone/>
                </a:pPr>
                <a:endParaRPr lang="en-IN" sz="2400" dirty="0"/>
              </a:p>
              <a:p>
                <a:pPr marL="0" indent="0">
                  <a:buNone/>
                </a:pPr>
                <a:r>
                  <a:rPr lang="en-IN" sz="2400" dirty="0" smtClean="0"/>
                  <a:t>Note that </a:t>
                </a:r>
                <a:r>
                  <a:rPr lang="en-IN" sz="2400" dirty="0" err="1" smtClean="0"/>
                  <a:t>m.g.u</a:t>
                </a:r>
                <a:r>
                  <a:rPr lang="en-IN" sz="2400" dirty="0" smtClean="0"/>
                  <a:t>. is also the simplest unifier.</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249251"/>
                <a:ext cx="8596668" cy="4792109"/>
              </a:xfrm>
              <a:blipFill rotWithShape="0">
                <a:blip r:embed="rId2"/>
                <a:stretch>
                  <a:fillRect l="-1063" t="-101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CABD5D48-1194-41D1-BC7C-8EF99FF57688}"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24</a:t>
            </a:fld>
            <a:endParaRPr lang="en-US" dirty="0"/>
          </a:p>
        </p:txBody>
      </p:sp>
    </p:spTree>
    <p:extLst>
      <p:ext uri="{BB962C8B-B14F-4D97-AF65-F5344CB8AC3E}">
        <p14:creationId xmlns:p14="http://schemas.microsoft.com/office/powerpoint/2010/main" val="237487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Unification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442435"/>
                <a:ext cx="8596668" cy="4598926"/>
              </a:xfrm>
            </p:spPr>
            <p:txBody>
              <a:bodyPr>
                <a:noAutofit/>
              </a:bodyPr>
              <a:lstStyle/>
              <a:p>
                <a:pPr algn="just"/>
                <a:r>
                  <a:rPr lang="en-IN" sz="2000" dirty="0" smtClean="0"/>
                  <a:t>Uses a notion of disagreement set which is reduced by finding a substitution leading to a unifier.</a:t>
                </a:r>
              </a:p>
              <a:p>
                <a:r>
                  <a:rPr lang="en-IN" sz="2000" u="sng" dirty="0" smtClean="0"/>
                  <a:t>Disagreement Set</a:t>
                </a:r>
              </a:p>
              <a:p>
                <a:pPr marL="0" indent="0" algn="just">
                  <a:buNone/>
                </a:pPr>
                <a:r>
                  <a:rPr lang="en-IN" sz="2000" dirty="0" smtClean="0"/>
                  <a:t>The disagreement set of a non empty set </a:t>
                </a:r>
                <a14:m>
                  <m:oMath xmlns:m="http://schemas.openxmlformats.org/officeDocument/2006/math">
                    <m:r>
                      <a:rPr lang="en-IN" sz="2000" i="1">
                        <a:latin typeface="Cambria Math" panose="02040503050406030204" pitchFamily="18" charset="0"/>
                      </a:rPr>
                      <m:t>𝑊</m:t>
                    </m:r>
                  </m:oMath>
                </a14:m>
                <a:r>
                  <a:rPr lang="en-IN" sz="2000" dirty="0" smtClean="0"/>
                  <a:t> of expressions is obtained by locating the first symbol (counting from the left) at which not all the expressions in </a:t>
                </a:r>
                <a14:m>
                  <m:oMath xmlns:m="http://schemas.openxmlformats.org/officeDocument/2006/math">
                    <m:r>
                      <a:rPr lang="en-IN" sz="2000" i="1">
                        <a:latin typeface="Cambria Math" panose="02040503050406030204" pitchFamily="18" charset="0"/>
                      </a:rPr>
                      <m:t>𝑊</m:t>
                    </m:r>
                  </m:oMath>
                </a14:m>
                <a:r>
                  <a:rPr lang="en-IN" sz="2000" dirty="0" smtClean="0"/>
                  <a:t> have exactly the same some symbol and the extracting from each expression in </a:t>
                </a:r>
                <a14:m>
                  <m:oMath xmlns:m="http://schemas.openxmlformats.org/officeDocument/2006/math">
                    <m:r>
                      <a:rPr lang="en-IN" sz="2000" i="1">
                        <a:latin typeface="Cambria Math" panose="02040503050406030204" pitchFamily="18" charset="0"/>
                      </a:rPr>
                      <m:t>𝑊</m:t>
                    </m:r>
                  </m:oMath>
                </a14:m>
                <a:r>
                  <a:rPr lang="en-IN" sz="2000" dirty="0" smtClean="0"/>
                  <a:t>, the subexpression that begins with the symbol occupying that position. The set of these respective subexpressions is the disagreement set of </a:t>
                </a:r>
                <a14:m>
                  <m:oMath xmlns:m="http://schemas.openxmlformats.org/officeDocument/2006/math">
                    <m:r>
                      <a:rPr lang="en-IN" sz="2000" i="1">
                        <a:latin typeface="Cambria Math" panose="02040503050406030204" pitchFamily="18" charset="0"/>
                      </a:rPr>
                      <m:t>𝑊</m:t>
                    </m:r>
                  </m:oMath>
                </a14:m>
                <a:r>
                  <a:rPr lang="en-IN" sz="2000" dirty="0" smtClean="0"/>
                  <a:t>.</a:t>
                </a:r>
              </a:p>
              <a:p>
                <a:pPr marL="0" indent="0">
                  <a:buNone/>
                </a:pPr>
                <a:r>
                  <a:rPr lang="en-IN" sz="2000" u="sng" dirty="0" smtClean="0"/>
                  <a:t>Example</a:t>
                </a:r>
              </a:p>
              <a:p>
                <a:pPr marL="0" indent="0">
                  <a:buNone/>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𝑊</m:t>
                      </m:r>
                      <m:r>
                        <a:rPr lang="en-IN" sz="2000" b="0" i="1" smtClean="0">
                          <a:latin typeface="Cambria Math" panose="02040503050406030204" pitchFamily="18" charset="0"/>
                        </a:rPr>
                        <m:t>={</m:t>
                      </m:r>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𝑧</m:t>
                              </m:r>
                            </m:e>
                          </m:d>
                        </m:e>
                      </m:d>
                      <m:r>
                        <a:rPr lang="en-IN" sz="2000" b="0" i="1" smtClean="0">
                          <a:latin typeface="Cambria Math" panose="02040503050406030204" pitchFamily="18" charset="0"/>
                        </a:rPr>
                        <m:t>,</m:t>
                      </m:r>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𝑎</m:t>
                          </m:r>
                        </m:e>
                      </m:d>
                      <m:r>
                        <a:rPr lang="en-IN" sz="2000" b="0" i="1" smtClean="0">
                          <a:latin typeface="Cambria Math" panose="02040503050406030204" pitchFamily="18" charset="0"/>
                        </a:rPr>
                        <m:t>,</m:t>
                      </m:r>
                      <m:r>
                        <a:rPr lang="en-IN" sz="2000" b="0" i="1" smtClean="0">
                          <a:latin typeface="Cambria Math" panose="02040503050406030204" pitchFamily="18" charset="0"/>
                        </a:rPr>
                        <m:t>𝑃</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𝑔</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h</m:t>
                              </m:r>
                              <m:r>
                                <a:rPr lang="en-IN" sz="2000" b="0" i="1" smtClean="0">
                                  <a:latin typeface="Cambria Math" panose="02040503050406030204" pitchFamily="18" charset="0"/>
                                </a:rPr>
                                <m:t>,</m:t>
                              </m:r>
                              <m:r>
                                <a:rPr lang="en-IN" sz="2000" b="0" i="1" smtClean="0">
                                  <a:latin typeface="Cambria Math" panose="02040503050406030204" pitchFamily="18" charset="0"/>
                                </a:rPr>
                                <m:t>𝑘</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e>
                          </m:d>
                        </m:e>
                      </m:d>
                      <m:r>
                        <a:rPr lang="en-IN" sz="2000" b="0" i="1" smtClean="0">
                          <a:latin typeface="Cambria Math" panose="02040503050406030204" pitchFamily="18" charset="0"/>
                        </a:rPr>
                        <m:t>}</m:t>
                      </m:r>
                    </m:oMath>
                  </m:oMathPara>
                </a14:m>
                <a:endParaRPr lang="en-IN" sz="2000" dirty="0" smtClean="0"/>
              </a:p>
              <a:p>
                <a:pPr marL="0" indent="0">
                  <a:buNone/>
                </a:pPr>
                <a:r>
                  <a:rPr lang="en-IN" sz="2000" b="0" dirty="0" smtClean="0"/>
                  <a:t>The disagreement set </a:t>
                </a:r>
                <a14:m>
                  <m:oMath xmlns:m="http://schemas.openxmlformats.org/officeDocument/2006/math">
                    <m:r>
                      <a:rPr lang="en-IN" sz="2000" b="0" i="1" smtClean="0">
                        <a:latin typeface="Cambria Math" panose="02040503050406030204" pitchFamily="18" charset="0"/>
                      </a:rPr>
                      <m:t>𝐷</m:t>
                    </m:r>
                    <m:r>
                      <a:rPr lang="en-IN" sz="2000" b="0" i="1" smtClean="0">
                        <a:latin typeface="Cambria Math" panose="02040503050406030204" pitchFamily="18" charset="0"/>
                      </a:rPr>
                      <m:t>={</m:t>
                    </m:r>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𝑧</m:t>
                        </m:r>
                      </m:e>
                    </m:d>
                    <m:r>
                      <a:rPr lang="en-IN" sz="2000" b="0" i="1" smtClean="0">
                        <a:latin typeface="Cambria Math" panose="02040503050406030204" pitchFamily="18" charset="0"/>
                      </a:rPr>
                      <m:t>,</m:t>
                    </m:r>
                    <m:r>
                      <a:rPr lang="en-IN" sz="2000" b="0" i="1" smtClean="0">
                        <a:latin typeface="Cambria Math" panose="02040503050406030204" pitchFamily="18" charset="0"/>
                      </a:rPr>
                      <m:t>𝑎</m:t>
                    </m:r>
                    <m:r>
                      <a:rPr lang="en-IN" sz="2000" b="0" i="1" smtClean="0">
                        <a:latin typeface="Cambria Math" panose="02040503050406030204" pitchFamily="18" charset="0"/>
                      </a:rPr>
                      <m:t>,</m:t>
                    </m:r>
                    <m:r>
                      <a:rPr lang="en-IN" sz="2000" b="0" i="1" smtClean="0">
                        <a:latin typeface="Cambria Math" panose="02040503050406030204" pitchFamily="18" charset="0"/>
                      </a:rPr>
                      <m:t>𝑔</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h</m:t>
                        </m:r>
                        <m:r>
                          <a:rPr lang="en-IN" sz="2000" b="0" i="1" smtClean="0">
                            <a:latin typeface="Cambria Math" panose="02040503050406030204" pitchFamily="18" charset="0"/>
                          </a:rPr>
                          <m:t>,</m:t>
                        </m:r>
                        <m:r>
                          <a:rPr lang="en-IN" sz="2000" b="0" i="1" smtClean="0">
                            <a:latin typeface="Cambria Math" panose="02040503050406030204" pitchFamily="18" charset="0"/>
                          </a:rPr>
                          <m:t>𝑘</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e>
                    </m:d>
                    <m:r>
                      <a:rPr lang="en-IN" sz="2000" b="0" i="1" smtClean="0">
                        <a:latin typeface="Cambria Math" panose="02040503050406030204" pitchFamily="18" charset="0"/>
                      </a:rPr>
                      <m:t>)}</m:t>
                    </m:r>
                  </m:oMath>
                </a14:m>
                <a:endParaRPr lang="en-IN"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442435"/>
                <a:ext cx="8596668" cy="4598926"/>
              </a:xfrm>
              <a:blipFill rotWithShape="0">
                <a:blip r:embed="rId2"/>
                <a:stretch>
                  <a:fillRect l="-709" t="-796" r="-70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A37E6D95-82AF-4C8E-B2BC-31AFDA160FAE}"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25</a:t>
            </a:fld>
            <a:endParaRPr lang="en-US" dirty="0"/>
          </a:p>
        </p:txBody>
      </p:sp>
    </p:spTree>
    <p:extLst>
      <p:ext uri="{BB962C8B-B14F-4D97-AF65-F5344CB8AC3E}">
        <p14:creationId xmlns:p14="http://schemas.microsoft.com/office/powerpoint/2010/main" val="4242964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Unification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519707"/>
                <a:ext cx="8596668" cy="4521653"/>
              </a:xfrm>
            </p:spPr>
            <p:txBody>
              <a:bodyPr/>
              <a:lstStyle/>
              <a:p>
                <a:pPr marL="514350" indent="-514350">
                  <a:buFont typeface="+mj-lt"/>
                  <a:buAutoNum type="arabicPeriod"/>
                </a:pPr>
                <a:r>
                  <a:rPr lang="en-IN" sz="2400" dirty="0" smtClean="0"/>
                  <a:t>Set </a:t>
                </a:r>
                <a14:m>
                  <m:oMath xmlns:m="http://schemas.openxmlformats.org/officeDocument/2006/math">
                    <m:r>
                      <a:rPr lang="en-IN" sz="2400" b="0" i="1" smtClean="0">
                        <a:latin typeface="Cambria Math" panose="02040503050406030204" pitchFamily="18" charset="0"/>
                      </a:rPr>
                      <m:t>𝑘</m:t>
                    </m:r>
                    <m:r>
                      <a:rPr lang="en-IN" sz="2400" b="0" i="1" smtClean="0">
                        <a:latin typeface="Cambria Math" panose="02040503050406030204" pitchFamily="18" charset="0"/>
                      </a:rPr>
                      <m:t>=0</m:t>
                    </m:r>
                  </m:oMath>
                </a14:m>
                <a:r>
                  <a:rPr lang="en-IN" sz="2400" dirty="0" smtClean="0"/>
                  <a:t>, </a:t>
                </a:r>
                <a14:m>
                  <m:oMath xmlns:m="http://schemas.openxmlformats.org/officeDocument/2006/math">
                    <m:r>
                      <a:rPr lang="en-IN" sz="2400" b="0" i="1" smtClean="0">
                        <a:latin typeface="Cambria Math" panose="02040503050406030204" pitchFamily="18" charset="0"/>
                      </a:rPr>
                      <m:t>𝑊</m:t>
                    </m:r>
                    <m:r>
                      <a:rPr lang="en-IN" sz="2400" b="0" i="1" baseline="-25000" smtClean="0">
                        <a:latin typeface="Cambria Math" panose="02040503050406030204" pitchFamily="18" charset="0"/>
                      </a:rPr>
                      <m:t>𝑘</m:t>
                    </m:r>
                    <m:r>
                      <a:rPr lang="en-IN" sz="2400" b="0" i="1" smtClean="0">
                        <a:latin typeface="Cambria Math" panose="02040503050406030204" pitchFamily="18" charset="0"/>
                      </a:rPr>
                      <m:t>=</m:t>
                    </m:r>
                    <m:r>
                      <a:rPr lang="en-IN" sz="2400" b="0" i="1" smtClean="0">
                        <a:latin typeface="Cambria Math" panose="02040503050406030204" pitchFamily="18" charset="0"/>
                      </a:rPr>
                      <m:t>𝑊</m:t>
                    </m:r>
                  </m:oMath>
                </a14:m>
                <a:r>
                  <a:rPr lang="en-IN" sz="2400" dirty="0" smtClean="0"/>
                  <a:t>, </a:t>
                </a:r>
                <a14:m>
                  <m:oMath xmlns:m="http://schemas.openxmlformats.org/officeDocument/2006/math">
                    <m:r>
                      <a:rPr lang="en-IN" sz="2400" i="1" smtClean="0">
                        <a:latin typeface="Cambria Math" panose="02040503050406030204" pitchFamily="18" charset="0"/>
                        <a:ea typeface="Cambria Math" panose="02040503050406030204" pitchFamily="18" charset="0"/>
                      </a:rPr>
                      <m:t>𝜎</m:t>
                    </m:r>
                    <m:r>
                      <a:rPr lang="en-IN" sz="2400" b="0" i="1" baseline="-25000" smtClean="0">
                        <a:latin typeface="Cambria Math" panose="02040503050406030204" pitchFamily="18" charset="0"/>
                        <a:ea typeface="Cambria Math" panose="02040503050406030204" pitchFamily="18" charset="0"/>
                      </a:rPr>
                      <m:t>𝑘</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𝜀</m:t>
                    </m:r>
                  </m:oMath>
                </a14:m>
                <a:r>
                  <a:rPr lang="en-IN" sz="2400" dirty="0" smtClean="0"/>
                  <a:t> and </a:t>
                </a:r>
                <a:r>
                  <a:rPr lang="en-IN" sz="2400" dirty="0" err="1" smtClean="0"/>
                  <a:t>unification_feasible</a:t>
                </a:r>
                <a:r>
                  <a:rPr lang="en-IN" sz="2400" dirty="0" smtClean="0"/>
                  <a:t>=true</a:t>
                </a:r>
              </a:p>
              <a:p>
                <a:pPr marL="514350" indent="-514350">
                  <a:buFont typeface="+mj-lt"/>
                  <a:buAutoNum type="arabicPeriod"/>
                </a:pPr>
                <a:r>
                  <a:rPr lang="en-IN" sz="2400" dirty="0" smtClean="0"/>
                  <a:t>While </a:t>
                </a:r>
                <a:r>
                  <a:rPr lang="en-IN" sz="2400" dirty="0" err="1" smtClean="0"/>
                  <a:t>unification_feasible</a:t>
                </a:r>
                <a:r>
                  <a:rPr lang="en-IN" sz="2400" dirty="0" smtClean="0"/>
                  <a:t> Do</a:t>
                </a:r>
              </a:p>
              <a:p>
                <a:pPr marL="971550" lvl="1" indent="-514350">
                  <a:buFont typeface="+mj-lt"/>
                  <a:buAutoNum type="arabicPeriod"/>
                </a:pPr>
                <a:r>
                  <a:rPr lang="en-IN" sz="2000" dirty="0" smtClean="0"/>
                  <a:t>If </a:t>
                </a:r>
                <a14:m>
                  <m:oMath xmlns:m="http://schemas.openxmlformats.org/officeDocument/2006/math">
                    <m:r>
                      <a:rPr lang="en-IN" sz="2000" i="1">
                        <a:latin typeface="Cambria Math" panose="02040503050406030204" pitchFamily="18" charset="0"/>
                      </a:rPr>
                      <m:t>𝑊</m:t>
                    </m:r>
                    <m:r>
                      <a:rPr lang="en-IN" sz="2000" i="1" baseline="-25000">
                        <a:latin typeface="Cambria Math" panose="02040503050406030204" pitchFamily="18" charset="0"/>
                      </a:rPr>
                      <m:t>𝑘</m:t>
                    </m:r>
                  </m:oMath>
                </a14:m>
                <a:r>
                  <a:rPr lang="en-IN" sz="2000" dirty="0" smtClean="0"/>
                  <a:t>is a singleton then Stop (</a:t>
                </a:r>
                <a14:m>
                  <m:oMath xmlns:m="http://schemas.openxmlformats.org/officeDocument/2006/math">
                    <m:r>
                      <a:rPr lang="en-IN" sz="2000" i="1">
                        <a:latin typeface="Cambria Math" panose="02040503050406030204" pitchFamily="18" charset="0"/>
                        <a:ea typeface="Cambria Math" panose="02040503050406030204" pitchFamily="18" charset="0"/>
                      </a:rPr>
                      <m:t>𝜎</m:t>
                    </m:r>
                    <m:r>
                      <a:rPr lang="en-IN" sz="2000" i="1" baseline="-25000">
                        <a:latin typeface="Cambria Math" panose="02040503050406030204" pitchFamily="18" charset="0"/>
                        <a:ea typeface="Cambria Math" panose="02040503050406030204" pitchFamily="18" charset="0"/>
                      </a:rPr>
                      <m:t>𝑘</m:t>
                    </m:r>
                  </m:oMath>
                </a14:m>
                <a:r>
                  <a:rPr lang="en-IN" sz="2000" dirty="0" smtClean="0"/>
                  <a:t> is the </a:t>
                </a:r>
                <a:r>
                  <a:rPr lang="en-IN" sz="2000" dirty="0" err="1" smtClean="0"/>
                  <a:t>m.g.u</a:t>
                </a:r>
                <a:r>
                  <a:rPr lang="en-IN" sz="2000" dirty="0" smtClean="0"/>
                  <a:t>. for </a:t>
                </a:r>
                <a14:m>
                  <m:oMath xmlns:m="http://schemas.openxmlformats.org/officeDocument/2006/math">
                    <m:r>
                      <a:rPr lang="en-IN" sz="2000" i="1">
                        <a:latin typeface="Cambria Math" panose="02040503050406030204" pitchFamily="18" charset="0"/>
                      </a:rPr>
                      <m:t>𝑊</m:t>
                    </m:r>
                  </m:oMath>
                </a14:m>
                <a:r>
                  <a:rPr lang="en-IN" sz="2000" dirty="0" smtClean="0"/>
                  <a:t>) </a:t>
                </a:r>
              </a:p>
              <a:p>
                <a:pPr marL="457200" lvl="1" indent="0">
                  <a:buNone/>
                </a:pPr>
                <a:r>
                  <a:rPr lang="en-IN" sz="2000" dirty="0"/>
                  <a:t>	</a:t>
                </a:r>
                <a:r>
                  <a:rPr lang="en-IN" sz="2000" dirty="0" smtClean="0"/>
                  <a:t>else find disagreement set D</a:t>
                </a:r>
                <a14:m>
                  <m:oMath xmlns:m="http://schemas.openxmlformats.org/officeDocument/2006/math">
                    <m:r>
                      <a:rPr lang="en-IN" sz="2000" i="1" baseline="-25000">
                        <a:latin typeface="Cambria Math" panose="02040503050406030204" pitchFamily="18" charset="0"/>
                      </a:rPr>
                      <m:t>𝑘</m:t>
                    </m:r>
                  </m:oMath>
                </a14:m>
                <a:r>
                  <a:rPr lang="en-IN" sz="2000" dirty="0" smtClean="0"/>
                  <a:t> of </a:t>
                </a:r>
                <a14:m>
                  <m:oMath xmlns:m="http://schemas.openxmlformats.org/officeDocument/2006/math">
                    <m:r>
                      <a:rPr lang="en-IN" sz="2000" i="1">
                        <a:latin typeface="Cambria Math" panose="02040503050406030204" pitchFamily="18" charset="0"/>
                      </a:rPr>
                      <m:t>𝑊</m:t>
                    </m:r>
                    <m:r>
                      <a:rPr lang="en-IN" sz="2000" i="1" baseline="-25000">
                        <a:latin typeface="Cambria Math" panose="02040503050406030204" pitchFamily="18" charset="0"/>
                      </a:rPr>
                      <m:t>𝑘</m:t>
                    </m:r>
                  </m:oMath>
                </a14:m>
                <a:r>
                  <a:rPr lang="en-IN" sz="2000" dirty="0" smtClean="0"/>
                  <a:t>.</a:t>
                </a:r>
              </a:p>
              <a:p>
                <a:pPr marL="914400" lvl="1" indent="-457200">
                  <a:buFont typeface="+mj-lt"/>
                  <a:buAutoNum type="arabicPeriod" startAt="2"/>
                </a:pPr>
                <a:r>
                  <a:rPr lang="en-IN" sz="2000" dirty="0" smtClean="0"/>
                  <a:t>If there does not exist any </a:t>
                </a:r>
                <a14:m>
                  <m:oMath xmlns:m="http://schemas.openxmlformats.org/officeDocument/2006/math">
                    <m:r>
                      <a:rPr lang="en-IN" sz="2000" b="0" i="1" smtClean="0">
                        <a:latin typeface="Cambria Math" panose="02040503050406030204" pitchFamily="18" charset="0"/>
                      </a:rPr>
                      <m:t>𝑣</m:t>
                    </m:r>
                    <m:r>
                      <a:rPr lang="en-IN" sz="2000" b="0" i="1" baseline="-25000" smtClean="0">
                        <a:latin typeface="Cambria Math" panose="02040503050406030204" pitchFamily="18" charset="0"/>
                      </a:rPr>
                      <m:t>𝑘</m:t>
                    </m:r>
                  </m:oMath>
                </a14:m>
                <a:r>
                  <a:rPr lang="en-IN" sz="2000" dirty="0" smtClean="0"/>
                  <a:t> and t</a:t>
                </a:r>
                <a14:m>
                  <m:oMath xmlns:m="http://schemas.openxmlformats.org/officeDocument/2006/math">
                    <m:r>
                      <a:rPr lang="en-IN" sz="2000" i="1" baseline="-25000">
                        <a:latin typeface="Cambria Math" panose="02040503050406030204" pitchFamily="18" charset="0"/>
                      </a:rPr>
                      <m:t>𝑘</m:t>
                    </m:r>
                    <m:r>
                      <a:rPr lang="en-IN" sz="2000" b="0" i="1" baseline="-25000" smtClean="0">
                        <a:latin typeface="Cambria Math" panose="02040503050406030204" pitchFamily="18" charset="0"/>
                      </a:rPr>
                      <m:t>  </m:t>
                    </m:r>
                  </m:oMath>
                </a14:m>
                <a:r>
                  <a:rPr lang="en-IN" sz="2000" dirty="0" smtClean="0"/>
                  <a:t>in </a:t>
                </a:r>
                <a:r>
                  <a:rPr lang="en-IN" sz="2000" dirty="0"/>
                  <a:t>D</a:t>
                </a:r>
                <a14:m>
                  <m:oMath xmlns:m="http://schemas.openxmlformats.org/officeDocument/2006/math">
                    <m:r>
                      <a:rPr lang="en-IN" sz="2000" i="1" baseline="-25000">
                        <a:latin typeface="Cambria Math" panose="02040503050406030204" pitchFamily="18" charset="0"/>
                      </a:rPr>
                      <m:t>𝑘</m:t>
                    </m:r>
                  </m:oMath>
                </a14:m>
                <a:r>
                  <a:rPr lang="en-IN" sz="2000" dirty="0"/>
                  <a:t> </a:t>
                </a:r>
                <a:r>
                  <a:rPr lang="en-IN" sz="2000" dirty="0" smtClean="0"/>
                  <a:t>such that </a:t>
                </a:r>
                <a14:m>
                  <m:oMath xmlns:m="http://schemas.openxmlformats.org/officeDocument/2006/math">
                    <m:r>
                      <a:rPr lang="en-IN" sz="2000" i="1">
                        <a:latin typeface="Cambria Math" panose="02040503050406030204" pitchFamily="18" charset="0"/>
                      </a:rPr>
                      <m:t>𝑣</m:t>
                    </m:r>
                    <m:r>
                      <a:rPr lang="en-IN" sz="2000" i="1" baseline="-25000">
                        <a:latin typeface="Cambria Math" panose="02040503050406030204" pitchFamily="18" charset="0"/>
                      </a:rPr>
                      <m:t>𝑘</m:t>
                    </m:r>
                  </m:oMath>
                </a14:m>
                <a:r>
                  <a:rPr lang="en-IN" sz="2000" dirty="0" smtClean="0"/>
                  <a:t> is a variable that does not occur in </a:t>
                </a:r>
                <a:r>
                  <a:rPr lang="en-IN" sz="2000" dirty="0"/>
                  <a:t>t</a:t>
                </a:r>
                <a14:m>
                  <m:oMath xmlns:m="http://schemas.openxmlformats.org/officeDocument/2006/math">
                    <m:r>
                      <a:rPr lang="en-IN" sz="2000" i="1" baseline="-25000">
                        <a:latin typeface="Cambria Math" panose="02040503050406030204" pitchFamily="18" charset="0"/>
                      </a:rPr>
                      <m:t>𝑘</m:t>
                    </m:r>
                    <m:r>
                      <a:rPr lang="en-IN" sz="2000" i="1" baseline="-25000">
                        <a:latin typeface="Cambria Math" panose="02040503050406030204" pitchFamily="18" charset="0"/>
                      </a:rPr>
                      <m:t> </m:t>
                    </m:r>
                  </m:oMath>
                </a14:m>
                <a:r>
                  <a:rPr lang="en-IN" sz="2000" dirty="0" smtClean="0"/>
                  <a:t>, then Stop (Unification not feasible)</a:t>
                </a:r>
              </a:p>
              <a:p>
                <a:pPr marL="914400" lvl="1" indent="-457200">
                  <a:buFont typeface="+mj-lt"/>
                  <a:buAutoNum type="arabicPeriod" startAt="2"/>
                </a:pPr>
                <a:r>
                  <a:rPr lang="en-IN" sz="2000" dirty="0" smtClean="0"/>
                  <a:t>Let </a:t>
                </a:r>
                <a14:m>
                  <m:oMath xmlns:m="http://schemas.openxmlformats.org/officeDocument/2006/math">
                    <m:r>
                      <a:rPr lang="en-IN" sz="2000" i="1">
                        <a:latin typeface="Cambria Math" panose="02040503050406030204" pitchFamily="18" charset="0"/>
                        <a:ea typeface="Cambria Math" panose="02040503050406030204" pitchFamily="18" charset="0"/>
                      </a:rPr>
                      <m:t>𝜎</m:t>
                    </m:r>
                    <m:r>
                      <a:rPr lang="en-IN" sz="2000" b="0" i="1" baseline="-25000" smtClean="0">
                        <a:latin typeface="Cambria Math" panose="02040503050406030204" pitchFamily="18" charset="0"/>
                        <a:ea typeface="Cambria Math" panose="02040503050406030204" pitchFamily="18" charset="0"/>
                      </a:rPr>
                      <m:t>𝑘</m:t>
                    </m:r>
                    <m:r>
                      <a:rPr lang="en-IN" sz="2000" b="0" i="1" baseline="-25000" smtClean="0">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𝜎</m:t>
                    </m:r>
                    <m:r>
                      <a:rPr lang="en-IN" sz="2000" i="1" baseline="-25000">
                        <a:latin typeface="Cambria Math" panose="02040503050406030204" pitchFamily="18" charset="0"/>
                        <a:ea typeface="Cambria Math" panose="02040503050406030204" pitchFamily="18" charset="0"/>
                      </a:rPr>
                      <m:t>𝑘</m:t>
                    </m:r>
                  </m:oMath>
                </a14:m>
                <a:r>
                  <a:rPr lang="en-IN" sz="2000" dirty="0" smtClean="0"/>
                  <a:t>{</a:t>
                </a:r>
                <a:r>
                  <a:rPr lang="en-IN" sz="2000" dirty="0"/>
                  <a:t>t</a:t>
                </a:r>
                <a14:m>
                  <m:oMath xmlns:m="http://schemas.openxmlformats.org/officeDocument/2006/math">
                    <m:r>
                      <a:rPr lang="en-IN" sz="2000" i="1" baseline="-25000">
                        <a:latin typeface="Cambria Math" panose="02040503050406030204" pitchFamily="18" charset="0"/>
                      </a:rPr>
                      <m:t>𝑘</m:t>
                    </m:r>
                    <m:r>
                      <a:rPr lang="en-IN" sz="2000" i="1" baseline="-25000">
                        <a:latin typeface="Cambria Math" panose="02040503050406030204" pitchFamily="18" charset="0"/>
                      </a:rPr>
                      <m:t> </m:t>
                    </m:r>
                  </m:oMath>
                </a14:m>
                <a:r>
                  <a:rPr lang="en-IN" sz="2000" dirty="0" smtClean="0"/>
                  <a:t>|</a:t>
                </a:r>
                <a:r>
                  <a:rPr lang="en-IN" sz="2000" dirty="0"/>
                  <a:t> </a:t>
                </a:r>
                <a14:m>
                  <m:oMath xmlns:m="http://schemas.openxmlformats.org/officeDocument/2006/math">
                    <m:r>
                      <a:rPr lang="en-IN" sz="2000" i="1">
                        <a:latin typeface="Cambria Math" panose="02040503050406030204" pitchFamily="18" charset="0"/>
                      </a:rPr>
                      <m:t>𝑣</m:t>
                    </m:r>
                    <m:r>
                      <a:rPr lang="en-IN" sz="2000" i="1" baseline="-25000">
                        <a:latin typeface="Cambria Math" panose="02040503050406030204" pitchFamily="18" charset="0"/>
                      </a:rPr>
                      <m:t>𝑘</m:t>
                    </m:r>
                  </m:oMath>
                </a14:m>
                <a:r>
                  <a:rPr lang="en-IN" sz="2000" dirty="0" smtClean="0"/>
                  <a:t>} </a:t>
                </a:r>
              </a:p>
              <a:p>
                <a:pPr marL="457200" lvl="1" indent="0">
                  <a:buNone/>
                </a:pPr>
                <a:r>
                  <a:rPr lang="en-IN" sz="2000" dirty="0"/>
                  <a:t>	</a:t>
                </a:r>
                <a:r>
                  <a:rPr lang="en-IN" sz="2000" dirty="0" smtClean="0"/>
                  <a:t>and </a:t>
                </a:r>
                <a14:m>
                  <m:oMath xmlns:m="http://schemas.openxmlformats.org/officeDocument/2006/math">
                    <m:r>
                      <m:rPr>
                        <m:sty m:val="p"/>
                      </m:rPr>
                      <a:rPr lang="en-IN" sz="2000" b="0" i="0" smtClean="0">
                        <a:latin typeface="Cambria Math" panose="02040503050406030204" pitchFamily="18" charset="0"/>
                        <a:ea typeface="Cambria Math" panose="02040503050406030204" pitchFamily="18" charset="0"/>
                      </a:rPr>
                      <m:t>W</m:t>
                    </m:r>
                    <m:r>
                      <a:rPr lang="en-IN" sz="2000" i="1" baseline="-25000">
                        <a:latin typeface="Cambria Math" panose="02040503050406030204" pitchFamily="18" charset="0"/>
                        <a:ea typeface="Cambria Math" panose="02040503050406030204" pitchFamily="18" charset="0"/>
                      </a:rPr>
                      <m:t>𝑘</m:t>
                    </m:r>
                    <m:r>
                      <a:rPr lang="en-IN" sz="2000" i="1" baseline="-25000">
                        <a:latin typeface="Cambria Math" panose="02040503050406030204" pitchFamily="18" charset="0"/>
                        <a:ea typeface="Cambria Math" panose="02040503050406030204" pitchFamily="18" charset="0"/>
                      </a:rPr>
                      <m:t>+1=</m:t>
                    </m:r>
                    <m:r>
                      <a:rPr lang="en-IN" sz="2000" b="0" i="1" smtClean="0">
                        <a:latin typeface="Cambria Math" panose="02040503050406030204" pitchFamily="18" charset="0"/>
                        <a:ea typeface="Cambria Math" panose="02040503050406030204" pitchFamily="18" charset="0"/>
                      </a:rPr>
                      <m:t>𝑊</m:t>
                    </m:r>
                    <m:r>
                      <a:rPr lang="en-IN" sz="2000" b="0" i="1" baseline="-25000" smtClean="0">
                        <a:latin typeface="Cambria Math" panose="02040503050406030204" pitchFamily="18" charset="0"/>
                        <a:ea typeface="Cambria Math" panose="02040503050406030204" pitchFamily="18" charset="0"/>
                      </a:rPr>
                      <m:t>𝑘</m:t>
                    </m:r>
                  </m:oMath>
                </a14:m>
                <a:r>
                  <a:rPr lang="en-IN" sz="2000" dirty="0"/>
                  <a:t>{t</a:t>
                </a:r>
                <a14:m>
                  <m:oMath xmlns:m="http://schemas.openxmlformats.org/officeDocument/2006/math">
                    <m:r>
                      <a:rPr lang="en-IN" sz="2000" i="1" baseline="-25000">
                        <a:latin typeface="Cambria Math" panose="02040503050406030204" pitchFamily="18" charset="0"/>
                      </a:rPr>
                      <m:t>𝑘</m:t>
                    </m:r>
                    <m:r>
                      <a:rPr lang="en-IN" sz="2000" i="1" baseline="-25000">
                        <a:latin typeface="Cambria Math" panose="02040503050406030204" pitchFamily="18" charset="0"/>
                      </a:rPr>
                      <m:t> </m:t>
                    </m:r>
                  </m:oMath>
                </a14:m>
                <a:r>
                  <a:rPr lang="en-IN" sz="2000" dirty="0"/>
                  <a:t>| </a:t>
                </a:r>
                <a14:m>
                  <m:oMath xmlns:m="http://schemas.openxmlformats.org/officeDocument/2006/math">
                    <m:r>
                      <a:rPr lang="en-IN" sz="2000" i="1">
                        <a:latin typeface="Cambria Math" panose="02040503050406030204" pitchFamily="18" charset="0"/>
                      </a:rPr>
                      <m:t>𝑣</m:t>
                    </m:r>
                    <m:r>
                      <a:rPr lang="en-IN" sz="2000" i="1" baseline="-25000">
                        <a:latin typeface="Cambria Math" panose="02040503050406030204" pitchFamily="18" charset="0"/>
                      </a:rPr>
                      <m:t>𝑘</m:t>
                    </m:r>
                  </m:oMath>
                </a14:m>
                <a:r>
                  <a:rPr lang="en-IN" sz="2000" dirty="0"/>
                  <a:t>} </a:t>
                </a:r>
                <a:r>
                  <a:rPr lang="en-IN" sz="2000" dirty="0" smtClean="0"/>
                  <a:t>   (i.e. </a:t>
                </a:r>
                <a14:m>
                  <m:oMath xmlns:m="http://schemas.openxmlformats.org/officeDocument/2006/math">
                    <m:r>
                      <m:rPr>
                        <m:sty m:val="p"/>
                      </m:rPr>
                      <a:rPr lang="en-IN" sz="2000">
                        <a:latin typeface="Cambria Math" panose="02040503050406030204" pitchFamily="18" charset="0"/>
                        <a:ea typeface="Cambria Math" panose="02040503050406030204" pitchFamily="18" charset="0"/>
                      </a:rPr>
                      <m:t>W</m:t>
                    </m:r>
                    <m:r>
                      <a:rPr lang="en-IN" sz="2000" i="1" baseline="-25000">
                        <a:latin typeface="Cambria Math" panose="02040503050406030204" pitchFamily="18" charset="0"/>
                        <a:ea typeface="Cambria Math" panose="02040503050406030204" pitchFamily="18" charset="0"/>
                      </a:rPr>
                      <m:t>𝑘</m:t>
                    </m:r>
                    <m:r>
                      <a:rPr lang="en-IN" sz="2000" i="1" baseline="-25000">
                        <a:latin typeface="Cambria Math" panose="02040503050406030204" pitchFamily="18" charset="0"/>
                        <a:ea typeface="Cambria Math" panose="02040503050406030204" pitchFamily="18" charset="0"/>
                      </a:rPr>
                      <m:t>+1=</m:t>
                    </m:r>
                    <m:r>
                      <a:rPr lang="en-IN" sz="2000" i="1">
                        <a:latin typeface="Cambria Math" panose="02040503050406030204" pitchFamily="18" charset="0"/>
                        <a:ea typeface="Cambria Math" panose="02040503050406030204" pitchFamily="18" charset="0"/>
                      </a:rPr>
                      <m:t>𝑊</m:t>
                    </m:r>
                    <m:r>
                      <a:rPr lang="en-IN" sz="2000" i="1" baseline="-25000">
                        <a:latin typeface="Cambria Math" panose="02040503050406030204" pitchFamily="18" charset="0"/>
                        <a:ea typeface="Cambria Math" panose="02040503050406030204" pitchFamily="18" charset="0"/>
                      </a:rPr>
                      <m:t>𝑘</m:t>
                    </m:r>
                  </m:oMath>
                </a14:m>
                <a:r>
                  <a:rPr lang="en-IN" sz="2000" dirty="0">
                    <a:ea typeface="Cambria Math" panose="02040503050406030204" pitchFamily="18" charset="0"/>
                  </a:rPr>
                  <a:t> </a:t>
                </a:r>
                <a14:m>
                  <m:oMath xmlns:m="http://schemas.openxmlformats.org/officeDocument/2006/math">
                    <m:r>
                      <a:rPr lang="en-IN" sz="2000" i="1">
                        <a:latin typeface="Cambria Math" panose="02040503050406030204" pitchFamily="18" charset="0"/>
                        <a:ea typeface="Cambria Math" panose="02040503050406030204" pitchFamily="18" charset="0"/>
                      </a:rPr>
                      <m:t>𝜎</m:t>
                    </m:r>
                    <m:r>
                      <a:rPr lang="en-IN" sz="2000" i="1" baseline="-25000">
                        <a:latin typeface="Cambria Math" panose="02040503050406030204" pitchFamily="18" charset="0"/>
                        <a:ea typeface="Cambria Math" panose="02040503050406030204" pitchFamily="18" charset="0"/>
                      </a:rPr>
                      <m:t>𝑘</m:t>
                    </m:r>
                    <m:r>
                      <a:rPr lang="en-IN" sz="2000" i="1" baseline="-25000">
                        <a:latin typeface="Cambria Math" panose="02040503050406030204" pitchFamily="18" charset="0"/>
                        <a:ea typeface="Cambria Math" panose="02040503050406030204" pitchFamily="18" charset="0"/>
                      </a:rPr>
                      <m:t>+1</m:t>
                    </m:r>
                  </m:oMath>
                </a14:m>
                <a:r>
                  <a:rPr lang="en-IN" sz="2000" dirty="0" smtClean="0"/>
                  <a:t>)</a:t>
                </a:r>
              </a:p>
              <a:p>
                <a:pPr marL="914400" lvl="1" indent="-457200">
                  <a:buFont typeface="+mj-lt"/>
                  <a:buAutoNum type="arabicPeriod" startAt="4"/>
                </a:pPr>
                <a:r>
                  <a:rPr lang="en-IN" sz="2000" dirty="0" smtClean="0"/>
                  <a:t>Set </a:t>
                </a:r>
                <a14:m>
                  <m:oMath xmlns:m="http://schemas.openxmlformats.org/officeDocument/2006/math">
                    <m:r>
                      <a:rPr lang="en-IN" sz="2000" b="0" i="1" smtClean="0">
                        <a:latin typeface="Cambria Math" panose="02040503050406030204" pitchFamily="18" charset="0"/>
                      </a:rPr>
                      <m:t>𝑘</m:t>
                    </m:r>
                    <m:r>
                      <a:rPr lang="en-IN" sz="2000" b="0" i="1" smtClean="0">
                        <a:latin typeface="Cambria Math" panose="02040503050406030204" pitchFamily="18" charset="0"/>
                      </a:rPr>
                      <m:t>=</m:t>
                    </m:r>
                    <m:r>
                      <a:rPr lang="en-IN" sz="2000" b="0" i="1" smtClean="0">
                        <a:latin typeface="Cambria Math" panose="02040503050406030204" pitchFamily="18" charset="0"/>
                      </a:rPr>
                      <m:t>𝑘</m:t>
                    </m:r>
                    <m:r>
                      <a:rPr lang="en-IN" sz="2000" b="0" i="1" smtClean="0">
                        <a:latin typeface="Cambria Math" panose="02040503050406030204" pitchFamily="18" charset="0"/>
                      </a:rPr>
                      <m:t>+1</m:t>
                    </m:r>
                  </m:oMath>
                </a14:m>
                <a:endParaRPr lang="en-IN" sz="2000" dirty="0" smtClean="0"/>
              </a:p>
              <a:p>
                <a:pPr marL="914400" lvl="1" indent="-457200">
                  <a:buFont typeface="+mj-lt"/>
                  <a:buAutoNum type="arabicPeriod"/>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519707"/>
                <a:ext cx="8596668" cy="4521653"/>
              </a:xfrm>
              <a:blipFill rotWithShape="0">
                <a:blip r:embed="rId2"/>
                <a:stretch>
                  <a:fillRect l="-567" t="-10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9F94DEA-46ED-49CE-84E3-B63DB6455DE0}"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26</a:t>
            </a:fld>
            <a:endParaRPr lang="en-US" dirty="0"/>
          </a:p>
        </p:txBody>
      </p:sp>
    </p:spTree>
    <p:extLst>
      <p:ext uri="{BB962C8B-B14F-4D97-AF65-F5344CB8AC3E}">
        <p14:creationId xmlns:p14="http://schemas.microsoft.com/office/powerpoint/2010/main" val="43445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Unification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584101"/>
                <a:ext cx="8596668" cy="4457259"/>
              </a:xfrm>
            </p:spPr>
            <p:txBody>
              <a:bodyPr>
                <a:normAutofit fontScale="62500" lnSpcReduction="20000"/>
              </a:bodyPr>
              <a:lstStyle/>
              <a:p>
                <a:pPr marL="0" indent="0">
                  <a:buNone/>
                </a:pPr>
                <a:r>
                  <a:rPr lang="en-IN" sz="2900" dirty="0" smtClean="0"/>
                  <a:t>Set </a:t>
                </a:r>
                <a14:m>
                  <m:oMath xmlns:m="http://schemas.openxmlformats.org/officeDocument/2006/math">
                    <m:r>
                      <a:rPr lang="en-IN" sz="2900" b="0" i="1" smtClean="0">
                        <a:latin typeface="Cambria Math" panose="02040503050406030204" pitchFamily="18" charset="0"/>
                      </a:rPr>
                      <m:t>𝑘</m:t>
                    </m:r>
                    <m:r>
                      <a:rPr lang="en-IN" sz="2900" b="0" i="1" smtClean="0">
                        <a:latin typeface="Cambria Math" panose="02040503050406030204" pitchFamily="18" charset="0"/>
                      </a:rPr>
                      <m:t>=0</m:t>
                    </m:r>
                  </m:oMath>
                </a14:m>
                <a:r>
                  <a:rPr lang="en-IN" sz="2900" dirty="0" smtClean="0"/>
                  <a:t>, </a:t>
                </a:r>
                <a14:m>
                  <m:oMath xmlns:m="http://schemas.openxmlformats.org/officeDocument/2006/math">
                    <m:r>
                      <a:rPr lang="en-IN" sz="2900" b="0" i="1" smtClean="0">
                        <a:latin typeface="Cambria Math" panose="02040503050406030204" pitchFamily="18" charset="0"/>
                      </a:rPr>
                      <m:t>𝑊</m:t>
                    </m:r>
                    <m:r>
                      <a:rPr lang="en-IN" sz="2900" b="0" i="1" baseline="-25000" smtClean="0">
                        <a:latin typeface="Cambria Math" panose="02040503050406030204" pitchFamily="18" charset="0"/>
                      </a:rPr>
                      <m:t>𝑘</m:t>
                    </m:r>
                    <m:r>
                      <a:rPr lang="en-IN" sz="2900" b="0" i="1" smtClean="0">
                        <a:latin typeface="Cambria Math" panose="02040503050406030204" pitchFamily="18" charset="0"/>
                      </a:rPr>
                      <m:t>=</m:t>
                    </m:r>
                    <m:r>
                      <a:rPr lang="en-IN" sz="2900" b="0" i="1" smtClean="0">
                        <a:latin typeface="Cambria Math" panose="02040503050406030204" pitchFamily="18" charset="0"/>
                      </a:rPr>
                      <m:t>𝑊</m:t>
                    </m:r>
                  </m:oMath>
                </a14:m>
                <a:r>
                  <a:rPr lang="en-IN" sz="2900" dirty="0" smtClean="0"/>
                  <a:t>, </a:t>
                </a:r>
                <a14:m>
                  <m:oMath xmlns:m="http://schemas.openxmlformats.org/officeDocument/2006/math">
                    <m:r>
                      <a:rPr lang="en-IN" sz="2900" i="1" smtClean="0">
                        <a:latin typeface="Cambria Math" panose="02040503050406030204" pitchFamily="18" charset="0"/>
                        <a:ea typeface="Cambria Math" panose="02040503050406030204" pitchFamily="18" charset="0"/>
                      </a:rPr>
                      <m:t>𝜎</m:t>
                    </m:r>
                    <m:r>
                      <a:rPr lang="en-IN" sz="2900" b="0" i="1" baseline="-25000" smtClean="0">
                        <a:latin typeface="Cambria Math" panose="02040503050406030204" pitchFamily="18" charset="0"/>
                        <a:ea typeface="Cambria Math" panose="02040503050406030204" pitchFamily="18" charset="0"/>
                      </a:rPr>
                      <m:t>𝑘</m:t>
                    </m:r>
                    <m:r>
                      <a:rPr lang="en-IN" sz="2900" b="0" i="1" smtClean="0">
                        <a:latin typeface="Cambria Math" panose="02040503050406030204" pitchFamily="18" charset="0"/>
                        <a:ea typeface="Cambria Math" panose="02040503050406030204" pitchFamily="18" charset="0"/>
                      </a:rPr>
                      <m:t>=</m:t>
                    </m:r>
                    <m:r>
                      <a:rPr lang="en-IN" sz="2900" b="0" i="1" smtClean="0">
                        <a:latin typeface="Cambria Math" panose="02040503050406030204" pitchFamily="18" charset="0"/>
                        <a:ea typeface="Cambria Math" panose="02040503050406030204" pitchFamily="18" charset="0"/>
                      </a:rPr>
                      <m:t>𝜀</m:t>
                    </m:r>
                  </m:oMath>
                </a14:m>
                <a:r>
                  <a:rPr lang="en-IN" sz="2900" dirty="0" smtClean="0"/>
                  <a:t> and </a:t>
                </a:r>
                <a:r>
                  <a:rPr lang="en-IN" sz="2900" dirty="0" err="1" smtClean="0"/>
                  <a:t>unification_feasible</a:t>
                </a:r>
                <a:r>
                  <a:rPr lang="en-IN" sz="2900" dirty="0" smtClean="0"/>
                  <a:t>=true</a:t>
                </a:r>
              </a:p>
              <a:p>
                <a:pPr marL="0" indent="0">
                  <a:buNone/>
                </a:pPr>
                <a:r>
                  <a:rPr lang="en-IN" sz="2900" dirty="0" smtClean="0"/>
                  <a:t>while </a:t>
                </a:r>
                <a:r>
                  <a:rPr lang="en-IN" sz="2900" dirty="0" err="1" smtClean="0"/>
                  <a:t>unification_feasible</a:t>
                </a:r>
                <a:endParaRPr lang="en-IN" sz="2900" dirty="0" smtClean="0"/>
              </a:p>
              <a:p>
                <a:pPr marL="0" indent="0">
                  <a:buNone/>
                </a:pPr>
                <a:r>
                  <a:rPr lang="en-IN" sz="2900" dirty="0" smtClean="0"/>
                  <a:t>Do</a:t>
                </a:r>
              </a:p>
              <a:p>
                <a:pPr marL="0" indent="0">
                  <a:buNone/>
                </a:pPr>
                <a:r>
                  <a:rPr lang="en-IN" sz="2900" dirty="0" smtClean="0"/>
                  <a:t>	begin</a:t>
                </a:r>
              </a:p>
              <a:p>
                <a:pPr marL="0" indent="0">
                  <a:buNone/>
                </a:pPr>
                <a:r>
                  <a:rPr lang="en-IN" sz="2900" dirty="0"/>
                  <a:t>	</a:t>
                </a:r>
                <a:r>
                  <a:rPr lang="en-IN" sz="2900" dirty="0" smtClean="0"/>
                  <a:t>	If </a:t>
                </a:r>
                <a14:m>
                  <m:oMath xmlns:m="http://schemas.openxmlformats.org/officeDocument/2006/math">
                    <m:r>
                      <a:rPr lang="en-IN" sz="2900" i="1">
                        <a:latin typeface="Cambria Math" panose="02040503050406030204" pitchFamily="18" charset="0"/>
                      </a:rPr>
                      <m:t>𝑊</m:t>
                    </m:r>
                    <m:r>
                      <a:rPr lang="en-IN" sz="2900" i="1" baseline="-25000">
                        <a:latin typeface="Cambria Math" panose="02040503050406030204" pitchFamily="18" charset="0"/>
                      </a:rPr>
                      <m:t>𝑘</m:t>
                    </m:r>
                  </m:oMath>
                </a14:m>
                <a:r>
                  <a:rPr lang="en-IN" sz="2900" dirty="0" smtClean="0"/>
                  <a:t>is a singleton </a:t>
                </a:r>
              </a:p>
              <a:p>
                <a:pPr marL="0" indent="0">
                  <a:buNone/>
                </a:pPr>
                <a:r>
                  <a:rPr lang="en-IN" sz="2900" dirty="0"/>
                  <a:t>	</a:t>
                </a:r>
                <a:r>
                  <a:rPr lang="en-IN" sz="2900" dirty="0" smtClean="0"/>
                  <a:t>		then </a:t>
                </a:r>
              </a:p>
              <a:p>
                <a:pPr marL="0" indent="0">
                  <a:buNone/>
                </a:pPr>
                <a:r>
                  <a:rPr lang="en-IN" sz="2900" dirty="0"/>
                  <a:t>	</a:t>
                </a:r>
                <a:r>
                  <a:rPr lang="en-IN" sz="2900" dirty="0" smtClean="0"/>
                  <a:t>			begin</a:t>
                </a:r>
              </a:p>
              <a:p>
                <a:pPr marL="0" indent="0">
                  <a:buNone/>
                </a:pPr>
                <a:r>
                  <a:rPr lang="en-IN" sz="2900" dirty="0"/>
                  <a:t>	</a:t>
                </a:r>
                <a:r>
                  <a:rPr lang="en-IN" sz="2900" dirty="0" smtClean="0"/>
                  <a:t>				output(</a:t>
                </a:r>
                <a14:m>
                  <m:oMath xmlns:m="http://schemas.openxmlformats.org/officeDocument/2006/math">
                    <m:r>
                      <a:rPr lang="en-IN" sz="2900" i="1">
                        <a:latin typeface="Cambria Math" panose="02040503050406030204" pitchFamily="18" charset="0"/>
                        <a:ea typeface="Cambria Math" panose="02040503050406030204" pitchFamily="18" charset="0"/>
                      </a:rPr>
                      <m:t>𝜎</m:t>
                    </m:r>
                    <m:r>
                      <a:rPr lang="en-IN" sz="2900" i="1" baseline="-25000">
                        <a:latin typeface="Cambria Math" panose="02040503050406030204" pitchFamily="18" charset="0"/>
                        <a:ea typeface="Cambria Math" panose="02040503050406030204" pitchFamily="18" charset="0"/>
                      </a:rPr>
                      <m:t>𝑘</m:t>
                    </m:r>
                  </m:oMath>
                </a14:m>
                <a:r>
                  <a:rPr lang="en-IN" sz="2900" dirty="0" smtClean="0"/>
                  <a:t> )</a:t>
                </a:r>
              </a:p>
              <a:p>
                <a:pPr marL="0" indent="0">
                  <a:buNone/>
                </a:pPr>
                <a:r>
                  <a:rPr lang="en-IN" sz="2900" dirty="0"/>
                  <a:t>	</a:t>
                </a:r>
                <a:r>
                  <a:rPr lang="en-IN" sz="2900" dirty="0" smtClean="0"/>
                  <a:t>				Stop</a:t>
                </a:r>
              </a:p>
              <a:p>
                <a:pPr marL="0" indent="0">
                  <a:buNone/>
                </a:pPr>
                <a:r>
                  <a:rPr lang="en-IN" sz="2900" dirty="0"/>
                  <a:t>	</a:t>
                </a:r>
                <a:r>
                  <a:rPr lang="en-IN" sz="2900" dirty="0" smtClean="0"/>
                  <a:t>			end</a:t>
                </a:r>
              </a:p>
              <a:p>
                <a:pPr marL="0" indent="0">
                  <a:buNone/>
                </a:pPr>
                <a:r>
                  <a:rPr lang="en-IN" sz="2900" dirty="0"/>
                  <a:t>	</a:t>
                </a:r>
                <a:r>
                  <a:rPr lang="en-IN" sz="2900" dirty="0" smtClean="0"/>
                  <a:t>		else</a:t>
                </a:r>
              </a:p>
              <a:p>
                <a:pPr marL="0" indent="0">
                  <a:buNone/>
                </a:pPr>
                <a:r>
                  <a:rPr lang="en-IN" dirty="0" smtClean="0"/>
                  <a:t> </a:t>
                </a:r>
              </a:p>
              <a:p>
                <a:pPr marL="457200" lvl="1" indent="0">
                  <a:buNone/>
                </a:pPr>
                <a:r>
                  <a:rPr lang="en-IN"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584101"/>
                <a:ext cx="8596668" cy="4457259"/>
              </a:xfrm>
              <a:blipFill rotWithShape="0">
                <a:blip r:embed="rId2"/>
                <a:stretch>
                  <a:fillRect l="-567" t="-205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BBF28486-2DEC-4CDB-9A5B-D132D3F9FA14}"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27</a:t>
            </a:fld>
            <a:endParaRPr lang="en-US" dirty="0"/>
          </a:p>
        </p:txBody>
      </p:sp>
    </p:spTree>
    <p:extLst>
      <p:ext uri="{BB962C8B-B14F-4D97-AF65-F5344CB8AC3E}">
        <p14:creationId xmlns:p14="http://schemas.microsoft.com/office/powerpoint/2010/main" val="933719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Unification Algorithm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13645"/>
                <a:ext cx="10515600" cy="5435498"/>
              </a:xfrm>
            </p:spPr>
            <p:txBody>
              <a:bodyPr>
                <a:normAutofit/>
              </a:bodyPr>
              <a:lstStyle/>
              <a:p>
                <a:pPr marL="457200" lvl="1" indent="0">
                  <a:buNone/>
                </a:pPr>
                <a:r>
                  <a:rPr lang="en-IN" dirty="0" smtClean="0"/>
                  <a:t>			begin </a:t>
                </a:r>
              </a:p>
              <a:p>
                <a:pPr marL="3200400" lvl="6" indent="-457200">
                  <a:buFont typeface="+mj-lt"/>
                  <a:buAutoNum type="arabicPeriod"/>
                </a:pPr>
                <a:r>
                  <a:rPr lang="en-IN" dirty="0" smtClean="0"/>
                  <a:t>find </a:t>
                </a:r>
                <a:r>
                  <a:rPr lang="en-IN" dirty="0"/>
                  <a:t>disagreement set D</a:t>
                </a:r>
                <a14:m>
                  <m:oMath xmlns:m="http://schemas.openxmlformats.org/officeDocument/2006/math">
                    <m:r>
                      <a:rPr lang="en-IN" i="1" baseline="-25000">
                        <a:latin typeface="Cambria Math" panose="02040503050406030204" pitchFamily="18" charset="0"/>
                      </a:rPr>
                      <m:t>𝑘</m:t>
                    </m:r>
                  </m:oMath>
                </a14:m>
                <a:r>
                  <a:rPr lang="en-IN" dirty="0"/>
                  <a:t> of </a:t>
                </a:r>
                <a14:m>
                  <m:oMath xmlns:m="http://schemas.openxmlformats.org/officeDocument/2006/math">
                    <m:r>
                      <a:rPr lang="en-IN" i="1">
                        <a:latin typeface="Cambria Math" panose="02040503050406030204" pitchFamily="18" charset="0"/>
                      </a:rPr>
                      <m:t>𝑊</m:t>
                    </m:r>
                    <m:r>
                      <a:rPr lang="en-IN" i="1" baseline="-25000">
                        <a:latin typeface="Cambria Math" panose="02040503050406030204" pitchFamily="18" charset="0"/>
                      </a:rPr>
                      <m:t>𝑘</m:t>
                    </m:r>
                  </m:oMath>
                </a14:m>
                <a:endParaRPr lang="en-IN" dirty="0" smtClean="0"/>
              </a:p>
              <a:p>
                <a:pPr marL="3200400" lvl="6" indent="-457200">
                  <a:buFont typeface="+mj-lt"/>
                  <a:buAutoNum type="arabicPeriod"/>
                </a:pPr>
                <a:r>
                  <a:rPr lang="en-IN" dirty="0" smtClean="0"/>
                  <a:t>Find a pair  </a:t>
                </a:r>
                <a14:m>
                  <m:oMath xmlns:m="http://schemas.openxmlformats.org/officeDocument/2006/math">
                    <m:r>
                      <a:rPr lang="en-IN" i="1">
                        <a:latin typeface="Cambria Math" panose="02040503050406030204" pitchFamily="18" charset="0"/>
                      </a:rPr>
                      <m:t>𝑣</m:t>
                    </m:r>
                    <m:r>
                      <a:rPr lang="en-IN" i="1" baseline="-25000">
                        <a:latin typeface="Cambria Math" panose="02040503050406030204" pitchFamily="18" charset="0"/>
                      </a:rPr>
                      <m:t>𝑘</m:t>
                    </m:r>
                  </m:oMath>
                </a14:m>
                <a:r>
                  <a:rPr lang="en-IN" dirty="0"/>
                  <a:t> and t</a:t>
                </a:r>
                <a14:m>
                  <m:oMath xmlns:m="http://schemas.openxmlformats.org/officeDocument/2006/math">
                    <m:r>
                      <a:rPr lang="en-IN" i="1" baseline="-25000">
                        <a:latin typeface="Cambria Math" panose="02040503050406030204" pitchFamily="18" charset="0"/>
                      </a:rPr>
                      <m:t>𝑘</m:t>
                    </m:r>
                    <m:r>
                      <a:rPr lang="en-IN" i="1" baseline="-25000">
                        <a:latin typeface="Cambria Math" panose="02040503050406030204" pitchFamily="18" charset="0"/>
                      </a:rPr>
                      <m:t>  </m:t>
                    </m:r>
                  </m:oMath>
                </a14:m>
                <a:r>
                  <a:rPr lang="en-IN" dirty="0"/>
                  <a:t>in D</a:t>
                </a:r>
                <a14:m>
                  <m:oMath xmlns:m="http://schemas.openxmlformats.org/officeDocument/2006/math">
                    <m:r>
                      <a:rPr lang="en-IN" i="1" baseline="-25000">
                        <a:latin typeface="Cambria Math" panose="02040503050406030204" pitchFamily="18" charset="0"/>
                      </a:rPr>
                      <m:t>𝑘</m:t>
                    </m:r>
                  </m:oMath>
                </a14:m>
                <a:r>
                  <a:rPr lang="en-IN" dirty="0"/>
                  <a:t> such that </a:t>
                </a:r>
                <a14:m>
                  <m:oMath xmlns:m="http://schemas.openxmlformats.org/officeDocument/2006/math">
                    <m:r>
                      <a:rPr lang="en-IN" i="1">
                        <a:latin typeface="Cambria Math" panose="02040503050406030204" pitchFamily="18" charset="0"/>
                      </a:rPr>
                      <m:t>𝑣</m:t>
                    </m:r>
                    <m:r>
                      <a:rPr lang="en-IN" i="1" baseline="-25000">
                        <a:latin typeface="Cambria Math" panose="02040503050406030204" pitchFamily="18" charset="0"/>
                      </a:rPr>
                      <m:t>𝑘</m:t>
                    </m:r>
                  </m:oMath>
                </a14:m>
                <a:r>
                  <a:rPr lang="en-IN" dirty="0"/>
                  <a:t> is a variable </a:t>
                </a:r>
                <a:r>
                  <a:rPr lang="en-IN" dirty="0" smtClean="0"/>
                  <a:t>not occurring in </a:t>
                </a:r>
                <a:r>
                  <a:rPr lang="en-IN" dirty="0"/>
                  <a:t>t</a:t>
                </a:r>
                <a14:m>
                  <m:oMath xmlns:m="http://schemas.openxmlformats.org/officeDocument/2006/math">
                    <m:r>
                      <a:rPr lang="en-IN" i="1" baseline="-25000">
                        <a:latin typeface="Cambria Math" panose="02040503050406030204" pitchFamily="18" charset="0"/>
                      </a:rPr>
                      <m:t>𝑘</m:t>
                    </m:r>
                    <m:r>
                      <a:rPr lang="en-IN" i="1" baseline="-25000">
                        <a:latin typeface="Cambria Math" panose="02040503050406030204" pitchFamily="18" charset="0"/>
                      </a:rPr>
                      <m:t> </m:t>
                    </m:r>
                  </m:oMath>
                </a14:m>
                <a:endParaRPr lang="en-IN" dirty="0" smtClean="0"/>
              </a:p>
              <a:p>
                <a:pPr marL="3200400" lvl="6" indent="-457200">
                  <a:buFont typeface="+mj-lt"/>
                  <a:buAutoNum type="arabicPeriod"/>
                </a:pPr>
                <a:r>
                  <a:rPr lang="en-IN" dirty="0" smtClean="0"/>
                  <a:t>If such a </a:t>
                </a:r>
                <a:r>
                  <a:rPr lang="en-IN" dirty="0"/>
                  <a:t>t</a:t>
                </a:r>
                <a14:m>
                  <m:oMath xmlns:m="http://schemas.openxmlformats.org/officeDocument/2006/math">
                    <m:r>
                      <a:rPr lang="en-IN" i="1" baseline="-25000">
                        <a:latin typeface="Cambria Math" panose="02040503050406030204" pitchFamily="18" charset="0"/>
                      </a:rPr>
                      <m:t>𝑘</m:t>
                    </m:r>
                    <m:r>
                      <a:rPr lang="en-IN" i="1" baseline="-25000">
                        <a:latin typeface="Cambria Math" panose="02040503050406030204" pitchFamily="18" charset="0"/>
                      </a:rPr>
                      <m:t> </m:t>
                    </m:r>
                  </m:oMath>
                </a14:m>
                <a:r>
                  <a:rPr lang="en-IN" dirty="0"/>
                  <a:t>| </a:t>
                </a:r>
                <a14:m>
                  <m:oMath xmlns:m="http://schemas.openxmlformats.org/officeDocument/2006/math">
                    <m:r>
                      <a:rPr lang="en-IN" i="1">
                        <a:latin typeface="Cambria Math" panose="02040503050406030204" pitchFamily="18" charset="0"/>
                      </a:rPr>
                      <m:t>𝑣</m:t>
                    </m:r>
                    <m:r>
                      <a:rPr lang="en-IN" i="1" baseline="-25000">
                        <a:latin typeface="Cambria Math" panose="02040503050406030204" pitchFamily="18" charset="0"/>
                      </a:rPr>
                      <m:t>𝑘</m:t>
                    </m:r>
                    <m:r>
                      <a:rPr lang="en-IN" i="1" baseline="-25000">
                        <a:latin typeface="Cambria Math" panose="02040503050406030204" pitchFamily="18" charset="0"/>
                      </a:rPr>
                      <m:t> </m:t>
                    </m:r>
                  </m:oMath>
                </a14:m>
                <a:r>
                  <a:rPr lang="en-IN" dirty="0" smtClean="0"/>
                  <a:t> pair exists</a:t>
                </a:r>
              </a:p>
              <a:p>
                <a:pPr marL="2743200" lvl="6" indent="0">
                  <a:buNone/>
                </a:pPr>
                <a:r>
                  <a:rPr lang="en-IN" dirty="0"/>
                  <a:t>	</a:t>
                </a:r>
                <a:r>
                  <a:rPr lang="en-IN" dirty="0" smtClean="0"/>
                  <a:t>then </a:t>
                </a:r>
              </a:p>
              <a:p>
                <a:pPr marL="2743200" lvl="6" indent="0">
                  <a:buNone/>
                </a:pPr>
                <a:r>
                  <a:rPr lang="en-IN" dirty="0"/>
                  <a:t>	</a:t>
                </a:r>
                <a:r>
                  <a:rPr lang="en-IN" dirty="0" smtClean="0"/>
                  <a:t>	begin</a:t>
                </a:r>
              </a:p>
              <a:p>
                <a:pPr marL="2743200" lvl="6" indent="0">
                  <a:buNone/>
                </a:pPr>
                <a:r>
                  <a:rPr lang="en-IN" dirty="0"/>
                  <a:t>	</a:t>
                </a:r>
                <a:r>
                  <a:rPr lang="en-IN" dirty="0" smtClean="0"/>
                  <a:t>		Set </a:t>
                </a:r>
                <a14:m>
                  <m:oMath xmlns:m="http://schemas.openxmlformats.org/officeDocument/2006/math">
                    <m:r>
                      <a:rPr lang="en-IN" i="1">
                        <a:latin typeface="Cambria Math" panose="02040503050406030204" pitchFamily="18" charset="0"/>
                        <a:ea typeface="Cambria Math" panose="02040503050406030204" pitchFamily="18" charset="0"/>
                      </a:rPr>
                      <m:t>𝜎</m:t>
                    </m:r>
                    <m:r>
                      <a:rPr lang="en-IN" i="1" baseline="-25000">
                        <a:latin typeface="Cambria Math" panose="02040503050406030204" pitchFamily="18" charset="0"/>
                        <a:ea typeface="Cambria Math" panose="02040503050406030204" pitchFamily="18" charset="0"/>
                      </a:rPr>
                      <m:t>𝑘</m:t>
                    </m:r>
                    <m:r>
                      <a:rPr lang="en-IN" i="1" baseline="-2500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𝜎</m:t>
                    </m:r>
                    <m:r>
                      <a:rPr lang="en-IN" i="1" baseline="-25000">
                        <a:latin typeface="Cambria Math" panose="02040503050406030204" pitchFamily="18" charset="0"/>
                        <a:ea typeface="Cambria Math" panose="02040503050406030204" pitchFamily="18" charset="0"/>
                      </a:rPr>
                      <m:t>𝑘</m:t>
                    </m:r>
                  </m:oMath>
                </a14:m>
                <a:r>
                  <a:rPr lang="en-IN" dirty="0"/>
                  <a:t>{t</a:t>
                </a:r>
                <a14:m>
                  <m:oMath xmlns:m="http://schemas.openxmlformats.org/officeDocument/2006/math">
                    <m:r>
                      <a:rPr lang="en-IN" i="1" baseline="-25000">
                        <a:latin typeface="Cambria Math" panose="02040503050406030204" pitchFamily="18" charset="0"/>
                      </a:rPr>
                      <m:t>𝑘</m:t>
                    </m:r>
                    <m:r>
                      <a:rPr lang="en-IN" i="1" baseline="-25000">
                        <a:latin typeface="Cambria Math" panose="02040503050406030204" pitchFamily="18" charset="0"/>
                      </a:rPr>
                      <m:t> </m:t>
                    </m:r>
                  </m:oMath>
                </a14:m>
                <a:r>
                  <a:rPr lang="en-IN" dirty="0"/>
                  <a:t>| </a:t>
                </a:r>
                <a14:m>
                  <m:oMath xmlns:m="http://schemas.openxmlformats.org/officeDocument/2006/math">
                    <m:r>
                      <a:rPr lang="en-IN" i="1">
                        <a:latin typeface="Cambria Math" panose="02040503050406030204" pitchFamily="18" charset="0"/>
                      </a:rPr>
                      <m:t>𝑣</m:t>
                    </m:r>
                    <m:r>
                      <a:rPr lang="en-IN" i="1" baseline="-25000">
                        <a:latin typeface="Cambria Math" panose="02040503050406030204" pitchFamily="18" charset="0"/>
                      </a:rPr>
                      <m:t>𝑘</m:t>
                    </m:r>
                  </m:oMath>
                </a14:m>
                <a:r>
                  <a:rPr lang="en-IN" dirty="0"/>
                  <a:t>} </a:t>
                </a:r>
                <a:endParaRPr lang="en-IN" dirty="0" smtClean="0"/>
              </a:p>
              <a:p>
                <a:pPr marL="2743200" lvl="6" indent="0">
                  <a:buNone/>
                </a:pPr>
                <a:r>
                  <a:rPr lang="en-IN" dirty="0">
                    <a:ea typeface="Cambria Math" panose="02040503050406030204" pitchFamily="18" charset="0"/>
                  </a:rPr>
                  <a:t>	</a:t>
                </a:r>
                <a:r>
                  <a:rPr lang="en-IN" dirty="0" smtClean="0">
                    <a:ea typeface="Cambria Math" panose="02040503050406030204" pitchFamily="18" charset="0"/>
                  </a:rPr>
                  <a:t>		       </a:t>
                </a:r>
                <a14:m>
                  <m:oMath xmlns:m="http://schemas.openxmlformats.org/officeDocument/2006/math">
                    <m:r>
                      <m:rPr>
                        <m:sty m:val="p"/>
                      </m:rPr>
                      <a:rPr lang="en-IN">
                        <a:latin typeface="Cambria Math" panose="02040503050406030204" pitchFamily="18" charset="0"/>
                        <a:ea typeface="Cambria Math" panose="02040503050406030204" pitchFamily="18" charset="0"/>
                      </a:rPr>
                      <m:t>W</m:t>
                    </m:r>
                    <m:r>
                      <a:rPr lang="en-IN" i="1" baseline="-25000">
                        <a:latin typeface="Cambria Math" panose="02040503050406030204" pitchFamily="18" charset="0"/>
                        <a:ea typeface="Cambria Math" panose="02040503050406030204" pitchFamily="18" charset="0"/>
                      </a:rPr>
                      <m:t>𝑘</m:t>
                    </m:r>
                    <m:r>
                      <a:rPr lang="en-IN" i="1" baseline="-2500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𝑊</m:t>
                    </m:r>
                    <m:r>
                      <a:rPr lang="en-IN" i="1" baseline="-25000">
                        <a:latin typeface="Cambria Math" panose="02040503050406030204" pitchFamily="18" charset="0"/>
                        <a:ea typeface="Cambria Math" panose="02040503050406030204" pitchFamily="18" charset="0"/>
                      </a:rPr>
                      <m:t>𝑘</m:t>
                    </m:r>
                  </m:oMath>
                </a14:m>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𝜎</m:t>
                    </m:r>
                    <m:r>
                      <a:rPr lang="en-IN" i="1" baseline="-25000">
                        <a:latin typeface="Cambria Math" panose="02040503050406030204" pitchFamily="18" charset="0"/>
                        <a:ea typeface="Cambria Math" panose="02040503050406030204" pitchFamily="18" charset="0"/>
                      </a:rPr>
                      <m:t>𝑘</m:t>
                    </m:r>
                    <m:r>
                      <a:rPr lang="en-IN" i="1" baseline="-25000">
                        <a:latin typeface="Cambria Math" panose="02040503050406030204" pitchFamily="18" charset="0"/>
                        <a:ea typeface="Cambria Math" panose="02040503050406030204" pitchFamily="18" charset="0"/>
                      </a:rPr>
                      <m:t>+1</m:t>
                    </m:r>
                  </m:oMath>
                </a14:m>
                <a:endParaRPr lang="en-IN" dirty="0" smtClean="0"/>
              </a:p>
              <a:p>
                <a:pPr marL="2743200" lvl="6" indent="0">
                  <a:buNone/>
                </a:pPr>
                <a:r>
                  <a:rPr lang="en-IN" dirty="0"/>
                  <a:t>	</a:t>
                </a:r>
                <a:r>
                  <a:rPr lang="en-IN" dirty="0" smtClean="0"/>
                  <a:t>		       </a:t>
                </a:r>
                <a14:m>
                  <m:oMath xmlns:m="http://schemas.openxmlformats.org/officeDocument/2006/math">
                    <m:r>
                      <a:rPr lang="en-IN" i="1">
                        <a:latin typeface="Cambria Math" panose="02040503050406030204" pitchFamily="18" charset="0"/>
                      </a:rPr>
                      <m:t>𝑘</m:t>
                    </m:r>
                    <m:r>
                      <a:rPr lang="en-IN" i="1">
                        <a:latin typeface="Cambria Math" panose="02040503050406030204" pitchFamily="18" charset="0"/>
                      </a:rPr>
                      <m:t>=</m:t>
                    </m:r>
                    <m:r>
                      <a:rPr lang="en-IN" i="1">
                        <a:latin typeface="Cambria Math" panose="02040503050406030204" pitchFamily="18" charset="0"/>
                      </a:rPr>
                      <m:t>𝑘</m:t>
                    </m:r>
                    <m:r>
                      <a:rPr lang="en-IN" i="1">
                        <a:latin typeface="Cambria Math" panose="02040503050406030204" pitchFamily="18" charset="0"/>
                      </a:rPr>
                      <m:t>+1</m:t>
                    </m:r>
                  </m:oMath>
                </a14:m>
                <a:endParaRPr lang="en-IN" dirty="0" smtClean="0"/>
              </a:p>
              <a:p>
                <a:pPr marL="2743200" lvl="6" indent="0">
                  <a:buNone/>
                </a:pPr>
                <a:r>
                  <a:rPr lang="en-IN" dirty="0"/>
                  <a:t>	</a:t>
                </a:r>
                <a:r>
                  <a:rPr lang="en-IN" dirty="0" smtClean="0"/>
                  <a:t>	end</a:t>
                </a:r>
              </a:p>
              <a:p>
                <a:pPr marL="2743200" lvl="6" indent="0">
                  <a:buNone/>
                </a:pPr>
                <a:r>
                  <a:rPr lang="en-IN" dirty="0"/>
                  <a:t>	</a:t>
                </a:r>
                <a:r>
                  <a:rPr lang="en-IN" dirty="0" smtClean="0"/>
                  <a:t>else</a:t>
                </a:r>
              </a:p>
              <a:p>
                <a:pPr marL="2743200" lvl="6" indent="0">
                  <a:buNone/>
                </a:pPr>
                <a:r>
                  <a:rPr lang="en-IN" dirty="0"/>
                  <a:t>	</a:t>
                </a:r>
                <a:r>
                  <a:rPr lang="en-IN" dirty="0" smtClean="0"/>
                  <a:t>	begin</a:t>
                </a:r>
              </a:p>
              <a:p>
                <a:pPr marL="2743200" lvl="6" indent="0">
                  <a:buNone/>
                </a:pPr>
                <a:r>
                  <a:rPr lang="en-IN" dirty="0"/>
                  <a:t>	</a:t>
                </a:r>
                <a:r>
                  <a:rPr lang="en-IN" dirty="0" smtClean="0"/>
                  <a:t>		Output(“Unification not possible”)</a:t>
                </a:r>
              </a:p>
              <a:p>
                <a:pPr marL="2743200" lvl="6" indent="0">
                  <a:buNone/>
                </a:pPr>
                <a:r>
                  <a:rPr lang="en-IN" dirty="0"/>
                  <a:t>	</a:t>
                </a:r>
                <a:r>
                  <a:rPr lang="en-IN" dirty="0" smtClean="0"/>
                  <a:t>		Stop</a:t>
                </a:r>
              </a:p>
              <a:p>
                <a:pPr marL="2743200" lvl="6" indent="0">
                  <a:buNone/>
                </a:pPr>
                <a:r>
                  <a:rPr lang="en-IN" dirty="0"/>
                  <a:t>	</a:t>
                </a:r>
                <a:r>
                  <a:rPr lang="en-IN" dirty="0" smtClean="0"/>
                  <a:t>	end</a:t>
                </a:r>
              </a:p>
              <a:p>
                <a:pPr marL="2743200" lvl="6" indent="0">
                  <a:buNone/>
                </a:pPr>
                <a:r>
                  <a:rPr lang="en-IN" dirty="0"/>
                  <a:t>e</a:t>
                </a:r>
                <a:r>
                  <a:rPr lang="en-IN" dirty="0" smtClean="0"/>
                  <a:t>nd</a:t>
                </a:r>
              </a:p>
              <a:p>
                <a:pPr marL="1828800" lvl="4" indent="0">
                  <a:buNone/>
                </a:pPr>
                <a:r>
                  <a:rPr lang="en-IN" dirty="0"/>
                  <a:t>e</a:t>
                </a:r>
                <a:r>
                  <a:rPr lang="en-IN" dirty="0" smtClean="0"/>
                  <a:t>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13645"/>
                <a:ext cx="10515600" cy="5435498"/>
              </a:xfrm>
              <a:blipFill rotWithShape="0">
                <a:blip r:embed="rId2"/>
                <a:stretch>
                  <a:fillRect t="-336"/>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519954A3-9DFD-4C44-94BA-B95130A3BA1C}" type="slidenum">
              <a:rPr lang="en-US" smtClean="0"/>
              <a:pPr/>
              <a:t>28</a:t>
            </a:fld>
            <a:endParaRPr lang="en-US" dirty="0"/>
          </a:p>
        </p:txBody>
      </p:sp>
      <p:sp>
        <p:nvSpPr>
          <p:cNvPr id="4" name="Date Placeholder 3"/>
          <p:cNvSpPr>
            <a:spLocks noGrp="1"/>
          </p:cNvSpPr>
          <p:nvPr>
            <p:ph type="dt" sz="half" idx="10"/>
          </p:nvPr>
        </p:nvSpPr>
        <p:spPr/>
        <p:txBody>
          <a:bodyPr/>
          <a:lstStyle/>
          <a:p>
            <a:fld id="{F42C2FA6-78BC-482B-9B7D-CDD59F2204E5}"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Tree>
    <p:extLst>
      <p:ext uri="{BB962C8B-B14F-4D97-AF65-F5344CB8AC3E}">
        <p14:creationId xmlns:p14="http://schemas.microsoft.com/office/powerpoint/2010/main" val="1096283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468193"/>
                <a:ext cx="8596668" cy="4573168"/>
              </a:xfrm>
            </p:spPr>
            <p:txBody>
              <a:bodyPr>
                <a:normAutofit/>
              </a:bodyPr>
              <a:lstStyle/>
              <a:p>
                <a:pPr marL="0" indent="0">
                  <a:buNone/>
                </a:pPr>
                <a:r>
                  <a:rPr lang="en-IN" dirty="0" smtClean="0"/>
                  <a:t>Find a most general unifier for </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e>
                              </m:d>
                            </m:e>
                          </m:d>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𝑧</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𝑢</m:t>
                              </m:r>
                            </m:e>
                          </m:d>
                        </m:e>
                      </m:d>
                      <m:r>
                        <a:rPr lang="en-IN" b="0" i="1" smtClean="0">
                          <a:latin typeface="Cambria Math" panose="02040503050406030204" pitchFamily="18" charset="0"/>
                        </a:rPr>
                        <m:t>}</m:t>
                      </m:r>
                    </m:oMath>
                  </m:oMathPara>
                </a14:m>
                <a:endParaRPr lang="en-IN" dirty="0" smtClean="0"/>
              </a:p>
              <a:p>
                <a:pPr marL="0" indent="0">
                  <a:buNone/>
                </a:pPr>
                <a:r>
                  <a:rPr lang="en-IN" dirty="0" smtClean="0"/>
                  <a:t>Solution:</a:t>
                </a:r>
              </a:p>
              <a:p>
                <a:r>
                  <a:rPr lang="en-IN" dirty="0"/>
                  <a:t>Set </a:t>
                </a:r>
                <a14:m>
                  <m:oMath xmlns:m="http://schemas.openxmlformats.org/officeDocument/2006/math">
                    <m:r>
                      <a:rPr lang="en-IN" i="1">
                        <a:latin typeface="Cambria Math" panose="02040503050406030204" pitchFamily="18" charset="0"/>
                      </a:rPr>
                      <m:t>𝑘</m:t>
                    </m:r>
                    <m:r>
                      <a:rPr lang="en-IN" i="1">
                        <a:latin typeface="Cambria Math" panose="02040503050406030204" pitchFamily="18" charset="0"/>
                      </a:rPr>
                      <m:t>=0</m:t>
                    </m:r>
                  </m:oMath>
                </a14:m>
                <a:r>
                  <a:rPr lang="en-IN" dirty="0"/>
                  <a:t>, </a:t>
                </a:r>
                <a14:m>
                  <m:oMath xmlns:m="http://schemas.openxmlformats.org/officeDocument/2006/math">
                    <m:r>
                      <a:rPr lang="en-IN" i="1">
                        <a:latin typeface="Cambria Math" panose="02040503050406030204" pitchFamily="18" charset="0"/>
                      </a:rPr>
                      <m:t>𝑊</m:t>
                    </m:r>
                    <m:r>
                      <a:rPr lang="en-IN" b="0" i="1" baseline="-25000" smtClean="0">
                        <a:latin typeface="Cambria Math" panose="02040503050406030204" pitchFamily="18" charset="0"/>
                      </a:rPr>
                      <m:t>0</m:t>
                    </m:r>
                    <m:r>
                      <a:rPr lang="en-IN" i="1">
                        <a:latin typeface="Cambria Math" panose="02040503050406030204" pitchFamily="18" charset="0"/>
                      </a:rPr>
                      <m:t>=</m:t>
                    </m:r>
                    <m:r>
                      <a:rPr lang="en-IN" i="1">
                        <a:latin typeface="Cambria Math" panose="02040503050406030204" pitchFamily="18" charset="0"/>
                      </a:rPr>
                      <m:t>𝑊</m:t>
                    </m:r>
                  </m:oMath>
                </a14:m>
                <a:r>
                  <a:rPr lang="en-IN" dirty="0"/>
                  <a:t>, </a:t>
                </a:r>
                <a14:m>
                  <m:oMath xmlns:m="http://schemas.openxmlformats.org/officeDocument/2006/math">
                    <m:r>
                      <a:rPr lang="en-IN" i="1">
                        <a:latin typeface="Cambria Math" panose="02040503050406030204" pitchFamily="18" charset="0"/>
                        <a:ea typeface="Cambria Math" panose="02040503050406030204" pitchFamily="18" charset="0"/>
                      </a:rPr>
                      <m:t>𝜎</m:t>
                    </m:r>
                    <m:r>
                      <a:rPr lang="en-IN" b="0" i="1" baseline="-25000" smtClean="0">
                        <a:latin typeface="Cambria Math" panose="02040503050406030204" pitchFamily="18" charset="0"/>
                        <a:ea typeface="Cambria Math" panose="02040503050406030204" pitchFamily="18" charset="0"/>
                      </a:rPr>
                      <m:t>0</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𝜀</m:t>
                    </m:r>
                  </m:oMath>
                </a14:m>
                <a:r>
                  <a:rPr lang="en-IN" dirty="0"/>
                  <a:t> and </a:t>
                </a:r>
                <a:r>
                  <a:rPr lang="en-IN" dirty="0" err="1" smtClean="0"/>
                  <a:t>unification_feasible</a:t>
                </a:r>
                <a:r>
                  <a:rPr lang="en-IN" dirty="0" smtClean="0"/>
                  <a:t>=true</a:t>
                </a:r>
              </a:p>
              <a:p>
                <a:r>
                  <a:rPr lang="en-IN" dirty="0"/>
                  <a:t>find disagreement set D</a:t>
                </a:r>
                <a14:m>
                  <m:oMath xmlns:m="http://schemas.openxmlformats.org/officeDocument/2006/math">
                    <m:r>
                      <a:rPr lang="en-IN" b="0" i="0" baseline="-25000" smtClean="0">
                        <a:latin typeface="Cambria Math" panose="02040503050406030204" pitchFamily="18" charset="0"/>
                      </a:rPr>
                      <m:t>0</m:t>
                    </m:r>
                  </m:oMath>
                </a14:m>
                <a:r>
                  <a:rPr lang="en-IN" dirty="0"/>
                  <a:t> of </a:t>
                </a:r>
                <a14:m>
                  <m:oMath xmlns:m="http://schemas.openxmlformats.org/officeDocument/2006/math">
                    <m:r>
                      <a:rPr lang="en-IN" i="1">
                        <a:latin typeface="Cambria Math" panose="02040503050406030204" pitchFamily="18" charset="0"/>
                      </a:rPr>
                      <m:t>𝑊</m:t>
                    </m:r>
                  </m:oMath>
                </a14:m>
                <a:r>
                  <a:rPr lang="en-IN" baseline="-25000" dirty="0" smtClean="0"/>
                  <a:t>0                            </a:t>
                </a:r>
                <a:r>
                  <a:rPr lang="en-IN" dirty="0"/>
                  <a:t>D</a:t>
                </a:r>
                <a14:m>
                  <m:oMath xmlns:m="http://schemas.openxmlformats.org/officeDocument/2006/math">
                    <m:r>
                      <a:rPr lang="en-IN" baseline="-25000">
                        <a:latin typeface="Cambria Math" panose="02040503050406030204" pitchFamily="18" charset="0"/>
                      </a:rPr>
                      <m:t>0</m:t>
                    </m:r>
                    <m:r>
                      <a:rPr lang="en-IN" b="0" i="0" smtClean="0">
                        <a:latin typeface="Cambria Math" panose="02040503050406030204" pitchFamily="18" charset="0"/>
                      </a:rPr>
                      <m:t>={</m:t>
                    </m:r>
                    <m:r>
                      <m:rPr>
                        <m:sty m:val="p"/>
                      </m:rPr>
                      <a:rPr lang="en-IN" b="0" i="0" smtClean="0">
                        <a:latin typeface="Cambria Math" panose="02040503050406030204" pitchFamily="18" charset="0"/>
                      </a:rPr>
                      <m:t>a</m:t>
                    </m:r>
                    <m:r>
                      <a:rPr lang="en-IN" b="0" i="0" smtClean="0">
                        <a:latin typeface="Cambria Math" panose="02040503050406030204" pitchFamily="18" charset="0"/>
                      </a:rPr>
                      <m:t>,</m:t>
                    </m:r>
                    <m:r>
                      <m:rPr>
                        <m:sty m:val="p"/>
                      </m:rPr>
                      <a:rPr lang="en-IN" b="0" i="0" smtClean="0">
                        <a:latin typeface="Cambria Math" panose="02040503050406030204" pitchFamily="18" charset="0"/>
                      </a:rPr>
                      <m:t>z</m:t>
                    </m:r>
                    <m:r>
                      <a:rPr lang="en-IN" b="0" i="0" smtClean="0">
                        <a:latin typeface="Cambria Math" panose="02040503050406030204" pitchFamily="18" charset="0"/>
                      </a:rPr>
                      <m:t>}</m:t>
                    </m:r>
                  </m:oMath>
                </a14:m>
                <a:endParaRPr lang="en-IN" dirty="0" smtClean="0"/>
              </a:p>
              <a:p>
                <a:r>
                  <a:rPr lang="en-IN" dirty="0" smtClean="0"/>
                  <a:t>In </a:t>
                </a:r>
                <a:r>
                  <a:rPr lang="en-IN" dirty="0"/>
                  <a:t>D</a:t>
                </a:r>
                <a14:m>
                  <m:oMath xmlns:m="http://schemas.openxmlformats.org/officeDocument/2006/math">
                    <m:r>
                      <a:rPr lang="en-IN" baseline="-25000">
                        <a:latin typeface="Cambria Math" panose="02040503050406030204" pitchFamily="18" charset="0"/>
                      </a:rPr>
                      <m:t>0</m:t>
                    </m:r>
                  </m:oMath>
                </a14:m>
                <a:r>
                  <a:rPr lang="en-IN" dirty="0" smtClean="0"/>
                  <a:t>, we have </a:t>
                </a:r>
                <a14:m>
                  <m:oMath xmlns:m="http://schemas.openxmlformats.org/officeDocument/2006/math">
                    <m:r>
                      <a:rPr lang="en-IN" i="1">
                        <a:latin typeface="Cambria Math" panose="02040503050406030204" pitchFamily="18" charset="0"/>
                      </a:rPr>
                      <m:t>𝑣</m:t>
                    </m:r>
                    <m:r>
                      <a:rPr lang="en-IN" b="0" i="1" baseline="-25000" smtClean="0">
                        <a:latin typeface="Cambria Math" panose="02040503050406030204" pitchFamily="18" charset="0"/>
                      </a:rPr>
                      <m:t>0</m:t>
                    </m:r>
                    <m:r>
                      <a:rPr lang="en-IN" b="0" i="1" smtClean="0">
                        <a:latin typeface="Cambria Math" panose="02040503050406030204" pitchFamily="18" charset="0"/>
                      </a:rPr>
                      <m:t>=</m:t>
                    </m:r>
                    <m:r>
                      <a:rPr lang="en-IN" b="0" i="1" smtClean="0">
                        <a:latin typeface="Cambria Math" panose="02040503050406030204" pitchFamily="18" charset="0"/>
                      </a:rPr>
                      <m:t>𝑧</m:t>
                    </m:r>
                  </m:oMath>
                </a14:m>
                <a:r>
                  <a:rPr lang="en-IN" dirty="0" smtClean="0"/>
                  <a:t>, </a:t>
                </a:r>
                <a14:m>
                  <m:oMath xmlns:m="http://schemas.openxmlformats.org/officeDocument/2006/math">
                    <m:r>
                      <m:rPr>
                        <m:sty m:val="p"/>
                      </m:rPr>
                      <a:rPr lang="en-IN" b="0" i="0" smtClean="0">
                        <a:latin typeface="Cambria Math" panose="02040503050406030204" pitchFamily="18" charset="0"/>
                      </a:rPr>
                      <m:t>t</m:t>
                    </m:r>
                    <m:r>
                      <a:rPr lang="en-IN" i="1" baseline="-25000">
                        <a:latin typeface="Cambria Math" panose="02040503050406030204" pitchFamily="18" charset="0"/>
                      </a:rPr>
                      <m:t>0</m:t>
                    </m:r>
                    <m:r>
                      <a:rPr lang="en-IN" i="1">
                        <a:latin typeface="Cambria Math" panose="02040503050406030204" pitchFamily="18" charset="0"/>
                      </a:rPr>
                      <m:t>=</m:t>
                    </m:r>
                    <m:r>
                      <a:rPr lang="en-IN" b="0" i="1" smtClean="0">
                        <a:latin typeface="Cambria Math" panose="02040503050406030204" pitchFamily="18" charset="0"/>
                      </a:rPr>
                      <m:t>𝑎</m:t>
                    </m:r>
                  </m:oMath>
                </a14:m>
                <a:r>
                  <a:rPr lang="en-IN" dirty="0" smtClean="0"/>
                  <a:t> such that </a:t>
                </a:r>
                <a14:m>
                  <m:oMath xmlns:m="http://schemas.openxmlformats.org/officeDocument/2006/math">
                    <m:r>
                      <a:rPr lang="en-IN" i="1">
                        <a:latin typeface="Cambria Math" panose="02040503050406030204" pitchFamily="18" charset="0"/>
                      </a:rPr>
                      <m:t>𝑣</m:t>
                    </m:r>
                    <m:r>
                      <a:rPr lang="en-IN" i="1" baseline="-25000">
                        <a:latin typeface="Cambria Math" panose="02040503050406030204" pitchFamily="18" charset="0"/>
                      </a:rPr>
                      <m:t>0</m:t>
                    </m:r>
                  </m:oMath>
                </a14:m>
                <a:r>
                  <a:rPr lang="en-IN" dirty="0" smtClean="0"/>
                  <a:t> does not occur in </a:t>
                </a:r>
                <a14:m>
                  <m:oMath xmlns:m="http://schemas.openxmlformats.org/officeDocument/2006/math">
                    <m:r>
                      <m:rPr>
                        <m:sty m:val="p"/>
                      </m:rPr>
                      <a:rPr lang="en-IN">
                        <a:latin typeface="Cambria Math" panose="02040503050406030204" pitchFamily="18" charset="0"/>
                      </a:rPr>
                      <m:t>t</m:t>
                    </m:r>
                    <m:r>
                      <a:rPr lang="en-IN" i="1" baseline="-25000">
                        <a:latin typeface="Cambria Math" panose="02040503050406030204" pitchFamily="18" charset="0"/>
                      </a:rPr>
                      <m:t>0</m:t>
                    </m:r>
                  </m:oMath>
                </a14:m>
                <a:endParaRPr lang="en-IN" dirty="0" smtClean="0"/>
              </a:p>
              <a:p>
                <a14:m>
                  <m:oMath xmlns:m="http://schemas.openxmlformats.org/officeDocument/2006/math">
                    <m:r>
                      <a:rPr lang="en-IN" i="1">
                        <a:latin typeface="Cambria Math" panose="02040503050406030204" pitchFamily="18" charset="0"/>
                        <a:ea typeface="Cambria Math" panose="02040503050406030204" pitchFamily="18" charset="0"/>
                      </a:rPr>
                      <m:t>𝜎</m:t>
                    </m:r>
                    <m:r>
                      <a:rPr lang="en-IN" i="1" baseline="-2500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b="0" i="1" baseline="-25000" smtClean="0">
                        <a:latin typeface="Cambria Math" panose="02040503050406030204" pitchFamily="18" charset="0"/>
                        <a:ea typeface="Cambria Math" panose="02040503050406030204" pitchFamily="18" charset="0"/>
                      </a:rPr>
                      <m:t>0</m:t>
                    </m:r>
                    <m:d>
                      <m:dPr>
                        <m:begChr m:val="{"/>
                        <m:endChr m:val="}"/>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𝑎</m:t>
                        </m:r>
                      </m:e>
                      <m:e>
                        <m:r>
                          <a:rPr lang="en-IN"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𝑎</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𝑧</m:t>
                    </m:r>
                    <m:r>
                      <a:rPr lang="en-IN" b="0" i="1" smtClean="0">
                        <a:latin typeface="Cambria Math" panose="02040503050406030204" pitchFamily="18" charset="0"/>
                        <a:ea typeface="Cambria Math" panose="02040503050406030204" pitchFamily="18" charset="0"/>
                      </a:rPr>
                      <m:t>}</m:t>
                    </m:r>
                  </m:oMath>
                </a14:m>
                <a:r>
                  <a:rPr lang="en-IN" dirty="0"/>
                  <a:t> </a:t>
                </a:r>
                <a:endParaRPr lang="en-IN" dirty="0" smtClean="0"/>
              </a:p>
              <a:p>
                <a:pPr marL="0" indent="0">
                  <a:buNone/>
                </a:pPr>
                <a14:m>
                  <m:oMathPara xmlns:m="http://schemas.openxmlformats.org/officeDocument/2006/math">
                    <m:oMathParaPr>
                      <m:jc m:val="left"/>
                    </m:oMathParaPr>
                    <m:oMath xmlns:m="http://schemas.openxmlformats.org/officeDocument/2006/math">
                      <m:r>
                        <m:rPr>
                          <m:sty m:val="p"/>
                        </m:rPr>
                        <a:rPr lang="en-IN">
                          <a:latin typeface="Cambria Math" panose="02040503050406030204" pitchFamily="18" charset="0"/>
                          <a:ea typeface="Cambria Math" panose="02040503050406030204" pitchFamily="18" charset="0"/>
                        </a:rPr>
                        <m:t>W</m:t>
                      </m:r>
                      <m:r>
                        <a:rPr lang="en-IN" i="1" baseline="-25000">
                          <a:latin typeface="Cambria Math" panose="02040503050406030204" pitchFamily="18" charset="0"/>
                          <a:ea typeface="Cambria Math" panose="02040503050406030204" pitchFamily="18" charset="0"/>
                        </a:rPr>
                        <m:t>1</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𝑊</m:t>
                      </m:r>
                      <m:r>
                        <a:rPr lang="en-IN" b="0" i="1" baseline="-25000" smtClean="0">
                          <a:latin typeface="Cambria Math" panose="02040503050406030204" pitchFamily="18" charset="0"/>
                          <a:ea typeface="Cambria Math" panose="02040503050406030204" pitchFamily="18" charset="0"/>
                        </a:rPr>
                        <m:t>0</m:t>
                      </m:r>
                      <m:r>
                        <a:rPr lang="en-IN" b="0" i="1" smtClean="0">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t</m:t>
                      </m:r>
                      <m:r>
                        <a:rPr lang="en-IN" b="0" i="1" baseline="-25000" smtClean="0">
                          <a:latin typeface="Cambria Math" panose="02040503050406030204" pitchFamily="18" charset="0"/>
                        </a:rPr>
                        <m:t>0</m:t>
                      </m:r>
                      <m:r>
                        <a:rPr lang="en-IN" b="0" i="1" smtClean="0">
                          <a:latin typeface="Cambria Math" panose="02040503050406030204" pitchFamily="18" charset="0"/>
                        </a:rPr>
                        <m:t>|</m:t>
                      </m:r>
                      <m:r>
                        <a:rPr lang="en-IN" i="1">
                          <a:latin typeface="Cambria Math" panose="02040503050406030204" pitchFamily="18" charset="0"/>
                        </a:rPr>
                        <m:t> </m:t>
                      </m:r>
                      <m:r>
                        <a:rPr lang="en-IN" i="1">
                          <a:latin typeface="Cambria Math" panose="02040503050406030204" pitchFamily="18" charset="0"/>
                        </a:rPr>
                        <m:t>𝑣</m:t>
                      </m:r>
                      <m:r>
                        <a:rPr lang="en-IN" b="0" i="1" baseline="-25000" smtClean="0">
                          <a:latin typeface="Cambria Math" panose="02040503050406030204" pitchFamily="18" charset="0"/>
                        </a:rPr>
                        <m:t>0</m:t>
                      </m:r>
                      <m:r>
                        <a:rPr lang="en-IN" b="0" i="1" smtClean="0">
                          <a:latin typeface="Cambria Math" panose="02040503050406030204" pitchFamily="18" charset="0"/>
                        </a:rPr>
                        <m:t>}=</m:t>
                      </m:r>
                      <m:r>
                        <a:rPr lang="en-IN" i="1">
                          <a:latin typeface="Cambria Math" panose="02040503050406030204" pitchFamily="18" charset="0"/>
                          <a:ea typeface="Cambria Math" panose="02040503050406030204" pitchFamily="18" charset="0"/>
                        </a:rPr>
                        <m:t>𝑊</m:t>
                      </m:r>
                      <m:r>
                        <a:rPr lang="en-IN" i="1" baseline="-25000">
                          <a:latin typeface="Cambria Math" panose="02040503050406030204" pitchFamily="18" charset="0"/>
                          <a:ea typeface="Cambria Math" panose="02040503050406030204" pitchFamily="18" charset="0"/>
                        </a:rPr>
                        <m:t>0</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𝑎</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oMath>
                  </m:oMathPara>
                </a14:m>
                <a:endParaRPr lang="en-IN" dirty="0" smtClean="0"/>
              </a:p>
              <a:p>
                <a:pPr marL="0" indent="0">
                  <a:buNone/>
                </a:pPr>
                <a:r>
                  <a:rPr lang="en-IN" dirty="0"/>
                  <a:t> </a:t>
                </a:r>
                <a:r>
                  <a:rPr lang="en-IN" dirty="0" smtClean="0"/>
                  <a:t>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𝑦</m:t>
                                </m:r>
                              </m:e>
                            </m:d>
                          </m:e>
                        </m:d>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b="0" i="1" smtClean="0">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0" i="1" smtClean="0">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𝑢</m:t>
                            </m:r>
                          </m:e>
                        </m:d>
                      </m:e>
                    </m:d>
                    <m:r>
                      <a:rPr lang="en-IN" i="1">
                        <a:latin typeface="Cambria Math" panose="02040503050406030204" pitchFamily="18" charset="0"/>
                      </a:rPr>
                      <m:t>}</m:t>
                    </m:r>
                  </m:oMath>
                </a14:m>
                <a:endParaRPr lang="en-IN" dirty="0" smtClean="0"/>
              </a:p>
              <a:p>
                <a:pPr marL="0" indent="0">
                  <a:buNone/>
                </a:pPr>
                <a:r>
                  <a:rPr lang="en-IN" dirty="0" smtClean="0"/>
                  <a:t>K=1</a:t>
                </a:r>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468193"/>
                <a:ext cx="8596668" cy="4573168"/>
              </a:xfrm>
              <a:blipFill rotWithShape="0">
                <a:blip r:embed="rId2"/>
                <a:stretch>
                  <a:fillRect l="-567" t="-800"/>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C5915FA6-354A-4BA0-84A5-3CD817F19031}"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29</a:t>
            </a:fld>
            <a:endParaRPr lang="en-US" dirty="0"/>
          </a:p>
        </p:txBody>
      </p:sp>
    </p:spTree>
    <p:extLst>
      <p:ext uri="{BB962C8B-B14F-4D97-AF65-F5344CB8AC3E}">
        <p14:creationId xmlns:p14="http://schemas.microsoft.com/office/powerpoint/2010/main" val="39744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Doctor/Quack 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661375"/>
                <a:ext cx="8596668" cy="4379986"/>
              </a:xfrm>
            </p:spPr>
            <p:txBody>
              <a:bodyPr>
                <a:normAutofit/>
              </a:bodyPr>
              <a:lstStyle/>
              <a:p>
                <a:pPr marL="0" indent="0">
                  <a:buNone/>
                </a:pPr>
                <a:r>
                  <a:rPr lang="en-IN" sz="2400" dirty="0" smtClean="0"/>
                  <a:t>We had</a:t>
                </a:r>
              </a:p>
              <a:p>
                <a:pPr marL="0" indent="0">
                  <a:buNone/>
                </a:pPr>
                <a:r>
                  <a:rPr lang="en-IN" sz="2400" dirty="0" smtClean="0">
                    <a:ea typeface="Cambria Math" panose="02040503050406030204" pitchFamily="18" charset="0"/>
                  </a:rPr>
                  <a:t>F1: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e>
                    </m:d>
                    <m:r>
                      <a:rPr lang="en-IN" sz="2400" i="1">
                        <a:latin typeface="Cambria Math" panose="02040503050406030204" pitchFamily="18" charset="0"/>
                        <a:ea typeface="Cambria Math" panose="02040503050406030204" pitchFamily="18" charset="0"/>
                      </a:rPr>
                      <m:t>)</m:t>
                    </m:r>
                  </m:oMath>
                </a14:m>
                <a:endParaRPr lang="en-IN" sz="2400" dirty="0"/>
              </a:p>
              <a:p>
                <a:pPr marL="0" indent="0">
                  <a:buNone/>
                </a:pPr>
                <a:r>
                  <a:rPr lang="en-IN" sz="2400" dirty="0" smtClean="0">
                    <a:ea typeface="Cambria Math" panose="02040503050406030204" pitchFamily="18" charset="0"/>
                  </a:rPr>
                  <a:t>F2: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e>
                    </m:d>
                    <m:r>
                      <a:rPr lang="en-IN" sz="2400" i="1">
                        <a:latin typeface="Cambria Math" panose="02040503050406030204" pitchFamily="18" charset="0"/>
                        <a:ea typeface="Cambria Math" panose="02040503050406030204" pitchFamily="18" charset="0"/>
                      </a:rPr>
                      <m:t>)</m:t>
                    </m:r>
                  </m:oMath>
                </a14:m>
                <a:endParaRPr lang="en-IN" sz="2400" dirty="0" smtClean="0"/>
              </a:p>
              <a:p>
                <a:pPr marL="0" indent="0">
                  <a:buNone/>
                </a:pPr>
                <a:r>
                  <a:rPr lang="en-IN" sz="2400" dirty="0" smtClean="0"/>
                  <a:t>To show that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oMath>
                </a14:m>
                <a:r>
                  <a:rPr lang="en-IN" sz="2400" dirty="0"/>
                  <a:t> </a:t>
                </a:r>
                <a:endParaRPr lang="en-IN" sz="2400" dirty="0" smtClean="0"/>
              </a:p>
              <a:p>
                <a:pPr marL="0" indent="0">
                  <a:buNone/>
                </a:pPr>
                <a:r>
                  <a:rPr lang="en-IN" sz="2400" dirty="0" smtClean="0"/>
                  <a:t>F1 can be rewritten as </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𝑎</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𝑎</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e>
                      </m:d>
                    </m:oMath>
                  </m:oMathPara>
                </a14:m>
                <a:endParaRPr lang="en-IN" sz="2400" dirty="0"/>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e>
                      </m:d>
                      <m:r>
                        <a:rPr lang="en-IN" sz="2400" i="1">
                          <a:latin typeface="Cambria Math" panose="02040503050406030204" pitchFamily="18" charset="0"/>
                          <a:ea typeface="Cambria Math" panose="02040503050406030204" pitchFamily="18" charset="0"/>
                        </a:rPr>
                        <m:t>⋀</m:t>
                      </m:r>
                      <m:d>
                        <m:dPr>
                          <m:ctrlPr>
                            <a:rPr lang="en-IN" sz="2400" i="1">
                              <a:latin typeface="Cambria Math" panose="02040503050406030204" pitchFamily="18" charset="0"/>
                              <a:ea typeface="Cambria Math" panose="02040503050406030204" pitchFamily="18" charset="0"/>
                            </a:rPr>
                          </m:ctrlPr>
                        </m:dPr>
                        <m:e>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e>
                      </m:d>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pPr marL="0" indent="0">
                  <a:buNone/>
                </a:pPr>
                <a:r>
                  <a:rPr lang="en-IN" sz="2400" dirty="0" smtClean="0"/>
                  <a:t>Clauses :   	</a:t>
                </a:r>
                <a14:m>
                  <m:oMath xmlns:m="http://schemas.openxmlformats.org/officeDocument/2006/math">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e>
                    </m:d>
                  </m:oMath>
                </a14:m>
                <a:r>
                  <a:rPr lang="en-IN" sz="2400" dirty="0" smtClean="0"/>
                  <a:t>      </a:t>
                </a:r>
              </a:p>
              <a:p>
                <a:pPr marL="0" indent="0">
                  <a:buNone/>
                </a:pPr>
                <a:r>
                  <a:rPr lang="en-IN" sz="2400" dirty="0"/>
                  <a:t>	</a:t>
                </a:r>
                <a:r>
                  <a:rPr lang="en-IN" sz="2400" dirty="0" smtClean="0"/>
                  <a:t>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𝑎</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661375"/>
                <a:ext cx="8596668" cy="4379986"/>
              </a:xfrm>
              <a:blipFill rotWithShape="0">
                <a:blip r:embed="rId3"/>
                <a:stretch>
                  <a:fillRect l="-1063" t="-1114" b="-27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D383EA9A-0EB2-419C-AF22-FB1A291B2A5C}"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a:t>
            </a:fld>
            <a:endParaRPr lang="en-US" dirty="0"/>
          </a:p>
        </p:txBody>
      </p:sp>
    </p:spTree>
    <p:extLst>
      <p:ext uri="{BB962C8B-B14F-4D97-AF65-F5344CB8AC3E}">
        <p14:creationId xmlns:p14="http://schemas.microsoft.com/office/powerpoint/2010/main" val="230243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648497"/>
                <a:ext cx="8596668" cy="4392864"/>
              </a:xfrm>
            </p:spPr>
            <p:txBody>
              <a:bodyPr>
                <a:normAutofit/>
              </a:bodyPr>
              <a:lstStyle/>
              <a:p>
                <a:pPr marL="0" indent="0">
                  <a:buNone/>
                </a:pPr>
                <a14:m>
                  <m:oMath xmlns:m="http://schemas.openxmlformats.org/officeDocument/2006/math">
                    <m:r>
                      <m:rPr>
                        <m:sty m:val="p"/>
                      </m:rPr>
                      <a:rPr lang="en-IN" sz="2000">
                        <a:latin typeface="Cambria Math" panose="02040503050406030204" pitchFamily="18" charset="0"/>
                        <a:ea typeface="Cambria Math" panose="02040503050406030204" pitchFamily="18" charset="0"/>
                      </a:rPr>
                      <m:t>W</m:t>
                    </m:r>
                    <m:r>
                      <a:rPr lang="en-IN" sz="2000" i="1" baseline="-25000">
                        <a:latin typeface="Cambria Math" panose="02040503050406030204" pitchFamily="18" charset="0"/>
                        <a:ea typeface="Cambria Math" panose="02040503050406030204" pitchFamily="18" charset="0"/>
                      </a:rPr>
                      <m:t>1</m:t>
                    </m:r>
                  </m:oMath>
                </a14:m>
                <a:r>
                  <a:rPr lang="en-IN" sz="2000" dirty="0"/>
                  <a:t> is not a singleton</a:t>
                </a:r>
              </a:p>
              <a:p>
                <a:r>
                  <a:rPr lang="en-IN" sz="2000" dirty="0" smtClean="0"/>
                  <a:t>find </a:t>
                </a:r>
                <a:r>
                  <a:rPr lang="en-IN" sz="2000" dirty="0"/>
                  <a:t>disagreement set D</a:t>
                </a:r>
                <a14:m>
                  <m:oMath xmlns:m="http://schemas.openxmlformats.org/officeDocument/2006/math">
                    <m:r>
                      <a:rPr lang="en-IN" sz="2000" b="0" i="0" baseline="-25000" smtClean="0">
                        <a:latin typeface="Cambria Math" panose="02040503050406030204" pitchFamily="18" charset="0"/>
                      </a:rPr>
                      <m:t>1</m:t>
                    </m:r>
                  </m:oMath>
                </a14:m>
                <a:r>
                  <a:rPr lang="en-IN" sz="2000" dirty="0"/>
                  <a:t> </a:t>
                </a:r>
                <a:r>
                  <a:rPr lang="en-IN" sz="2000" dirty="0" smtClean="0"/>
                  <a:t>     </a:t>
                </a:r>
                <a14:m>
                  <m:oMath xmlns:m="http://schemas.openxmlformats.org/officeDocument/2006/math">
                    <m:r>
                      <m:rPr>
                        <m:sty m:val="p"/>
                      </m:rPr>
                      <a:rPr lang="en-IN" sz="2000" b="0" i="0" smtClean="0">
                        <a:latin typeface="Cambria Math" panose="02040503050406030204" pitchFamily="18" charset="0"/>
                      </a:rPr>
                      <m:t>D</m:t>
                    </m:r>
                    <m:r>
                      <a:rPr lang="en-IN" sz="2000" b="0" i="0" baseline="-25000" smtClean="0">
                        <a:latin typeface="Cambria Math" panose="02040503050406030204" pitchFamily="18" charset="0"/>
                      </a:rPr>
                      <m:t>1</m:t>
                    </m:r>
                    <m:r>
                      <a:rPr lang="en-IN" sz="2000">
                        <a:latin typeface="Cambria Math" panose="02040503050406030204" pitchFamily="18" charset="0"/>
                      </a:rPr>
                      <m:t>={</m:t>
                    </m:r>
                    <m:r>
                      <m:rPr>
                        <m:sty m:val="p"/>
                      </m:rPr>
                      <a:rPr lang="en-IN" sz="2000" b="0" i="0" smtClean="0">
                        <a:latin typeface="Cambria Math" panose="02040503050406030204" pitchFamily="18" charset="0"/>
                      </a:rPr>
                      <m:t>x</m:t>
                    </m:r>
                    <m:r>
                      <a:rPr lang="en-IN" sz="2000" b="0" i="0" smtClean="0">
                        <a:latin typeface="Cambria Math" panose="02040503050406030204" pitchFamily="18" charset="0"/>
                      </a:rPr>
                      <m:t>,</m:t>
                    </m:r>
                    <m:r>
                      <m:rPr>
                        <m:sty m:val="p"/>
                      </m:rPr>
                      <a:rPr lang="en-IN" sz="2000" b="0" i="0" smtClean="0">
                        <a:latin typeface="Cambria Math" panose="02040503050406030204" pitchFamily="18" charset="0"/>
                      </a:rPr>
                      <m:t>f</m:t>
                    </m:r>
                    <m:r>
                      <a:rPr lang="en-IN" sz="2000" b="0" i="0" smtClean="0">
                        <a:latin typeface="Cambria Math" panose="02040503050406030204" pitchFamily="18" charset="0"/>
                      </a:rPr>
                      <m:t>(</m:t>
                    </m:r>
                    <m:r>
                      <m:rPr>
                        <m:sty m:val="p"/>
                      </m:rPr>
                      <a:rPr lang="en-IN" sz="2000" b="0" i="0" smtClean="0">
                        <a:latin typeface="Cambria Math" panose="02040503050406030204" pitchFamily="18" charset="0"/>
                      </a:rPr>
                      <m:t>a</m:t>
                    </m:r>
                    <m:r>
                      <a:rPr lang="en-IN" sz="2000" b="0" i="0" smtClean="0">
                        <a:latin typeface="Cambria Math" panose="02040503050406030204" pitchFamily="18" charset="0"/>
                      </a:rPr>
                      <m:t>)}</m:t>
                    </m:r>
                  </m:oMath>
                </a14:m>
                <a:endParaRPr lang="en-IN" sz="2000" dirty="0"/>
              </a:p>
              <a:p>
                <a14:m>
                  <m:oMath xmlns:m="http://schemas.openxmlformats.org/officeDocument/2006/math">
                    <m:r>
                      <a:rPr lang="en-IN" sz="2000" i="1">
                        <a:latin typeface="Cambria Math" panose="02040503050406030204" pitchFamily="18" charset="0"/>
                        <a:ea typeface="Cambria Math" panose="02040503050406030204" pitchFamily="18" charset="0"/>
                      </a:rPr>
                      <m:t>𝜎</m:t>
                    </m:r>
                    <m:r>
                      <a:rPr lang="en-IN" sz="2000" b="0" i="1" baseline="-25000" smtClean="0">
                        <a:latin typeface="Cambria Math" panose="02040503050406030204" pitchFamily="18" charset="0"/>
                        <a:ea typeface="Cambria Math" panose="02040503050406030204" pitchFamily="18" charset="0"/>
                      </a:rPr>
                      <m:t>2</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𝜎</m:t>
                    </m:r>
                    <m:r>
                      <a:rPr lang="en-IN" sz="2000" b="0" i="1" baseline="-25000" smtClean="0">
                        <a:latin typeface="Cambria Math" panose="02040503050406030204" pitchFamily="18" charset="0"/>
                        <a:ea typeface="Cambria Math" panose="02040503050406030204" pitchFamily="18" charset="0"/>
                      </a:rPr>
                      <m:t>1</m:t>
                    </m:r>
                    <m:d>
                      <m:dPr>
                        <m:begChr m:val="{"/>
                        <m:endChr m:val="}"/>
                        <m:ctrlPr>
                          <a:rPr lang="en-IN" sz="2000" i="1">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𝑓</m:t>
                        </m:r>
                        <m:r>
                          <a:rPr lang="en-IN" sz="2000" b="0" i="1" smtClean="0">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r>
                          <a:rPr lang="en-IN" sz="2000" b="0" i="1" smtClean="0">
                            <a:latin typeface="Cambria Math" panose="02040503050406030204" pitchFamily="18" charset="0"/>
                            <a:ea typeface="Cambria Math" panose="02040503050406030204" pitchFamily="18" charset="0"/>
                          </a:rPr>
                          <m:t>)</m:t>
                        </m:r>
                      </m:e>
                      <m:e>
                        <m:r>
                          <a:rPr lang="en-IN" sz="2000" b="0" i="1" smtClean="0">
                            <a:latin typeface="Cambria Math" panose="02040503050406030204" pitchFamily="18" charset="0"/>
                            <a:ea typeface="Cambria Math" panose="02040503050406030204" pitchFamily="18" charset="0"/>
                          </a:rPr>
                          <m:t>𝑥</m:t>
                        </m:r>
                      </m:e>
                    </m:d>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𝑧</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𝑓</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𝑎</m:t>
                        </m:r>
                      </m:e>
                    </m:d>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𝑥</m:t>
                    </m:r>
                    <m:r>
                      <a:rPr lang="en-IN" sz="2000" i="1">
                        <a:latin typeface="Cambria Math" panose="02040503050406030204" pitchFamily="18" charset="0"/>
                        <a:ea typeface="Cambria Math" panose="02040503050406030204" pitchFamily="18" charset="0"/>
                      </a:rPr>
                      <m:t>}</m:t>
                    </m:r>
                  </m:oMath>
                </a14:m>
                <a:r>
                  <a:rPr lang="en-IN" sz="2000" dirty="0"/>
                  <a:t> </a:t>
                </a:r>
              </a:p>
              <a:p>
                <a:pPr marL="0" indent="0">
                  <a:buNone/>
                </a:pPr>
                <a14:m>
                  <m:oMathPara xmlns:m="http://schemas.openxmlformats.org/officeDocument/2006/math">
                    <m:oMathParaPr>
                      <m:jc m:val="left"/>
                    </m:oMathParaPr>
                    <m:oMath xmlns:m="http://schemas.openxmlformats.org/officeDocument/2006/math">
                      <m:r>
                        <m:rPr>
                          <m:sty m:val="p"/>
                        </m:rPr>
                        <a:rPr lang="en-IN" sz="2000">
                          <a:latin typeface="Cambria Math" panose="02040503050406030204" pitchFamily="18" charset="0"/>
                          <a:ea typeface="Cambria Math" panose="02040503050406030204" pitchFamily="18" charset="0"/>
                        </a:rPr>
                        <m:t>W</m:t>
                      </m:r>
                      <m:r>
                        <a:rPr lang="en-IN" sz="2000" b="0" i="1" baseline="-25000" smtClean="0">
                          <a:latin typeface="Cambria Math" panose="02040503050406030204" pitchFamily="18" charset="0"/>
                          <a:ea typeface="Cambria Math" panose="02040503050406030204" pitchFamily="18" charset="0"/>
                        </a:rPr>
                        <m:t>2</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𝑊</m:t>
                      </m:r>
                      <m:r>
                        <a:rPr lang="en-IN" sz="2000" b="0" i="1" baseline="-25000" smtClean="0">
                          <a:latin typeface="Cambria Math" panose="02040503050406030204" pitchFamily="18" charset="0"/>
                          <a:ea typeface="Cambria Math" panose="02040503050406030204" pitchFamily="18" charset="0"/>
                        </a:rPr>
                        <m:t>1</m:t>
                      </m:r>
                      <m:d>
                        <m:dPr>
                          <m:begChr m:val="{"/>
                          <m:endChr m:val="}"/>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ea typeface="Cambria Math" panose="02040503050406030204" pitchFamily="18" charset="0"/>
                            </a:rPr>
                            <m:t>𝑓</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𝑎</m:t>
                          </m:r>
                          <m:r>
                            <a:rPr lang="en-IN" sz="2000" i="1">
                              <a:latin typeface="Cambria Math" panose="02040503050406030204" pitchFamily="18" charset="0"/>
                              <a:ea typeface="Cambria Math" panose="02040503050406030204" pitchFamily="18" charset="0"/>
                            </a:rPr>
                            <m:t>)</m:t>
                          </m:r>
                        </m:e>
                        <m:e>
                          <m:r>
                            <a:rPr lang="en-IN" sz="2000" i="1">
                              <a:latin typeface="Cambria Math" panose="02040503050406030204" pitchFamily="18" charset="0"/>
                              <a:ea typeface="Cambria Math" panose="02040503050406030204" pitchFamily="18" charset="0"/>
                            </a:rPr>
                            <m:t>𝑥</m:t>
                          </m:r>
                        </m:e>
                      </m:d>
                    </m:oMath>
                  </m:oMathPara>
                </a14:m>
                <a:endParaRPr lang="en-IN" sz="2000" dirty="0"/>
              </a:p>
              <a:p>
                <a:pPr marL="0" indent="0">
                  <a:buNone/>
                </a:pPr>
                <a:r>
                  <a:rPr lang="en-IN" sz="2000" dirty="0"/>
                  <a:t>        </a:t>
                </a:r>
                <a14:m>
                  <m:oMath xmlns:m="http://schemas.openxmlformats.org/officeDocument/2006/math">
                    <m:r>
                      <a:rPr lang="en-IN" sz="2000" i="1">
                        <a:latin typeface="Cambria Math" panose="02040503050406030204" pitchFamily="18" charset="0"/>
                      </a:rPr>
                      <m:t>={</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𝑎</m:t>
                        </m:r>
                        <m:r>
                          <a:rPr lang="en-IN" sz="2000" i="1">
                            <a:latin typeface="Cambria Math" panose="02040503050406030204" pitchFamily="18" charset="0"/>
                          </a:rPr>
                          <m:t>,</m:t>
                        </m:r>
                        <m:r>
                          <a:rPr lang="en-IN" sz="2000" b="0" i="1" smtClean="0">
                            <a:latin typeface="Cambria Math" panose="02040503050406030204" pitchFamily="18" charset="0"/>
                          </a:rPr>
                          <m:t>𝑓</m:t>
                        </m:r>
                        <m:r>
                          <a:rPr lang="en-IN" sz="2000" b="0" i="1" smtClean="0">
                            <a:latin typeface="Cambria Math" panose="02040503050406030204" pitchFamily="18" charset="0"/>
                          </a:rPr>
                          <m:t>(</m:t>
                        </m:r>
                        <m:r>
                          <a:rPr lang="en-IN" sz="2000" b="0" i="1" smtClean="0">
                            <a:latin typeface="Cambria Math" panose="02040503050406030204" pitchFamily="18" charset="0"/>
                          </a:rPr>
                          <m:t>𝑎</m:t>
                        </m:r>
                        <m:r>
                          <a:rPr lang="en-IN" sz="2000" b="0" i="1" smtClean="0">
                            <a:latin typeface="Cambria Math" panose="02040503050406030204" pitchFamily="18" charset="0"/>
                          </a:rPr>
                          <m:t>),</m:t>
                        </m:r>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𝑔</m:t>
                            </m:r>
                            <m:d>
                              <m:dPr>
                                <m:ctrlPr>
                                  <a:rPr lang="en-IN" sz="2000" i="1">
                                    <a:latin typeface="Cambria Math" panose="02040503050406030204" pitchFamily="18" charset="0"/>
                                  </a:rPr>
                                </m:ctrlPr>
                              </m:dPr>
                              <m:e>
                                <m:r>
                                  <a:rPr lang="en-IN" sz="2000" i="1">
                                    <a:latin typeface="Cambria Math" panose="02040503050406030204" pitchFamily="18" charset="0"/>
                                  </a:rPr>
                                  <m:t>𝑦</m:t>
                                </m:r>
                              </m:e>
                            </m:d>
                          </m:e>
                        </m:d>
                      </m:e>
                    </m:d>
                    <m:r>
                      <a:rPr lang="en-IN" sz="2000" i="1">
                        <a:latin typeface="Cambria Math" panose="02040503050406030204" pitchFamily="18" charset="0"/>
                      </a:rPr>
                      <m:t>,</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b="0" i="1" smtClean="0">
                            <a:latin typeface="Cambria Math" panose="02040503050406030204" pitchFamily="18" charset="0"/>
                          </a:rPr>
                          <m:t>𝑎</m:t>
                        </m:r>
                        <m:r>
                          <a:rPr lang="en-IN" sz="2000" i="1">
                            <a:latin typeface="Cambria Math" panose="02040503050406030204" pitchFamily="18" charset="0"/>
                          </a:rPr>
                          <m:t>,</m:t>
                        </m:r>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𝑎</m:t>
                            </m:r>
                          </m:e>
                        </m:d>
                        <m:r>
                          <a:rPr lang="en-IN" sz="2000" i="1">
                            <a:latin typeface="Cambria Math" panose="02040503050406030204" pitchFamily="18" charset="0"/>
                          </a:rPr>
                          <m:t>,</m:t>
                        </m:r>
                        <m:r>
                          <a:rPr lang="en-IN" sz="2000" i="1">
                            <a:latin typeface="Cambria Math" panose="02040503050406030204" pitchFamily="18" charset="0"/>
                          </a:rPr>
                          <m:t>𝑓</m:t>
                        </m:r>
                        <m:d>
                          <m:dPr>
                            <m:ctrlPr>
                              <a:rPr lang="en-IN" sz="2000" i="1">
                                <a:latin typeface="Cambria Math" panose="02040503050406030204" pitchFamily="18" charset="0"/>
                              </a:rPr>
                            </m:ctrlPr>
                          </m:dPr>
                          <m:e>
                            <m:r>
                              <a:rPr lang="en-IN" sz="2000" i="1">
                                <a:latin typeface="Cambria Math" panose="02040503050406030204" pitchFamily="18" charset="0"/>
                              </a:rPr>
                              <m:t>𝑢</m:t>
                            </m:r>
                          </m:e>
                        </m:d>
                      </m:e>
                    </m:d>
                    <m:r>
                      <a:rPr lang="en-IN" sz="2000" i="1">
                        <a:latin typeface="Cambria Math" panose="02040503050406030204" pitchFamily="18" charset="0"/>
                      </a:rPr>
                      <m:t>}</m:t>
                    </m:r>
                  </m:oMath>
                </a14:m>
                <a:endParaRPr lang="en-IN" sz="2000" dirty="0" smtClean="0"/>
              </a:p>
              <a:p>
                <a:pPr marL="0" indent="0">
                  <a:buNone/>
                </a:pPr>
                <a:r>
                  <a:rPr lang="en-IN" sz="2000" dirty="0" smtClean="0"/>
                  <a:t>K=2</a:t>
                </a:r>
                <a:endParaRPr lang="en-IN" sz="2000" dirty="0"/>
              </a:p>
              <a:p>
                <a:pPr marL="0" indent="0">
                  <a:buNone/>
                </a:pPr>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648497"/>
                <a:ext cx="8596668" cy="4392864"/>
              </a:xfrm>
              <a:blipFill rotWithShape="0">
                <a:blip r:embed="rId2"/>
                <a:stretch>
                  <a:fillRect l="-709" t="-69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83065FA4-D637-49B7-9788-2D3C71C62347}"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30</a:t>
            </a:fld>
            <a:endParaRPr lang="en-US" dirty="0"/>
          </a:p>
        </p:txBody>
      </p:sp>
    </p:spTree>
    <p:extLst>
      <p:ext uri="{BB962C8B-B14F-4D97-AF65-F5344CB8AC3E}">
        <p14:creationId xmlns:p14="http://schemas.microsoft.com/office/powerpoint/2010/main" val="2538074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764407"/>
                <a:ext cx="8596668" cy="4276954"/>
              </a:xfrm>
            </p:spPr>
            <p:txBody>
              <a:bodyPr>
                <a:normAutofit/>
              </a:bodyPr>
              <a:lstStyle/>
              <a:p>
                <a:pPr marL="0" indent="0">
                  <a:buNone/>
                </a:pPr>
                <a14:m>
                  <m:oMath xmlns:m="http://schemas.openxmlformats.org/officeDocument/2006/math">
                    <m:r>
                      <m:rPr>
                        <m:sty m:val="p"/>
                      </m:rPr>
                      <a:rPr lang="en-IN">
                        <a:latin typeface="Cambria Math" panose="02040503050406030204" pitchFamily="18" charset="0"/>
                        <a:ea typeface="Cambria Math" panose="02040503050406030204" pitchFamily="18" charset="0"/>
                      </a:rPr>
                      <m:t>W</m:t>
                    </m:r>
                    <m:r>
                      <a:rPr lang="en-IN" i="1" baseline="-25000">
                        <a:latin typeface="Cambria Math" panose="02040503050406030204" pitchFamily="18" charset="0"/>
                        <a:ea typeface="Cambria Math" panose="02040503050406030204" pitchFamily="18" charset="0"/>
                      </a:rPr>
                      <m:t>2</m:t>
                    </m:r>
                  </m:oMath>
                </a14:m>
                <a:r>
                  <a:rPr lang="en-IN" dirty="0"/>
                  <a:t> is not a singleton</a:t>
                </a:r>
              </a:p>
              <a:p>
                <a:r>
                  <a:rPr lang="en-IN" dirty="0" smtClean="0"/>
                  <a:t>find </a:t>
                </a:r>
                <a:r>
                  <a:rPr lang="en-IN" dirty="0"/>
                  <a:t>disagreement set D</a:t>
                </a:r>
                <a14:m>
                  <m:oMath xmlns:m="http://schemas.openxmlformats.org/officeDocument/2006/math">
                    <m:r>
                      <a:rPr lang="en-IN" b="0" i="0" baseline="-25000" smtClean="0">
                        <a:latin typeface="Cambria Math" panose="02040503050406030204" pitchFamily="18" charset="0"/>
                      </a:rPr>
                      <m:t>2</m:t>
                    </m:r>
                  </m:oMath>
                </a14:m>
                <a:r>
                  <a:rPr lang="en-IN" dirty="0"/>
                  <a:t> </a:t>
                </a:r>
                <a:r>
                  <a:rPr lang="en-IN" dirty="0" smtClean="0"/>
                  <a:t>     </a:t>
                </a:r>
                <a14:m>
                  <m:oMath xmlns:m="http://schemas.openxmlformats.org/officeDocument/2006/math">
                    <m:r>
                      <m:rPr>
                        <m:sty m:val="p"/>
                      </m:rPr>
                      <a:rPr lang="en-IN" b="0" i="0" smtClean="0">
                        <a:latin typeface="Cambria Math" panose="02040503050406030204" pitchFamily="18" charset="0"/>
                      </a:rPr>
                      <m:t>D</m:t>
                    </m:r>
                    <m:r>
                      <a:rPr lang="en-IN" b="0" i="0" baseline="-25000" smtClean="0">
                        <a:latin typeface="Cambria Math" panose="02040503050406030204" pitchFamily="18" charset="0"/>
                      </a:rPr>
                      <m:t>2</m:t>
                    </m:r>
                    <m:r>
                      <a:rPr lang="en-IN">
                        <a:latin typeface="Cambria Math" panose="02040503050406030204" pitchFamily="18" charset="0"/>
                      </a:rPr>
                      <m:t>={</m:t>
                    </m:r>
                    <m:r>
                      <m:rPr>
                        <m:sty m:val="p"/>
                      </m:rPr>
                      <a:rPr lang="en-IN" b="0" i="0" smtClean="0">
                        <a:latin typeface="Cambria Math" panose="02040503050406030204" pitchFamily="18" charset="0"/>
                      </a:rPr>
                      <m:t>g</m:t>
                    </m:r>
                    <m:d>
                      <m:dPr>
                        <m:ctrlPr>
                          <a:rPr lang="en-IN" b="0" i="1" smtClean="0">
                            <a:latin typeface="Cambria Math" panose="02040503050406030204" pitchFamily="18" charset="0"/>
                          </a:rPr>
                        </m:ctrlPr>
                      </m:dPr>
                      <m:e>
                        <m:r>
                          <m:rPr>
                            <m:sty m:val="p"/>
                          </m:rPr>
                          <a:rPr lang="en-IN" b="0" i="0" smtClean="0">
                            <a:latin typeface="Cambria Math" panose="02040503050406030204" pitchFamily="18" charset="0"/>
                          </a:rPr>
                          <m:t>y</m:t>
                        </m:r>
                      </m:e>
                    </m:d>
                    <m:r>
                      <a:rPr lang="en-IN" b="0" i="0" smtClean="0">
                        <a:latin typeface="Cambria Math" panose="02040503050406030204" pitchFamily="18" charset="0"/>
                      </a:rPr>
                      <m:t>,</m:t>
                    </m:r>
                    <m:r>
                      <m:rPr>
                        <m:sty m:val="p"/>
                      </m:rPr>
                      <a:rPr lang="en-IN" b="0" i="0" smtClean="0">
                        <a:latin typeface="Cambria Math" panose="02040503050406030204" pitchFamily="18" charset="0"/>
                      </a:rPr>
                      <m:t>u</m:t>
                    </m:r>
                    <m:r>
                      <a:rPr lang="en-IN">
                        <a:latin typeface="Cambria Math" panose="02040503050406030204" pitchFamily="18" charset="0"/>
                      </a:rPr>
                      <m:t>}</m:t>
                    </m:r>
                  </m:oMath>
                </a14:m>
                <a:endParaRPr lang="en-IN" dirty="0"/>
              </a:p>
              <a:p>
                <a14:m>
                  <m:oMath xmlns:m="http://schemas.openxmlformats.org/officeDocument/2006/math">
                    <m:r>
                      <a:rPr lang="en-IN" i="1">
                        <a:latin typeface="Cambria Math" panose="02040503050406030204" pitchFamily="18" charset="0"/>
                        <a:ea typeface="Cambria Math" panose="02040503050406030204" pitchFamily="18" charset="0"/>
                      </a:rPr>
                      <m:t>𝜎</m:t>
                    </m:r>
                    <m:r>
                      <a:rPr lang="en-IN" b="0" i="1" baseline="-25000" smtClean="0">
                        <a:latin typeface="Cambria Math" panose="02040503050406030204" pitchFamily="18" charset="0"/>
                        <a:ea typeface="Cambria Math" panose="02040503050406030204" pitchFamily="18" charset="0"/>
                      </a:rPr>
                      <m:t>3</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b="0" i="1" baseline="-25000" smtClean="0">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t</m:t>
                    </m:r>
                    <m:r>
                      <a:rPr lang="en-IN" b="0" i="1" baseline="-25000" smtClean="0">
                        <a:latin typeface="Cambria Math" panose="02040503050406030204" pitchFamily="18" charset="0"/>
                      </a:rPr>
                      <m:t>2</m:t>
                    </m:r>
                    <m:r>
                      <a:rPr lang="en-IN" i="1">
                        <a:latin typeface="Cambria Math" panose="02040503050406030204" pitchFamily="18" charset="0"/>
                      </a:rPr>
                      <m:t>| </m:t>
                    </m:r>
                    <m:r>
                      <a:rPr lang="en-IN" i="1">
                        <a:latin typeface="Cambria Math" panose="02040503050406030204" pitchFamily="18" charset="0"/>
                      </a:rPr>
                      <m:t>𝑣</m:t>
                    </m:r>
                    <m:r>
                      <a:rPr lang="en-IN" b="0" i="1" baseline="-25000" smtClean="0">
                        <a:latin typeface="Cambria Math" panose="02040503050406030204" pitchFamily="18" charset="0"/>
                      </a:rPr>
                      <m:t>2</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𝜎</m:t>
                    </m:r>
                    <m:r>
                      <a:rPr lang="en-IN" i="1" baseline="-25000">
                        <a:latin typeface="Cambria Math" panose="02040503050406030204" pitchFamily="18" charset="0"/>
                        <a:ea typeface="Cambria Math" panose="02040503050406030204" pitchFamily="18" charset="0"/>
                      </a:rPr>
                      <m:t>2</m:t>
                    </m:r>
                    <m:d>
                      <m:dPr>
                        <m:begChr m:val="{"/>
                        <m:endChr m:val="}"/>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𝑔</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𝑦</m:t>
                            </m:r>
                          </m:e>
                        </m:d>
                      </m:e>
                      <m:e>
                        <m:r>
                          <a:rPr lang="en-IN" b="0" i="1" smtClean="0">
                            <a:latin typeface="Cambria Math" panose="02040503050406030204" pitchFamily="18" charset="0"/>
                            <a:ea typeface="Cambria Math" panose="02040503050406030204" pitchFamily="18" charset="0"/>
                          </a:rPr>
                          <m:t>𝑢</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𝑎</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𝑧</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𝑓</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𝑎</m:t>
                            </m:r>
                          </m:e>
                        </m:d>
                      </m:e>
                    </m:d>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𝑔</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𝑢</m:t>
                    </m:r>
                    <m:r>
                      <a:rPr lang="en-IN" i="1">
                        <a:latin typeface="Cambria Math" panose="02040503050406030204" pitchFamily="18" charset="0"/>
                        <a:ea typeface="Cambria Math" panose="02040503050406030204" pitchFamily="18" charset="0"/>
                      </a:rPr>
                      <m:t>}</m:t>
                    </m:r>
                  </m:oMath>
                </a14:m>
                <a:r>
                  <a:rPr lang="en-IN" dirty="0"/>
                  <a:t> </a:t>
                </a:r>
              </a:p>
              <a:p>
                <a:pPr marL="0" indent="0">
                  <a:buNone/>
                </a:pPr>
                <a14:m>
                  <m:oMathPara xmlns:m="http://schemas.openxmlformats.org/officeDocument/2006/math">
                    <m:oMathParaPr>
                      <m:jc m:val="left"/>
                    </m:oMathParaPr>
                    <m:oMath xmlns:m="http://schemas.openxmlformats.org/officeDocument/2006/math">
                      <m:r>
                        <m:rPr>
                          <m:sty m:val="p"/>
                        </m:rPr>
                        <a:rPr lang="en-IN">
                          <a:latin typeface="Cambria Math" panose="02040503050406030204" pitchFamily="18" charset="0"/>
                          <a:ea typeface="Cambria Math" panose="02040503050406030204" pitchFamily="18" charset="0"/>
                        </a:rPr>
                        <m:t>W</m:t>
                      </m:r>
                      <m:r>
                        <a:rPr lang="en-IN" b="0" i="1" baseline="-25000" smtClean="0">
                          <a:latin typeface="Cambria Math" panose="02040503050406030204" pitchFamily="18" charset="0"/>
                          <a:ea typeface="Cambria Math" panose="02040503050406030204" pitchFamily="18" charset="0"/>
                        </a:rPr>
                        <m:t>3</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𝑊</m:t>
                      </m:r>
                      <m:r>
                        <a:rPr lang="en-IN" b="0" i="1" baseline="-25000"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𝑔</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𝑦</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𝑢</m:t>
                      </m:r>
                      <m:r>
                        <a:rPr lang="en-IN" b="0" i="1" smtClean="0">
                          <a:latin typeface="Cambria Math" panose="02040503050406030204" pitchFamily="18" charset="0"/>
                          <a:ea typeface="Cambria Math" panose="02040503050406030204" pitchFamily="18" charset="0"/>
                        </a:rPr>
                        <m:t>}</m:t>
                      </m:r>
                    </m:oMath>
                  </m:oMathPara>
                </a14:m>
                <a:endParaRPr lang="en-IN" dirty="0"/>
              </a:p>
              <a:p>
                <a:pPr marL="0" indent="0">
                  <a:buNone/>
                </a:pPr>
                <a:r>
                  <a:rPr lang="en-IN" dirty="0"/>
                  <a:t>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𝑦</m:t>
                                </m:r>
                              </m:e>
                            </m:d>
                          </m:e>
                        </m:d>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b="0" i="1" smtClean="0">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e>
                        </m:d>
                      </m:e>
                    </m:d>
                    <m:r>
                      <a:rPr lang="en-IN" i="1">
                        <a:latin typeface="Cambria Math" panose="02040503050406030204" pitchFamily="18" charset="0"/>
                      </a:rPr>
                      <m:t>}</m:t>
                    </m:r>
                  </m:oMath>
                </a14:m>
                <a:endParaRPr lang="en-IN" dirty="0" smtClean="0"/>
              </a:p>
              <a:p>
                <a:pPr marL="0" indent="0">
                  <a:buNone/>
                </a:pPr>
                <a:r>
                  <a:rPr lang="en-IN" dirty="0" smtClean="0">
                    <a:latin typeface="Cambria Math" panose="02040503050406030204" pitchFamily="18" charset="0"/>
                    <a:ea typeface="Cambria Math" panose="02040503050406030204" pitchFamily="18" charset="0"/>
                  </a:rPr>
                  <a:t>K=3</a:t>
                </a:r>
              </a:p>
              <a:p>
                <a:pPr marL="0" indent="0">
                  <a:buNone/>
                </a:pPr>
                <a14:m>
                  <m:oMath xmlns:m="http://schemas.openxmlformats.org/officeDocument/2006/math">
                    <m:r>
                      <m:rPr>
                        <m:sty m:val="p"/>
                      </m:rPr>
                      <a:rPr lang="en-IN">
                        <a:latin typeface="Cambria Math" panose="02040503050406030204" pitchFamily="18" charset="0"/>
                        <a:ea typeface="Cambria Math" panose="02040503050406030204" pitchFamily="18" charset="0"/>
                      </a:rPr>
                      <m:t>W</m:t>
                    </m:r>
                    <m:r>
                      <a:rPr lang="en-IN" b="0" i="1" baseline="-25000" smtClean="0">
                        <a:latin typeface="Cambria Math" panose="02040503050406030204" pitchFamily="18" charset="0"/>
                        <a:ea typeface="Cambria Math" panose="02040503050406030204" pitchFamily="18" charset="0"/>
                      </a:rPr>
                      <m:t>3</m:t>
                    </m:r>
                  </m:oMath>
                </a14:m>
                <a:r>
                  <a:rPr lang="en-IN" dirty="0"/>
                  <a:t> is </a:t>
                </a:r>
                <a:r>
                  <a:rPr lang="en-IN" dirty="0" smtClean="0"/>
                  <a:t>a singleton</a:t>
                </a:r>
              </a:p>
              <a:p>
                <a:pPr marL="0" indent="0">
                  <a:buNone/>
                </a:pPr>
                <a:endParaRPr lang="en-IN" dirty="0"/>
              </a:p>
              <a:p>
                <a:pPr marL="0" indent="0">
                  <a:buNone/>
                </a:pPr>
                <a:r>
                  <a:rPr lang="en-IN" dirty="0" smtClean="0"/>
                  <a:t>So the </a:t>
                </a:r>
                <a:r>
                  <a:rPr lang="en-IN" dirty="0" err="1" smtClean="0"/>
                  <a:t>m.g.u</a:t>
                </a:r>
                <a:r>
                  <a:rPr lang="en-IN" dirty="0" smtClean="0"/>
                  <a:t> is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𝑎</m:t>
                    </m:r>
                    <m:d>
                      <m:dPr>
                        <m:begChr m:val="|"/>
                        <m:endChr m:val="|"/>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𝑓</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𝑎</m:t>
                            </m:r>
                          </m:e>
                        </m:d>
                      </m:e>
                    </m:d>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𝑔</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𝑢</m:t>
                    </m:r>
                    <m:r>
                      <a:rPr lang="en-IN" i="1">
                        <a:latin typeface="Cambria Math" panose="02040503050406030204" pitchFamily="18" charset="0"/>
                        <a:ea typeface="Cambria Math" panose="02040503050406030204" pitchFamily="18" charset="0"/>
                      </a:rPr>
                      <m:t>}</m:t>
                    </m:r>
                  </m:oMath>
                </a14:m>
                <a:r>
                  <a:rPr lang="en-IN" dirty="0"/>
                  <a:t> </a:t>
                </a:r>
              </a:p>
              <a:p>
                <a:pPr marL="0" indent="0">
                  <a:buNone/>
                </a:pPr>
                <a:endParaRPr lang="en-IN" dirty="0"/>
              </a:p>
              <a:p>
                <a:pPr marL="0" indent="0">
                  <a:buNone/>
                </a:pPr>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764407"/>
                <a:ext cx="8596668" cy="4276954"/>
              </a:xfrm>
              <a:blipFill rotWithShape="0">
                <a:blip r:embed="rId2"/>
                <a:stretch>
                  <a:fillRect l="-567" t="-712"/>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4422F3C7-9D53-4BBE-A326-05A87223E6D2}"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31</a:t>
            </a:fld>
            <a:endParaRPr lang="en-US" dirty="0"/>
          </a:p>
        </p:txBody>
      </p:sp>
    </p:spTree>
    <p:extLst>
      <p:ext uri="{BB962C8B-B14F-4D97-AF65-F5344CB8AC3E}">
        <p14:creationId xmlns:p14="http://schemas.microsoft.com/office/powerpoint/2010/main" val="1966832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6532" y="550616"/>
                <a:ext cx="10515600" cy="5875941"/>
              </a:xfrm>
            </p:spPr>
            <p:txBody>
              <a:bodyPr>
                <a:normAutofit/>
              </a:bodyPr>
              <a:lstStyle/>
              <a:p>
                <a:r>
                  <a:rPr lang="en-IN" sz="2400" dirty="0" smtClean="0"/>
                  <a:t>In substitution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1</m:t>
                    </m:r>
                    <m:d>
                      <m:dPr>
                        <m:begChr m:val="|"/>
                        <m:endChr m:val="|"/>
                        <m:ctrlPr>
                          <a:rPr lang="en-IN" sz="2400" i="1">
                            <a:latin typeface="Cambria Math" panose="02040503050406030204" pitchFamily="18" charset="0"/>
                          </a:rPr>
                        </m:ctrlPr>
                      </m:dPr>
                      <m:e>
                        <m:r>
                          <a:rPr lang="en-IN" sz="2400" b="0" i="1" smtClean="0">
                            <a:latin typeface="Cambria Math" panose="02040503050406030204" pitchFamily="18" charset="0"/>
                          </a:rPr>
                          <m:t>𝑣</m:t>
                        </m:r>
                        <m:r>
                          <a:rPr lang="en-IN" sz="2400" i="1" baseline="-25000">
                            <a:latin typeface="Cambria Math" panose="02040503050406030204" pitchFamily="18" charset="0"/>
                          </a:rPr>
                          <m:t>1</m:t>
                        </m:r>
                        <m:r>
                          <a:rPr lang="en-IN" sz="2400" i="1">
                            <a:latin typeface="Cambria Math" panose="02040503050406030204" pitchFamily="18" charset="0"/>
                          </a:rPr>
                          <m:t>,</m:t>
                        </m:r>
                        <m:r>
                          <a:rPr lang="en-IN" sz="2400" i="1">
                            <a:latin typeface="Cambria Math" panose="02040503050406030204" pitchFamily="18" charset="0"/>
                          </a:rPr>
                          <m:t>𝑡</m:t>
                        </m:r>
                        <m:r>
                          <a:rPr lang="en-IN" sz="2400" i="1" baseline="-25000">
                            <a:latin typeface="Cambria Math" panose="02040503050406030204" pitchFamily="18" charset="0"/>
                          </a:rPr>
                          <m:t>2</m:t>
                        </m:r>
                      </m:e>
                    </m:d>
                    <m:r>
                      <a:rPr lang="en-IN" sz="2400" b="0" i="1" smtClean="0">
                        <a:latin typeface="Cambria Math" panose="02040503050406030204" pitchFamily="18" charset="0"/>
                      </a:rPr>
                      <m:t>𝑣</m:t>
                    </m:r>
                    <m:r>
                      <a:rPr lang="en-IN" sz="2400" i="1" baseline="-25000">
                        <a:latin typeface="Cambria Math" panose="02040503050406030204" pitchFamily="18" charset="0"/>
                      </a:rPr>
                      <m:t>2</m:t>
                    </m:r>
                    <m:r>
                      <a:rPr lang="en-IN" sz="2400" i="1">
                        <a:latin typeface="Cambria Math" panose="02040503050406030204" pitchFamily="18" charset="0"/>
                      </a:rPr>
                      <m:t>,…,</m:t>
                    </m:r>
                    <m:r>
                      <a:rPr lang="en-IN" sz="2400" i="1">
                        <a:latin typeface="Cambria Math" panose="02040503050406030204" pitchFamily="18" charset="0"/>
                      </a:rPr>
                      <m:t>𝑡𝑛</m:t>
                    </m:r>
                    <m:r>
                      <a:rPr lang="en-IN" sz="2400" i="1">
                        <a:latin typeface="Cambria Math" panose="02040503050406030204" pitchFamily="18" charset="0"/>
                      </a:rPr>
                      <m:t>|</m:t>
                    </m:r>
                    <m:r>
                      <a:rPr lang="en-IN" sz="2400" b="0" i="1" smtClean="0">
                        <a:latin typeface="Cambria Math" panose="02040503050406030204" pitchFamily="18" charset="0"/>
                      </a:rPr>
                      <m:t>𝑣</m:t>
                    </m:r>
                    <m:r>
                      <a:rPr lang="en-IN" sz="2400" i="1" baseline="-25000">
                        <a:latin typeface="Cambria Math" panose="02040503050406030204" pitchFamily="18" charset="0"/>
                      </a:rPr>
                      <m:t>𝑛</m:t>
                    </m:r>
                    <m:r>
                      <a:rPr lang="en-IN" sz="2400" i="1">
                        <a:latin typeface="Cambria Math" panose="02040503050406030204" pitchFamily="18" charset="0"/>
                      </a:rPr>
                      <m:t>}</m:t>
                    </m:r>
                  </m:oMath>
                </a14:m>
                <a:endParaRPr lang="en-IN" sz="2400" dirty="0" smtClean="0"/>
              </a:p>
              <a:p>
                <a:pPr lvl="1"/>
                <a14:m>
                  <m:oMath xmlns:m="http://schemas.openxmlformats.org/officeDocument/2006/math">
                    <m:r>
                      <a:rPr lang="en-IN" sz="2000" i="1">
                        <a:latin typeface="Cambria Math" panose="02040503050406030204" pitchFamily="18" charset="0"/>
                      </a:rPr>
                      <m:t>𝑣</m:t>
                    </m:r>
                    <m:r>
                      <a:rPr lang="en-IN" sz="2000" b="0" i="1" baseline="-25000" smtClean="0">
                        <a:latin typeface="Cambria Math" panose="02040503050406030204" pitchFamily="18" charset="0"/>
                      </a:rPr>
                      <m:t>𝑖</m:t>
                    </m:r>
                  </m:oMath>
                </a14:m>
                <a:r>
                  <a:rPr lang="en-IN" sz="2000" dirty="0" smtClean="0"/>
                  <a:t>’s are distinct</a:t>
                </a:r>
              </a:p>
              <a:p>
                <a:pPr lvl="1"/>
                <a:r>
                  <a:rPr lang="en-IN" sz="2000" dirty="0" smtClean="0"/>
                  <a:t>Substitution is simultaneous</a:t>
                </a:r>
                <a:endParaRPr lang="en-IN" sz="2000" dirty="0"/>
              </a:p>
              <a:p>
                <a:r>
                  <a:rPr lang="en-IN" sz="2400" dirty="0" smtClean="0"/>
                  <a:t> In unification algorithm</a:t>
                </a:r>
              </a:p>
              <a:p>
                <a:pPr lvl="1"/>
                <a:r>
                  <a:rPr lang="en-IN" sz="2000" dirty="0" smtClean="0"/>
                  <a:t>For the disagreement set find </a:t>
                </a:r>
                <a14:m>
                  <m:oMath xmlns:m="http://schemas.openxmlformats.org/officeDocument/2006/math">
                    <m:r>
                      <m:rPr>
                        <m:sty m:val="p"/>
                      </m:rPr>
                      <a:rPr lang="en-IN" sz="2000">
                        <a:latin typeface="Cambria Math" panose="02040503050406030204" pitchFamily="18" charset="0"/>
                        <a:ea typeface="Cambria Math" panose="02040503050406030204" pitchFamily="18" charset="0"/>
                      </a:rPr>
                      <m:t>t</m:t>
                    </m:r>
                    <m:r>
                      <a:rPr lang="en-IN" sz="2000" b="0" i="1" baseline="-25000" smtClean="0">
                        <a:latin typeface="Cambria Math" panose="02040503050406030204" pitchFamily="18" charset="0"/>
                      </a:rPr>
                      <m:t>𝑖</m:t>
                    </m:r>
                    <m:r>
                      <a:rPr lang="en-IN" sz="2000" i="1">
                        <a:latin typeface="Cambria Math" panose="02040503050406030204" pitchFamily="18" charset="0"/>
                      </a:rPr>
                      <m:t>| </m:t>
                    </m:r>
                    <m:r>
                      <a:rPr lang="en-IN" sz="2000" i="1">
                        <a:latin typeface="Cambria Math" panose="02040503050406030204" pitchFamily="18" charset="0"/>
                      </a:rPr>
                      <m:t>𝑣𝑖</m:t>
                    </m:r>
                  </m:oMath>
                </a14:m>
                <a:r>
                  <a:rPr lang="en-IN" sz="2000" dirty="0" smtClean="0"/>
                  <a:t> such that </a:t>
                </a:r>
                <a14:m>
                  <m:oMath xmlns:m="http://schemas.openxmlformats.org/officeDocument/2006/math">
                    <m:r>
                      <a:rPr lang="en-IN" sz="2000" i="1">
                        <a:latin typeface="Cambria Math" panose="02040503050406030204" pitchFamily="18" charset="0"/>
                      </a:rPr>
                      <m:t>𝑣</m:t>
                    </m:r>
                    <m:r>
                      <a:rPr lang="en-IN" sz="2000" i="1" baseline="-25000">
                        <a:latin typeface="Cambria Math" panose="02040503050406030204" pitchFamily="18" charset="0"/>
                      </a:rPr>
                      <m:t>𝑖</m:t>
                    </m:r>
                  </m:oMath>
                </a14:m>
                <a:r>
                  <a:rPr lang="en-IN" sz="2000" dirty="0" smtClean="0"/>
                  <a:t> does not occur in </a:t>
                </a:r>
                <a14:m>
                  <m:oMath xmlns:m="http://schemas.openxmlformats.org/officeDocument/2006/math">
                    <m:r>
                      <m:rPr>
                        <m:sty m:val="p"/>
                      </m:rPr>
                      <a:rPr lang="en-IN" sz="2000">
                        <a:latin typeface="Cambria Math" panose="02040503050406030204" pitchFamily="18" charset="0"/>
                        <a:ea typeface="Cambria Math" panose="02040503050406030204" pitchFamily="18" charset="0"/>
                      </a:rPr>
                      <m:t>t</m:t>
                    </m:r>
                    <m:r>
                      <a:rPr lang="en-IN" sz="2000" i="1" baseline="-25000">
                        <a:latin typeface="Cambria Math" panose="02040503050406030204" pitchFamily="18" charset="0"/>
                      </a:rPr>
                      <m:t>𝑖</m:t>
                    </m:r>
                  </m:oMath>
                </a14:m>
                <a:endParaRPr lang="en-IN" sz="2000" dirty="0" smtClean="0"/>
              </a:p>
              <a:p>
                <a:pPr lvl="1"/>
                <a:endParaRPr lang="en-IN" sz="2000" dirty="0"/>
              </a:p>
              <a:p>
                <a:pPr marL="0" indent="0">
                  <a:buNone/>
                </a:pPr>
                <a:r>
                  <a:rPr lang="en-IN" sz="2400" dirty="0" smtClean="0"/>
                  <a:t>It is to be noted that while the definition of substitution would permit the use of </a:t>
                </a:r>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𝑥</m:t>
                        </m:r>
                      </m:e>
                    </m:d>
                    <m:r>
                      <a:rPr lang="en-IN" sz="2400" b="0" i="1" smtClean="0">
                        <a:latin typeface="Cambria Math" panose="02040503050406030204" pitchFamily="18" charset="0"/>
                      </a:rPr>
                      <m:t>|</m:t>
                    </m:r>
                    <m:r>
                      <a:rPr lang="en-IN" sz="2400" b="0" i="1" smtClean="0">
                        <a:latin typeface="Cambria Math" panose="02040503050406030204" pitchFamily="18" charset="0"/>
                      </a:rPr>
                      <m:t>𝑥</m:t>
                    </m:r>
                  </m:oMath>
                </a14:m>
                <a:r>
                  <a:rPr lang="en-IN" sz="2400" dirty="0" smtClean="0"/>
                  <a:t>  but unification algorithm would reject </a:t>
                </a:r>
                <a14:m>
                  <m:oMath xmlns:m="http://schemas.openxmlformats.org/officeDocument/2006/math">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r>
                      <a:rPr lang="en-IN" sz="2400" i="1">
                        <a:latin typeface="Cambria Math" panose="02040503050406030204" pitchFamily="18" charset="0"/>
                      </a:rPr>
                      <m:t>𝑥</m:t>
                    </m:r>
                  </m:oMath>
                </a14:m>
                <a:r>
                  <a:rPr lang="en-IN" sz="2400" dirty="0"/>
                  <a:t> </a:t>
                </a:r>
                <a:r>
                  <a:rPr lang="en-IN" sz="2400" dirty="0" smtClean="0"/>
                  <a:t>. </a:t>
                </a:r>
              </a:p>
              <a:p>
                <a:pPr marL="0" indent="0">
                  <a:buNone/>
                </a:pPr>
                <a:r>
                  <a:rPr lang="en-IN" sz="2400" dirty="0" smtClean="0"/>
                  <a:t>In the unification algorithm the effort is to find a most general unifier. It  can be shown that </a:t>
                </a:r>
                <a14:m>
                  <m:oMath xmlns:m="http://schemas.openxmlformats.org/officeDocument/2006/math">
                    <m:r>
                      <a:rPr lang="en-IN" sz="2400" i="1">
                        <a:latin typeface="Cambria Math" panose="02040503050406030204" pitchFamily="18" charset="0"/>
                      </a:rPr>
                      <m:t>𝑓</m:t>
                    </m:r>
                    <m:d>
                      <m:dPr>
                        <m:ctrlPr>
                          <a:rPr lang="en-IN" sz="2400" i="1">
                            <a:latin typeface="Cambria Math" panose="02040503050406030204" pitchFamily="18" charset="0"/>
                          </a:rPr>
                        </m:ctrlPr>
                      </m:dPr>
                      <m:e>
                        <m:r>
                          <a:rPr lang="en-IN" sz="2400" i="1">
                            <a:latin typeface="Cambria Math" panose="02040503050406030204" pitchFamily="18" charset="0"/>
                          </a:rPr>
                          <m:t>𝑥</m:t>
                        </m:r>
                      </m:e>
                    </m:d>
                    <m:r>
                      <a:rPr lang="en-IN" sz="2400" i="1">
                        <a:latin typeface="Cambria Math" panose="02040503050406030204" pitchFamily="18" charset="0"/>
                      </a:rPr>
                      <m:t>|</m:t>
                    </m:r>
                    <m:r>
                      <a:rPr lang="en-IN" sz="2400" i="1">
                        <a:latin typeface="Cambria Math" panose="02040503050406030204" pitchFamily="18" charset="0"/>
                      </a:rPr>
                      <m:t>𝑥</m:t>
                    </m:r>
                  </m:oMath>
                </a14:m>
                <a:r>
                  <a:rPr lang="en-IN" sz="2400" dirty="0"/>
                  <a:t> </a:t>
                </a:r>
                <a:r>
                  <a:rPr lang="en-IN" sz="2400" dirty="0" smtClean="0"/>
                  <a:t>while a valid substitution would not lead to obtaining </a:t>
                </a:r>
                <a:r>
                  <a:rPr lang="en-IN" sz="2400" dirty="0" err="1" smtClean="0"/>
                  <a:t>m.g.u</a:t>
                </a:r>
                <a:r>
                  <a:rPr lang="en-IN" sz="2400" dirty="0" smtClean="0"/>
                  <a:t>. as explained on the next slide.</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6532" y="550616"/>
                <a:ext cx="10515600" cy="5875941"/>
              </a:xfrm>
              <a:blipFill rotWithShape="0">
                <a:blip r:embed="rId2"/>
                <a:stretch>
                  <a:fillRect l="-870" t="-830"/>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F498031-95D0-4030-86D3-9DF854D9F36C}"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32</a:t>
            </a:fld>
            <a:endParaRPr lang="en-US" dirty="0"/>
          </a:p>
        </p:txBody>
      </p:sp>
    </p:spTree>
    <p:extLst>
      <p:ext uri="{BB962C8B-B14F-4D97-AF65-F5344CB8AC3E}">
        <p14:creationId xmlns:p14="http://schemas.microsoft.com/office/powerpoint/2010/main" val="1737317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 explanation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468193"/>
                <a:ext cx="8596668" cy="4573168"/>
              </a:xfrm>
            </p:spPr>
            <p:txBody>
              <a:bodyPr>
                <a:normAutofit/>
              </a:bodyPr>
              <a:lstStyle/>
              <a:p>
                <a14:m>
                  <m:oMath xmlns:m="http://schemas.openxmlformats.org/officeDocument/2006/math">
                    <m:r>
                      <a:rPr lang="en-IN" b="0" i="1" smtClean="0">
                        <a:latin typeface="Cambria Math" panose="02040503050406030204" pitchFamily="18" charset="0"/>
                      </a:rPr>
                      <m:t>𝑊</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𝑃</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e>
                        </m:d>
                      </m:e>
                    </m:d>
                  </m:oMath>
                </a14:m>
                <a:endParaRPr lang="en-IN" b="0" dirty="0" smtClean="0"/>
              </a:p>
              <a:p>
                <a:pPr marL="0" indent="0">
                  <a:buNone/>
                </a:pPr>
                <a:r>
                  <a:rPr lang="en-IN" dirty="0" smtClean="0"/>
                  <a:t>Note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IN" dirty="0" smtClean="0"/>
                  <a:t> employs renaming to achieve unification. </a:t>
                </a:r>
                <a:endParaRPr lang="en-IN" dirty="0"/>
              </a:p>
              <a:p>
                <a14:m>
                  <m:oMath xmlns:m="http://schemas.openxmlformats.org/officeDocument/2006/math">
                    <m:r>
                      <a:rPr lang="en-IN" i="1">
                        <a:latin typeface="Cambria Math" panose="02040503050406030204" pitchFamily="18" charset="0"/>
                      </a:rPr>
                      <m:t>𝑊</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b="0" i="1" smtClean="0">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e>
                    </m:d>
                  </m:oMath>
                </a14:m>
                <a:endParaRPr lang="en-IN" dirty="0" smtClean="0"/>
              </a:p>
              <a:p>
                <a:pPr marL="0" indent="0">
                  <a:buNone/>
                </a:pPr>
                <a:r>
                  <a:rPr lang="en-IN" dirty="0"/>
                  <a:t>Note that </a:t>
                </a:r>
                <a14:m>
                  <m:oMath xmlns:m="http://schemas.openxmlformats.org/officeDocument/2006/math">
                    <m:r>
                      <a:rPr lang="en-IN" i="1">
                        <a:latin typeface="Cambria Math" panose="02040503050406030204" pitchFamily="18" charset="0"/>
                      </a:rPr>
                      <m:t>{</m:t>
                    </m:r>
                    <m:r>
                      <a:rPr lang="en-IN" b="0" i="1" smtClean="0">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m:t>
                    </m:r>
                  </m:oMath>
                </a14:m>
                <a:r>
                  <a:rPr lang="en-IN" dirty="0"/>
                  <a:t> employs </a:t>
                </a:r>
                <a:r>
                  <a:rPr lang="en-IN" dirty="0" smtClean="0"/>
                  <a:t>substitution of a constant for a variable.</a:t>
                </a:r>
              </a:p>
              <a:p>
                <a14:m>
                  <m:oMath xmlns:m="http://schemas.openxmlformats.org/officeDocument/2006/math">
                    <m:r>
                      <a:rPr lang="en-IN" i="1">
                        <a:latin typeface="Cambria Math" panose="02040503050406030204" pitchFamily="18" charset="0"/>
                      </a:rPr>
                      <m:t>𝑊</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e>
                    </m:d>
                  </m:oMath>
                </a14:m>
                <a:endParaRPr lang="en-IN" dirty="0" smtClean="0"/>
              </a:p>
              <a:p>
                <a:pPr marL="0" indent="0">
                  <a:buNone/>
                </a:pPr>
                <a:r>
                  <a:rPr lang="en-IN" dirty="0"/>
                  <a:t> </a:t>
                </a:r>
                <a:r>
                  <a:rPr lang="en-IN" dirty="0" smtClean="0"/>
                  <a:t>The substitution is </a:t>
                </a:r>
                <a14:m>
                  <m:oMath xmlns:m="http://schemas.openxmlformats.org/officeDocument/2006/math">
                    <m:r>
                      <a:rPr lang="en-IN" i="1">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m:t>
                    </m:r>
                  </m:oMath>
                </a14:m>
                <a:r>
                  <a:rPr lang="en-IN" dirty="0"/>
                  <a:t> </a:t>
                </a:r>
              </a:p>
              <a:p>
                <a14:m>
                  <m:oMath xmlns:m="http://schemas.openxmlformats.org/officeDocument/2006/math">
                    <m:r>
                      <a:rPr lang="en-IN" i="1">
                        <a:latin typeface="Cambria Math" panose="02040503050406030204" pitchFamily="18" charset="0"/>
                      </a:rPr>
                      <m:t>𝑊</m:t>
                    </m:r>
                    <m:r>
                      <a:rPr lang="en-IN" i="1">
                        <a:latin typeface="Cambria Math" panose="02040503050406030204" pitchFamily="18" charset="0"/>
                      </a:rPr>
                      <m:t>=</m:t>
                    </m:r>
                    <m:d>
                      <m:dPr>
                        <m:begChr m:val="{"/>
                        <m:endChr m:val="}"/>
                        <m:ctrlPr>
                          <a:rPr lang="en-IN" i="1">
                            <a:latin typeface="Cambria Math" panose="02040503050406030204" pitchFamily="18" charset="0"/>
                          </a:rPr>
                        </m:ctrlPr>
                      </m:dPr>
                      <m:e>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b="0" i="1" smtClean="0">
                                <a:latin typeface="Cambria Math" panose="02040503050406030204" pitchFamily="18" charset="0"/>
                              </a:rPr>
                              <m:t>𝑦</m:t>
                            </m:r>
                            <m:r>
                              <a:rPr lang="en-IN" i="1">
                                <a:latin typeface="Cambria Math" panose="02040503050406030204" pitchFamily="18" charset="0"/>
                              </a:rPr>
                              <m:t>)</m:t>
                            </m:r>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𝑧</m:t>
                            </m:r>
                          </m:e>
                        </m:d>
                      </m:e>
                    </m:d>
                  </m:oMath>
                </a14:m>
                <a:endParaRPr lang="en-IN" dirty="0"/>
              </a:p>
              <a:p>
                <a:pPr marL="0" indent="0">
                  <a:buNone/>
                </a:pPr>
                <a:r>
                  <a:rPr lang="en-IN" dirty="0"/>
                  <a:t> The substitution is </a:t>
                </a:r>
                <a14:m>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b="0" i="1" smtClean="0">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m:t>
                    </m:r>
                  </m:oMath>
                </a14:m>
                <a:r>
                  <a:rPr lang="en-IN" dirty="0"/>
                  <a:t> </a:t>
                </a:r>
                <a:endParaRPr lang="en-IN" dirty="0" smtClean="0"/>
              </a:p>
              <a:p>
                <a:pPr marL="0" indent="0">
                  <a:buNone/>
                </a:pPr>
                <a:r>
                  <a:rPr lang="en-IN" dirty="0" smtClean="0"/>
                  <a:t>All these substitutions bring these towards ground instances by restricting the universe definition by substituting for  a variable.</a:t>
                </a: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468193"/>
                <a:ext cx="8596668" cy="4573168"/>
              </a:xfrm>
              <a:blipFill rotWithShape="0">
                <a:blip r:embed="rId2"/>
                <a:stretch>
                  <a:fillRect l="-567"/>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0F88110E-EB7C-4EEE-B530-DE96288C4D60}"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33</a:t>
            </a:fld>
            <a:endParaRPr lang="en-US" dirty="0"/>
          </a:p>
        </p:txBody>
      </p:sp>
    </p:spTree>
    <p:extLst>
      <p:ext uri="{BB962C8B-B14F-4D97-AF65-F5344CB8AC3E}">
        <p14:creationId xmlns:p14="http://schemas.microsoft.com/office/powerpoint/2010/main" val="1103224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br>
              <a:rPr lang="en-IN" dirty="0" smtClean="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545465"/>
                <a:ext cx="8596668" cy="4495895"/>
              </a:xfrm>
            </p:spPr>
            <p:txBody>
              <a:bodyPr>
                <a:normAutofit/>
              </a:bodyPr>
              <a:lstStyle/>
              <a:p>
                <a14:m>
                  <m:oMath xmlns:m="http://schemas.openxmlformats.org/officeDocument/2006/math">
                    <m:r>
                      <a:rPr lang="en-IN" sz="2000" i="1" smtClean="0">
                        <a:latin typeface="Cambria Math" panose="02040503050406030204" pitchFamily="18" charset="0"/>
                      </a:rPr>
                      <m:t>𝑊</m:t>
                    </m:r>
                    <m:r>
                      <a:rPr lang="en-IN" sz="2000" i="1" smtClean="0">
                        <a:latin typeface="Cambria Math" panose="02040503050406030204" pitchFamily="18" charset="0"/>
                      </a:rPr>
                      <m:t>=</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b="0" i="1" smtClean="0">
                                <a:latin typeface="Cambria Math" panose="02040503050406030204" pitchFamily="18" charset="0"/>
                              </a:rPr>
                              <m:t>𝑎</m:t>
                            </m:r>
                          </m:e>
                        </m:d>
                        <m:r>
                          <a:rPr lang="en-IN" sz="2000" i="1">
                            <a:latin typeface="Cambria Math" panose="02040503050406030204" pitchFamily="18" charset="0"/>
                          </a:rPr>
                          <m:t>,</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b="0" i="1" smtClean="0">
                                <a:latin typeface="Cambria Math" panose="02040503050406030204" pitchFamily="18" charset="0"/>
                              </a:rPr>
                              <m:t>𝑏</m:t>
                            </m:r>
                          </m:e>
                        </m:d>
                      </m:e>
                    </m:d>
                  </m:oMath>
                </a14:m>
                <a:endParaRPr lang="en-IN" sz="2000" dirty="0" smtClean="0"/>
              </a:p>
              <a:p>
                <a:pPr marL="0" indent="0">
                  <a:buNone/>
                </a:pPr>
                <a:r>
                  <a:rPr lang="en-IN" sz="2000" dirty="0" smtClean="0"/>
                  <a:t>   </a:t>
                </a:r>
                <a14:m>
                  <m:oMath xmlns:m="http://schemas.openxmlformats.org/officeDocument/2006/math">
                    <m:r>
                      <a:rPr lang="en-IN" sz="2000" i="1">
                        <a:latin typeface="Cambria Math" panose="02040503050406030204" pitchFamily="18" charset="0"/>
                      </a:rPr>
                      <m:t>𝑊</m:t>
                    </m:r>
                    <m:r>
                      <a:rPr lang="en-IN" sz="2000" i="1">
                        <a:latin typeface="Cambria Math" panose="02040503050406030204" pitchFamily="18" charset="0"/>
                      </a:rPr>
                      <m:t>=</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b="0" i="1" smtClean="0">
                                <a:latin typeface="Cambria Math" panose="02040503050406030204" pitchFamily="18" charset="0"/>
                              </a:rPr>
                              <m:t>𝑓</m:t>
                            </m:r>
                            <m:r>
                              <a:rPr lang="en-IN" sz="2000" b="0" i="1" smtClean="0">
                                <a:latin typeface="Cambria Math" panose="02040503050406030204" pitchFamily="18" charset="0"/>
                              </a:rPr>
                              <m:t>(</m:t>
                            </m:r>
                            <m:r>
                              <a:rPr lang="en-IN" sz="2000" b="0" i="1" smtClean="0">
                                <a:latin typeface="Cambria Math" panose="02040503050406030204" pitchFamily="18" charset="0"/>
                              </a:rPr>
                              <m:t>𝑎</m:t>
                            </m:r>
                            <m:r>
                              <a:rPr lang="en-IN" sz="2000" b="0" i="1" smtClean="0">
                                <a:latin typeface="Cambria Math" panose="02040503050406030204" pitchFamily="18" charset="0"/>
                              </a:rPr>
                              <m:t>)</m:t>
                            </m:r>
                          </m:e>
                        </m:d>
                        <m:r>
                          <a:rPr lang="en-IN" sz="2000" i="1">
                            <a:latin typeface="Cambria Math" panose="02040503050406030204" pitchFamily="18" charset="0"/>
                          </a:rPr>
                          <m:t>,</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b="0" i="1" smtClean="0">
                                <a:latin typeface="Cambria Math" panose="02040503050406030204" pitchFamily="18" charset="0"/>
                              </a:rPr>
                              <m:t>𝑓</m:t>
                            </m:r>
                            <m:r>
                              <a:rPr lang="en-IN" sz="2000" b="0" i="1" smtClean="0">
                                <a:latin typeface="Cambria Math" panose="02040503050406030204" pitchFamily="18" charset="0"/>
                              </a:rPr>
                              <m:t>(</m:t>
                            </m:r>
                            <m:r>
                              <a:rPr lang="en-IN" sz="2000" b="0" i="1" smtClean="0">
                                <a:latin typeface="Cambria Math" panose="02040503050406030204" pitchFamily="18" charset="0"/>
                              </a:rPr>
                              <m:t>𝑏</m:t>
                            </m:r>
                            <m:r>
                              <a:rPr lang="en-IN" sz="2000" b="0" i="1" smtClean="0">
                                <a:latin typeface="Cambria Math" panose="02040503050406030204" pitchFamily="18" charset="0"/>
                              </a:rPr>
                              <m:t>)</m:t>
                            </m:r>
                          </m:e>
                        </m:d>
                      </m:e>
                    </m:d>
                  </m:oMath>
                </a14:m>
                <a:endParaRPr lang="en-IN" sz="2000" dirty="0" smtClean="0"/>
              </a:p>
              <a:p>
                <a:pPr marL="0" indent="0">
                  <a:buNone/>
                </a:pPr>
                <a:r>
                  <a:rPr lang="en-IN" sz="2000" dirty="0" smtClean="0"/>
                  <a:t>Disagreement set </a:t>
                </a:r>
                <a14:m>
                  <m:oMath xmlns:m="http://schemas.openxmlformats.org/officeDocument/2006/math">
                    <m:r>
                      <a:rPr lang="en-IN" sz="2000" b="0" i="1" smtClean="0">
                        <a:latin typeface="Cambria Math" panose="02040503050406030204" pitchFamily="18" charset="0"/>
                      </a:rPr>
                      <m:t>𝐷</m:t>
                    </m:r>
                    <m:r>
                      <a:rPr lang="en-IN" sz="2000" b="0" i="1" smtClean="0">
                        <a:latin typeface="Cambria Math" panose="02040503050406030204" pitchFamily="18" charset="0"/>
                      </a:rPr>
                      <m:t>={</m:t>
                    </m:r>
                    <m:r>
                      <a:rPr lang="en-IN" sz="2000" b="0" i="1" smtClean="0">
                        <a:latin typeface="Cambria Math" panose="02040503050406030204" pitchFamily="18" charset="0"/>
                      </a:rPr>
                      <m:t>𝑎</m:t>
                    </m:r>
                    <m:r>
                      <a:rPr lang="en-IN" sz="2000" b="0" i="1" smtClean="0">
                        <a:latin typeface="Cambria Math" panose="02040503050406030204" pitchFamily="18" charset="0"/>
                      </a:rPr>
                      <m:t>,</m:t>
                    </m:r>
                    <m:r>
                      <a:rPr lang="en-IN" sz="2000" b="0" i="1" smtClean="0">
                        <a:latin typeface="Cambria Math" panose="02040503050406030204" pitchFamily="18" charset="0"/>
                      </a:rPr>
                      <m:t>𝑏</m:t>
                    </m:r>
                    <m:r>
                      <a:rPr lang="en-IN" sz="2000" b="0" i="1" smtClean="0">
                        <a:latin typeface="Cambria Math" panose="02040503050406030204" pitchFamily="18" charset="0"/>
                      </a:rPr>
                      <m:t>}</m:t>
                    </m:r>
                  </m:oMath>
                </a14:m>
                <a:r>
                  <a:rPr lang="en-IN" sz="2000" dirty="0" smtClean="0"/>
                  <a:t> where no unification is possible as a and b are different constants.</a:t>
                </a:r>
              </a:p>
              <a:p>
                <a14:m>
                  <m:oMath xmlns:m="http://schemas.openxmlformats.org/officeDocument/2006/math">
                    <m:r>
                      <a:rPr lang="en-IN" sz="2000" i="1">
                        <a:latin typeface="Cambria Math" panose="02040503050406030204" pitchFamily="18" charset="0"/>
                      </a:rPr>
                      <m:t>𝑊</m:t>
                    </m:r>
                    <m:r>
                      <a:rPr lang="en-IN" sz="2000" i="1">
                        <a:latin typeface="Cambria Math" panose="02040503050406030204" pitchFamily="18" charset="0"/>
                      </a:rPr>
                      <m:t>=</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i="1">
                                <a:latin typeface="Cambria Math" panose="02040503050406030204" pitchFamily="18" charset="0"/>
                              </a:rPr>
                              <m:t>𝑓</m:t>
                            </m:r>
                            <m:r>
                              <a:rPr lang="en-IN" sz="2000" i="1">
                                <a:latin typeface="Cambria Math" panose="02040503050406030204" pitchFamily="18" charset="0"/>
                              </a:rPr>
                              <m:t>(</m:t>
                            </m:r>
                            <m:r>
                              <a:rPr lang="en-IN" sz="2000" i="1">
                                <a:latin typeface="Cambria Math" panose="02040503050406030204" pitchFamily="18" charset="0"/>
                              </a:rPr>
                              <m:t>𝑎</m:t>
                            </m:r>
                            <m:r>
                              <a:rPr lang="en-IN" sz="2000" i="1">
                                <a:latin typeface="Cambria Math" panose="02040503050406030204" pitchFamily="18" charset="0"/>
                              </a:rPr>
                              <m:t>)</m:t>
                            </m:r>
                          </m:e>
                        </m:d>
                        <m:r>
                          <a:rPr lang="en-IN" sz="2000" i="1">
                            <a:latin typeface="Cambria Math" panose="02040503050406030204" pitchFamily="18" charset="0"/>
                          </a:rPr>
                          <m:t>,</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i="1">
                                <a:latin typeface="Cambria Math" panose="02040503050406030204" pitchFamily="18" charset="0"/>
                              </a:rPr>
                              <m:t>𝑓</m:t>
                            </m:r>
                            <m:r>
                              <a:rPr lang="en-IN" sz="2000" i="1">
                                <a:latin typeface="Cambria Math" panose="02040503050406030204" pitchFamily="18" charset="0"/>
                              </a:rPr>
                              <m:t>(</m:t>
                            </m:r>
                            <m:r>
                              <a:rPr lang="en-IN" sz="2000" b="0" i="1" smtClean="0">
                                <a:latin typeface="Cambria Math" panose="02040503050406030204" pitchFamily="18" charset="0"/>
                              </a:rPr>
                              <m:t>𝑦</m:t>
                            </m:r>
                            <m:r>
                              <a:rPr lang="en-IN" sz="2000" i="1">
                                <a:latin typeface="Cambria Math" panose="02040503050406030204" pitchFamily="18" charset="0"/>
                              </a:rPr>
                              <m:t>)</m:t>
                            </m:r>
                          </m:e>
                        </m:d>
                      </m:e>
                    </m:d>
                  </m:oMath>
                </a14:m>
                <a:endParaRPr lang="en-IN" sz="2000" dirty="0"/>
              </a:p>
              <a:p>
                <a:pPr marL="0" indent="0">
                  <a:buNone/>
                </a:pPr>
                <a:r>
                  <a:rPr lang="en-IN" sz="2000" dirty="0"/>
                  <a:t>Disagreement set </a:t>
                </a:r>
                <a14:m>
                  <m:oMath xmlns:m="http://schemas.openxmlformats.org/officeDocument/2006/math">
                    <m:r>
                      <a:rPr lang="en-IN" sz="2000" i="1">
                        <a:latin typeface="Cambria Math" panose="02040503050406030204" pitchFamily="18" charset="0"/>
                      </a:rPr>
                      <m:t>𝐷</m:t>
                    </m:r>
                    <m:r>
                      <a:rPr lang="en-IN" sz="2000" i="1">
                        <a:latin typeface="Cambria Math" panose="02040503050406030204" pitchFamily="18" charset="0"/>
                      </a:rPr>
                      <m:t>={</m:t>
                    </m:r>
                    <m:r>
                      <a:rPr lang="en-IN" sz="2000" i="1">
                        <a:latin typeface="Cambria Math" panose="02040503050406030204" pitchFamily="18" charset="0"/>
                      </a:rPr>
                      <m:t>𝑎</m:t>
                    </m:r>
                    <m:r>
                      <a:rPr lang="en-IN" sz="2000" i="1">
                        <a:latin typeface="Cambria Math" panose="02040503050406030204" pitchFamily="18" charset="0"/>
                      </a:rPr>
                      <m:t>,</m:t>
                    </m:r>
                    <m:r>
                      <a:rPr lang="en-IN" sz="2000" b="0" i="1" smtClean="0">
                        <a:latin typeface="Cambria Math" panose="02040503050406030204" pitchFamily="18" charset="0"/>
                      </a:rPr>
                      <m:t>𝑦</m:t>
                    </m:r>
                    <m:r>
                      <a:rPr lang="en-IN" sz="2000" i="1">
                        <a:latin typeface="Cambria Math" panose="02040503050406030204" pitchFamily="18" charset="0"/>
                      </a:rPr>
                      <m:t>}</m:t>
                    </m:r>
                  </m:oMath>
                </a14:m>
                <a:r>
                  <a:rPr lang="en-IN" sz="2000" dirty="0"/>
                  <a:t> </a:t>
                </a:r>
                <a:endParaRPr lang="en-IN" sz="2000" dirty="0" smtClean="0"/>
              </a:p>
              <a:p>
                <a:pPr marL="0" indent="0">
                  <a:buNone/>
                </a:pPr>
                <a:r>
                  <a:rPr lang="en-IN" sz="2000" dirty="0" smtClean="0"/>
                  <a:t>Unification </a:t>
                </a:r>
                <a:r>
                  <a:rPr lang="en-IN" sz="2000" dirty="0"/>
                  <a:t>is </a:t>
                </a:r>
                <a:r>
                  <a:rPr lang="en-IN" sz="2000" dirty="0" smtClean="0"/>
                  <a:t>possible.</a:t>
                </a:r>
                <a:endParaRPr lang="en-IN" sz="2000" dirty="0"/>
              </a:p>
              <a:p>
                <a14:m>
                  <m:oMath xmlns:m="http://schemas.openxmlformats.org/officeDocument/2006/math">
                    <m:r>
                      <a:rPr lang="en-IN" sz="2000" i="1">
                        <a:latin typeface="Cambria Math" panose="02040503050406030204" pitchFamily="18" charset="0"/>
                      </a:rPr>
                      <m:t>𝑊</m:t>
                    </m:r>
                    <m:r>
                      <a:rPr lang="en-IN" sz="2000" i="1">
                        <a:latin typeface="Cambria Math" panose="02040503050406030204" pitchFamily="18" charset="0"/>
                      </a:rPr>
                      <m:t>=</m:t>
                    </m:r>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i="1">
                                <a:latin typeface="Cambria Math" panose="02040503050406030204" pitchFamily="18" charset="0"/>
                              </a:rPr>
                              <m:t>𝑓</m:t>
                            </m:r>
                            <m:r>
                              <a:rPr lang="en-IN" sz="2000" i="1">
                                <a:latin typeface="Cambria Math" panose="02040503050406030204" pitchFamily="18" charset="0"/>
                              </a:rPr>
                              <m:t>(</m:t>
                            </m:r>
                            <m:r>
                              <a:rPr lang="en-IN" sz="2000" i="1">
                                <a:latin typeface="Cambria Math" panose="02040503050406030204" pitchFamily="18" charset="0"/>
                              </a:rPr>
                              <m:t>𝑎</m:t>
                            </m:r>
                            <m:r>
                              <a:rPr lang="en-IN" sz="2000" i="1">
                                <a:latin typeface="Cambria Math" panose="02040503050406030204" pitchFamily="18" charset="0"/>
                              </a:rPr>
                              <m:t>)</m:t>
                            </m:r>
                          </m:e>
                        </m:d>
                        <m:r>
                          <a:rPr lang="en-IN" sz="2000" i="1">
                            <a:latin typeface="Cambria Math" panose="02040503050406030204" pitchFamily="18" charset="0"/>
                          </a:rPr>
                          <m:t>,</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𝑥</m:t>
                            </m:r>
                            <m:r>
                              <a:rPr lang="en-IN" sz="2000" i="1">
                                <a:latin typeface="Cambria Math" panose="02040503050406030204" pitchFamily="18" charset="0"/>
                              </a:rPr>
                              <m:t>,</m:t>
                            </m:r>
                            <m:r>
                              <a:rPr lang="en-IN" sz="2000" b="0" i="1" smtClean="0">
                                <a:latin typeface="Cambria Math" panose="02040503050406030204" pitchFamily="18" charset="0"/>
                              </a:rPr>
                              <m:t>𝑔</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e>
                        </m:d>
                      </m:e>
                    </m:d>
                  </m:oMath>
                </a14:m>
                <a:endParaRPr lang="en-IN" sz="2000" dirty="0"/>
              </a:p>
              <a:p>
                <a:pPr marL="0" indent="0">
                  <a:buNone/>
                </a:pPr>
                <a:r>
                  <a:rPr lang="en-IN" sz="2000" dirty="0"/>
                  <a:t>Disagreement set </a:t>
                </a:r>
                <a14:m>
                  <m:oMath xmlns:m="http://schemas.openxmlformats.org/officeDocument/2006/math">
                    <m:r>
                      <a:rPr lang="en-IN" sz="2000" i="1">
                        <a:latin typeface="Cambria Math" panose="02040503050406030204" pitchFamily="18" charset="0"/>
                      </a:rPr>
                      <m:t>𝐷</m:t>
                    </m:r>
                    <m:r>
                      <a:rPr lang="en-IN" sz="2000" i="1">
                        <a:latin typeface="Cambria Math" panose="02040503050406030204" pitchFamily="18" charset="0"/>
                      </a:rPr>
                      <m:t>={</m:t>
                    </m:r>
                    <m:r>
                      <a:rPr lang="en-IN" sz="2000" b="0" i="1" smtClean="0">
                        <a:latin typeface="Cambria Math" panose="02040503050406030204" pitchFamily="18" charset="0"/>
                      </a:rPr>
                      <m:t>𝑓</m:t>
                    </m:r>
                    <m:r>
                      <a:rPr lang="en-IN" sz="2000" b="0" i="1" smtClean="0">
                        <a:latin typeface="Cambria Math" panose="02040503050406030204" pitchFamily="18" charset="0"/>
                      </a:rPr>
                      <m:t>(</m:t>
                    </m:r>
                    <m:r>
                      <a:rPr lang="en-IN" sz="2000" i="1">
                        <a:latin typeface="Cambria Math" panose="02040503050406030204" pitchFamily="18" charset="0"/>
                      </a:rPr>
                      <m:t>𝑎</m:t>
                    </m:r>
                    <m:r>
                      <a:rPr lang="en-IN" sz="2000" b="0" i="1" smtClean="0">
                        <a:latin typeface="Cambria Math" panose="02040503050406030204" pitchFamily="18" charset="0"/>
                      </a:rPr>
                      <m:t>)</m:t>
                    </m:r>
                    <m:r>
                      <a:rPr lang="en-IN" sz="2000" i="1">
                        <a:latin typeface="Cambria Math" panose="02040503050406030204" pitchFamily="18" charset="0"/>
                      </a:rPr>
                      <m:t>,</m:t>
                    </m:r>
                    <m:r>
                      <a:rPr lang="en-IN" sz="2000" b="0" i="1" smtClean="0">
                        <a:latin typeface="Cambria Math" panose="02040503050406030204" pitchFamily="18" charset="0"/>
                      </a:rPr>
                      <m:t>𝑔</m:t>
                    </m:r>
                    <m:r>
                      <a:rPr lang="en-IN" sz="2000" b="0" i="1" smtClean="0">
                        <a:latin typeface="Cambria Math" panose="02040503050406030204" pitchFamily="18" charset="0"/>
                      </a:rPr>
                      <m:t>(</m:t>
                    </m:r>
                    <m:r>
                      <a:rPr lang="en-IN" sz="2000" b="0" i="1" smtClean="0">
                        <a:latin typeface="Cambria Math" panose="02040503050406030204" pitchFamily="18" charset="0"/>
                      </a:rPr>
                      <m:t>𝑦</m:t>
                    </m:r>
                    <m:r>
                      <a:rPr lang="en-IN" sz="2000" b="0" i="1" smtClean="0">
                        <a:latin typeface="Cambria Math" panose="02040503050406030204" pitchFamily="18" charset="0"/>
                      </a:rPr>
                      <m:t>)}</m:t>
                    </m:r>
                  </m:oMath>
                </a14:m>
                <a:r>
                  <a:rPr lang="en-IN" sz="2000" dirty="0"/>
                  <a:t> </a:t>
                </a:r>
                <a:endParaRPr lang="en-IN" sz="2000" dirty="0" smtClean="0"/>
              </a:p>
              <a:p>
                <a:pPr marL="0" indent="0">
                  <a:buNone/>
                </a:pPr>
                <a:r>
                  <a:rPr lang="en-IN" sz="2000" dirty="0" smtClean="0"/>
                  <a:t>Unification </a:t>
                </a:r>
                <a:r>
                  <a:rPr lang="en-IN" sz="2000" dirty="0"/>
                  <a:t>is </a:t>
                </a:r>
                <a:r>
                  <a:rPr lang="en-IN" sz="2000" dirty="0" smtClean="0"/>
                  <a:t>not possible </a:t>
                </a:r>
                <a:r>
                  <a:rPr lang="en-IN" sz="2000" dirty="0"/>
                  <a:t>as </a:t>
                </a:r>
                <a:r>
                  <a:rPr lang="en-IN" sz="2000" dirty="0" smtClean="0"/>
                  <a:t>f </a:t>
                </a:r>
                <a:r>
                  <a:rPr lang="en-IN" sz="2000" dirty="0"/>
                  <a:t>and </a:t>
                </a:r>
                <a:r>
                  <a:rPr lang="en-IN" sz="2000" dirty="0" smtClean="0"/>
                  <a:t>g </a:t>
                </a:r>
                <a:r>
                  <a:rPr lang="en-IN" sz="2000" dirty="0"/>
                  <a:t>are different </a:t>
                </a:r>
                <a:r>
                  <a:rPr lang="en-IN" sz="2000" dirty="0" smtClean="0"/>
                  <a:t>functions.</a:t>
                </a:r>
                <a:endParaRPr lang="en-IN" sz="2000"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545465"/>
                <a:ext cx="8596668" cy="4495895"/>
              </a:xfrm>
              <a:blipFill rotWithShape="0">
                <a:blip r:embed="rId2"/>
                <a:stretch>
                  <a:fillRect l="-709"/>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534535AA-0398-43CE-B9B4-4D4C43E7CE75}"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34</a:t>
            </a:fld>
            <a:endParaRPr lang="en-US" dirty="0"/>
          </a:p>
        </p:txBody>
      </p:sp>
    </p:spTree>
    <p:extLst>
      <p:ext uri="{BB962C8B-B14F-4D97-AF65-F5344CB8AC3E}">
        <p14:creationId xmlns:p14="http://schemas.microsoft.com/office/powerpoint/2010/main" val="1587763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Examples</a:t>
            </a:r>
            <a:br>
              <a:rPr lang="en-IN" dirty="0" smtClean="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803042"/>
                <a:ext cx="8596668" cy="4238318"/>
              </a:xfrm>
            </p:spPr>
            <p:txBody>
              <a:bodyPr>
                <a:normAutofit/>
              </a:bodyPr>
              <a:lstStyle/>
              <a:p>
                <a14:m>
                  <m:oMath xmlns:m="http://schemas.openxmlformats.org/officeDocument/2006/math">
                    <m:r>
                      <a:rPr lang="en-IN" sz="2400" b="0" i="1" smtClean="0">
                        <a:latin typeface="Cambria Math" panose="02040503050406030204" pitchFamily="18" charset="0"/>
                      </a:rPr>
                      <m:t>𝑊</m:t>
                    </m:r>
                    <m:r>
                      <a:rPr lang="en-IN" sz="2400" b="0" i="1" baseline="-25000" smtClean="0">
                        <a:latin typeface="Cambria Math" panose="02040503050406030204" pitchFamily="18" charset="0"/>
                      </a:rPr>
                      <m:t>𝑘</m:t>
                    </m:r>
                    <m:r>
                      <a:rPr lang="en-IN" sz="2400" i="1" smtClean="0">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rPr>
                              <m:t>𝑓</m:t>
                            </m:r>
                            <m:r>
                              <a:rPr lang="en-IN" sz="2400" i="1">
                                <a:latin typeface="Cambria Math" panose="02040503050406030204" pitchFamily="18" charset="0"/>
                              </a:rPr>
                              <m:t>(</m:t>
                            </m:r>
                            <m:r>
                              <a:rPr lang="en-IN" sz="2400" b="0" i="1" smtClean="0">
                                <a:latin typeface="Cambria Math" panose="02040503050406030204" pitchFamily="18" charset="0"/>
                              </a:rPr>
                              <m:t>𝑦</m:t>
                            </m:r>
                            <m:r>
                              <a:rPr lang="en-IN" sz="2400" i="1">
                                <a:latin typeface="Cambria Math" panose="02040503050406030204" pitchFamily="18" charset="0"/>
                              </a:rPr>
                              <m:t>)</m:t>
                            </m:r>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m:t>
                            </m:r>
                            <m:r>
                              <a:rPr lang="en-IN" sz="2400" b="0" i="1" smtClean="0">
                                <a:latin typeface="Cambria Math" panose="02040503050406030204" pitchFamily="18" charset="0"/>
                              </a:rPr>
                              <m:t>𝑦</m:t>
                            </m:r>
                          </m:e>
                        </m:d>
                      </m:e>
                    </m:d>
                  </m:oMath>
                </a14:m>
                <a:endParaRPr lang="en-IN" sz="2400" dirty="0"/>
              </a:p>
              <a:p>
                <a:pPr marL="0" indent="0">
                  <a:buNone/>
                </a:pPr>
                <a:r>
                  <a:rPr lang="en-IN" sz="2400" dirty="0"/>
                  <a:t>Disagreement set </a:t>
                </a:r>
                <a14:m>
                  <m:oMath xmlns:m="http://schemas.openxmlformats.org/officeDocument/2006/math">
                    <m:r>
                      <a:rPr lang="en-IN" sz="2400" i="1">
                        <a:latin typeface="Cambria Math" panose="02040503050406030204" pitchFamily="18" charset="0"/>
                      </a:rPr>
                      <m:t>𝐷</m:t>
                    </m:r>
                    <m:r>
                      <a:rPr lang="en-IN" sz="2400" b="0" i="1" baseline="-25000" smtClean="0">
                        <a:latin typeface="Cambria Math" panose="02040503050406030204" pitchFamily="18" charset="0"/>
                      </a:rPr>
                      <m:t>𝑘</m:t>
                    </m:r>
                    <m:r>
                      <a:rPr lang="en-IN" sz="2400" i="1">
                        <a:latin typeface="Cambria Math" panose="02040503050406030204" pitchFamily="18" charset="0"/>
                      </a:rPr>
                      <m:t>={</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b="0" i="1" smtClean="0">
                        <a:latin typeface="Cambria Math" panose="02040503050406030204" pitchFamily="18" charset="0"/>
                      </a:rPr>
                      <m:t>),</m:t>
                    </m:r>
                    <m:r>
                      <a:rPr lang="en-IN" sz="2400" b="0" i="1" smtClean="0">
                        <a:latin typeface="Cambria Math" panose="02040503050406030204" pitchFamily="18" charset="0"/>
                      </a:rPr>
                      <m:t>𝑦</m:t>
                    </m:r>
                    <m:r>
                      <a:rPr lang="en-IN" sz="2400" i="1">
                        <a:latin typeface="Cambria Math" panose="02040503050406030204" pitchFamily="18" charset="0"/>
                      </a:rPr>
                      <m:t>}</m:t>
                    </m:r>
                  </m:oMath>
                </a14:m>
                <a:r>
                  <a:rPr lang="en-IN" sz="2400" dirty="0"/>
                  <a:t> </a:t>
                </a:r>
                <a:endParaRPr lang="en-IN" sz="2400" dirty="0" smtClean="0"/>
              </a:p>
              <a:p>
                <a:pPr marL="0" indent="0">
                  <a:buNone/>
                </a:pPr>
                <a:r>
                  <a:rPr lang="en-IN" sz="2400" dirty="0" smtClean="0"/>
                  <a:t>Clearly this is not a case of renaming of variables.</a:t>
                </a:r>
              </a:p>
              <a:p>
                <a:pPr marL="0" indent="0">
                  <a:buNone/>
                </a:pPr>
                <a:r>
                  <a:rPr lang="en-IN" sz="2400" dirty="0" smtClean="0"/>
                  <a:t>Further</a:t>
                </a:r>
                <a:r>
                  <a:rPr lang="en-IN" sz="2400" dirty="0"/>
                  <a:t> , on substitution </a:t>
                </a:r>
                <a:endParaRPr lang="en-IN" sz="2400" dirty="0" smtClean="0"/>
              </a:p>
              <a:p>
                <a:pPr marL="0" indent="0">
                  <a:buNone/>
                </a:pPr>
                <a14:m>
                  <m:oMath xmlns:m="http://schemas.openxmlformats.org/officeDocument/2006/math">
                    <m:r>
                      <a:rPr lang="en-IN" sz="2400" i="1">
                        <a:latin typeface="Cambria Math" panose="02040503050406030204" pitchFamily="18" charset="0"/>
                      </a:rPr>
                      <m:t>𝑊</m:t>
                    </m:r>
                    <m:r>
                      <a:rPr lang="en-IN" sz="2400" i="1" baseline="-25000" smtClean="0">
                        <a:latin typeface="Cambria Math" panose="02040503050406030204" pitchFamily="18" charset="0"/>
                      </a:rPr>
                      <m:t>𝑘</m:t>
                    </m:r>
                    <m:r>
                      <a:rPr lang="en-IN" sz="2400" b="0" i="1" baseline="-25000" smtClean="0">
                        <a:latin typeface="Cambria Math" panose="02040503050406030204" pitchFamily="18" charset="0"/>
                      </a:rPr>
                      <m:t>+1</m:t>
                    </m:r>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m:t>
                            </m:r>
                            <m:r>
                              <a:rPr lang="en-IN" sz="2400" i="1">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𝑓</m:t>
                            </m:r>
                            <m:r>
                              <a:rPr lang="en-IN" sz="2400" i="1">
                                <a:latin typeface="Cambria Math" panose="02040503050406030204" pitchFamily="18" charset="0"/>
                              </a:rPr>
                              <m:t>(</m:t>
                            </m:r>
                            <m:r>
                              <a:rPr lang="en-IN" sz="2400" i="1">
                                <a:latin typeface="Cambria Math" panose="02040503050406030204" pitchFamily="18" charset="0"/>
                              </a:rPr>
                              <m:t>𝑦</m:t>
                            </m:r>
                            <m:r>
                              <a:rPr lang="en-IN" sz="2400" i="1">
                                <a:latin typeface="Cambria Math" panose="02040503050406030204" pitchFamily="18" charset="0"/>
                              </a:rPr>
                              <m:t>)</m:t>
                            </m:r>
                          </m:e>
                        </m:d>
                        <m:r>
                          <a:rPr lang="en-IN" sz="2400" i="1">
                            <a:latin typeface="Cambria Math" panose="02040503050406030204" pitchFamily="18" charset="0"/>
                          </a:rPr>
                          <m:t>,</m:t>
                        </m:r>
                        <m:r>
                          <a:rPr lang="en-IN" sz="2400" i="1">
                            <a:latin typeface="Cambria Math" panose="02040503050406030204" pitchFamily="18" charset="0"/>
                          </a:rPr>
                          <m:t>𝑃</m:t>
                        </m:r>
                        <m:d>
                          <m:dPr>
                            <m:ctrlPr>
                              <a:rPr lang="en-IN" sz="2400" i="1">
                                <a:latin typeface="Cambria Math" panose="02040503050406030204" pitchFamily="18" charset="0"/>
                              </a:rPr>
                            </m:ctrlPr>
                          </m:dPr>
                          <m:e>
                            <m:r>
                              <a:rPr lang="en-IN" sz="2400" i="1">
                                <a:latin typeface="Cambria Math" panose="02040503050406030204" pitchFamily="18" charset="0"/>
                              </a:rPr>
                              <m:t>𝑥</m:t>
                            </m:r>
                            <m:r>
                              <a:rPr lang="en-IN" sz="2400" i="1">
                                <a:latin typeface="Cambria Math" panose="02040503050406030204" pitchFamily="18" charset="0"/>
                              </a:rPr>
                              <m:t>,</m:t>
                            </m:r>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i="1">
                                <a:latin typeface="Cambria Math" panose="02040503050406030204" pitchFamily="18" charset="0"/>
                              </a:rPr>
                              <m:t>𝑦</m:t>
                            </m:r>
                            <m:r>
                              <a:rPr lang="en-IN" sz="2400" b="0" i="1" smtClean="0">
                                <a:latin typeface="Cambria Math" panose="02040503050406030204" pitchFamily="18" charset="0"/>
                              </a:rPr>
                              <m:t>)</m:t>
                            </m:r>
                          </m:e>
                        </m:d>
                      </m:e>
                    </m:d>
                  </m:oMath>
                </a14:m>
                <a:r>
                  <a:rPr lang="en-IN" sz="2400" dirty="0" smtClean="0"/>
                  <a:t> which is not a singleton and it alters the domain of definition of </a:t>
                </a:r>
                <a14:m>
                  <m:oMath xmlns:m="http://schemas.openxmlformats.org/officeDocument/2006/math">
                    <m:r>
                      <a:rPr lang="en-IN" sz="2400" b="0" i="0" smtClean="0">
                        <a:latin typeface="Cambria Math" panose="02040503050406030204" pitchFamily="18" charset="0"/>
                      </a:rPr>
                      <m:t> </m:t>
                    </m:r>
                    <m:r>
                      <a:rPr lang="en-IN" sz="2400" i="1">
                        <a:latin typeface="Cambria Math" panose="02040503050406030204" pitchFamily="18" charset="0"/>
                      </a:rPr>
                      <m:t>𝑊</m:t>
                    </m:r>
                  </m:oMath>
                </a14:m>
                <a:r>
                  <a:rPr lang="en-IN" sz="2400" baseline="-25000" dirty="0" smtClean="0"/>
                  <a:t>k+1</a:t>
                </a:r>
                <a:r>
                  <a:rPr lang="en-IN" sz="2400" dirty="0" smtClean="0"/>
                  <a:t> from that of </a:t>
                </a:r>
                <a14:m>
                  <m:oMath xmlns:m="http://schemas.openxmlformats.org/officeDocument/2006/math">
                    <m:r>
                      <a:rPr lang="en-IN" sz="2400" i="1">
                        <a:latin typeface="Cambria Math" panose="02040503050406030204" pitchFamily="18" charset="0"/>
                      </a:rPr>
                      <m:t>𝑊</m:t>
                    </m:r>
                    <m:r>
                      <a:rPr lang="en-IN" sz="2400" i="1" baseline="-25000">
                        <a:latin typeface="Cambria Math" panose="02040503050406030204" pitchFamily="18" charset="0"/>
                      </a:rPr>
                      <m:t>𝑘</m:t>
                    </m:r>
                  </m:oMath>
                </a14:m>
                <a:endParaRPr lang="en-IN" sz="2400" dirty="0" smtClean="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803042"/>
                <a:ext cx="8596668" cy="4238318"/>
              </a:xfrm>
              <a:blipFill rotWithShape="0">
                <a:blip r:embed="rId2"/>
                <a:stretch>
                  <a:fillRect l="-1063" r="-7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ECCE5BE-E10E-4AD0-8002-2E8EB52EDE93}"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35</a:t>
            </a:fld>
            <a:endParaRPr lang="en-US" dirty="0"/>
          </a:p>
        </p:txBody>
      </p:sp>
    </p:spTree>
    <p:extLst>
      <p:ext uri="{BB962C8B-B14F-4D97-AF65-F5344CB8AC3E}">
        <p14:creationId xmlns:p14="http://schemas.microsoft.com/office/powerpoint/2010/main" val="145957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Doctor/Quack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36373"/>
                <a:ext cx="10515600" cy="4852612"/>
              </a:xfrm>
            </p:spPr>
            <p:txBody>
              <a:bodyPr>
                <a:normAutofit fontScale="92500" lnSpcReduction="10000"/>
              </a:bodyPr>
              <a:lstStyle/>
              <a:p>
                <a:pPr marL="0" indent="0">
                  <a:buNone/>
                </a:pPr>
                <a:r>
                  <a:rPr lang="en-IN" sz="2400" dirty="0" smtClean="0"/>
                  <a:t>F2: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e>
                    </m:d>
                    <m:r>
                      <a:rPr lang="en-IN" sz="2400" i="1">
                        <a:latin typeface="Cambria Math" panose="02040503050406030204" pitchFamily="18" charset="0"/>
                        <a:ea typeface="Cambria Math" panose="02040503050406030204" pitchFamily="18" charset="0"/>
                      </a:rPr>
                      <m:t>)</m:t>
                    </m:r>
                  </m:oMath>
                </a14:m>
                <a:endParaRPr lang="en-IN" sz="2400" dirty="0" smtClean="0"/>
              </a:p>
              <a:p>
                <a:pPr marL="0" indent="0">
                  <a:buNone/>
                </a:pPr>
                <a:r>
                  <a:rPr lang="en-IN" sz="2400" dirty="0" smtClean="0"/>
                  <a:t>which can be rewritten as </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d>
                        <m:dPr>
                          <m:ctrlPr>
                            <a:rPr lang="en-IN" sz="2400" i="1">
                              <a:latin typeface="Cambria Math" panose="02040503050406030204" pitchFamily="18" charset="0"/>
                              <a:ea typeface="Cambria Math" panose="02040503050406030204" pitchFamily="18" charset="0"/>
                            </a:rPr>
                          </m:ctrlPr>
                        </m:dPr>
                        <m:e>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e>
                      </m:d>
                      <m:r>
                        <a:rPr lang="en-IN" sz="2400" i="1">
                          <a:latin typeface="Cambria Math" panose="02040503050406030204" pitchFamily="18" charset="0"/>
                          <a:ea typeface="Cambria Math" panose="02040503050406030204" pitchFamily="18" charset="0"/>
                        </a:rPr>
                        <m:t>)</m:t>
                      </m:r>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e>
                      </m:d>
                    </m:oMath>
                  </m:oMathPara>
                </a14:m>
                <a:endParaRPr lang="en-IN" sz="2400" dirty="0"/>
              </a:p>
              <a:p>
                <a:pPr marL="0" indent="0">
                  <a:buNone/>
                </a:pPr>
                <a:r>
                  <a:rPr lang="en-IN" sz="2400" dirty="0" smtClean="0"/>
                  <a:t>Clauses:</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𝑃</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𝑙</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e>
                      </m:d>
                    </m:oMath>
                  </m:oMathPara>
                </a14:m>
                <a:endParaRPr lang="en-IN" sz="2400" dirty="0" smtClean="0"/>
              </a:p>
              <a:p>
                <a:pPr marL="0" indent="0">
                  <a:buNone/>
                </a:pPr>
                <a:r>
                  <a:rPr lang="en-IN" sz="2400" dirty="0" smtClean="0"/>
                  <a:t>To show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oMath>
                </a14:m>
                <a:r>
                  <a:rPr lang="en-IN" sz="2400" dirty="0"/>
                  <a:t> </a:t>
                </a:r>
                <a:r>
                  <a:rPr lang="en-IN" sz="2400" dirty="0" smtClean="0"/>
                  <a:t>, it should be first negated and then brought into form of clauses.</a:t>
                </a:r>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b="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m:t>
                      </m:r>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d>
                        <m:dPr>
                          <m:ctrlPr>
                            <a:rPr lang="en-IN" sz="2400" b="0" i="1" smtClean="0">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m:t>
                          </m:r>
                          <m:d>
                            <m:dPr>
                              <m:ctrlPr>
                                <a:rPr lang="en-IN" sz="2400" b="0" i="1" smtClean="0">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e>
                              </m:d>
                            </m:e>
                          </m:d>
                        </m:e>
                      </m:d>
                    </m:oMath>
                  </m:oMathPara>
                </a14:m>
                <a:endParaRPr lang="en-IN" sz="2400" dirty="0" smtClean="0">
                  <a:ea typeface="Cambria Math" panose="02040503050406030204" pitchFamily="18" charset="0"/>
                </a:endParaRPr>
              </a:p>
              <a:p>
                <a:pPr marL="0" indent="0">
                  <a:buNone/>
                </a:pPr>
                <a:r>
                  <a:rPr lang="en-IN" sz="2400" dirty="0">
                    <a:ea typeface="Cambria Math" panose="02040503050406030204" pitchFamily="18" charset="0"/>
                  </a:rPr>
                  <a:t>g</a:t>
                </a:r>
                <a:r>
                  <a:rPr lang="en-IN" sz="2400" dirty="0" smtClean="0">
                    <a:ea typeface="Cambria Math" panose="02040503050406030204" pitchFamily="18" charset="0"/>
                  </a:rPr>
                  <a:t>iving </a:t>
                </a:r>
                <a14:m>
                  <m:oMath xmlns:m="http://schemas.openxmlformats.org/officeDocument/2006/math">
                    <m:r>
                      <a:rPr lang="en-IN" sz="2400" i="1">
                        <a:latin typeface="Cambria Math" panose="02040503050406030204" pitchFamily="18" charset="0"/>
                        <a:ea typeface="Cambria Math" panose="02040503050406030204" pitchFamily="18" charset="0"/>
                      </a:rPr>
                      <m:t>~</m:t>
                    </m:r>
                    <m:d>
                      <m:dPr>
                        <m:ctrlPr>
                          <a:rPr lang="en-IN" sz="2400" i="1">
                            <a:latin typeface="Cambria Math" panose="02040503050406030204" pitchFamily="18" charset="0"/>
                            <a:ea typeface="Cambria Math" panose="02040503050406030204" pitchFamily="18" charset="0"/>
                          </a:rPr>
                        </m:ctrlPr>
                      </m:dPr>
                      <m:e>
                        <m:r>
                          <a:rPr lang="en-IN" sz="2400" i="1" smtClean="0">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𝑏</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𝑏</m:t>
                            </m:r>
                          </m:e>
                        </m:d>
                      </m:e>
                    </m:d>
                  </m:oMath>
                </a14:m>
                <a:r>
                  <a:rPr lang="en-IN" sz="2400" dirty="0" smtClean="0">
                    <a:ea typeface="Cambria Math" panose="02040503050406030204" pitchFamily="18" charset="0"/>
                  </a:rPr>
                  <a:t>  same as </a:t>
                </a:r>
                <a14:m>
                  <m:oMath xmlns:m="http://schemas.openxmlformats.org/officeDocument/2006/math">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𝑏</m:t>
                        </m:r>
                      </m:e>
                    </m:d>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𝑏</m:t>
                        </m:r>
                      </m:e>
                    </m:d>
                  </m:oMath>
                </a14:m>
                <a:endParaRPr lang="en-IN" sz="2400" dirty="0" smtClean="0">
                  <a:ea typeface="Cambria Math" panose="02040503050406030204" pitchFamily="18" charset="0"/>
                </a:endParaRPr>
              </a:p>
              <a:p>
                <a:pPr marL="0" indent="0">
                  <a:buNone/>
                </a:pPr>
                <a:r>
                  <a:rPr lang="en-IN" sz="2400" dirty="0" smtClean="0">
                    <a:ea typeface="Cambria Math" panose="02040503050406030204" pitchFamily="18" charset="0"/>
                  </a:rPr>
                  <a:t>Clauses:  </a:t>
                </a:r>
                <a14:m>
                  <m:oMath xmlns:m="http://schemas.openxmlformats.org/officeDocument/2006/math">
                    <m:r>
                      <a:rPr lang="en-IN" sz="2400" i="1">
                        <a:latin typeface="Cambria Math" panose="02040503050406030204" pitchFamily="18" charset="0"/>
                        <a:ea typeface="Cambria Math" panose="02040503050406030204" pitchFamily="18" charset="0"/>
                      </a:rPr>
                      <m:t>𝐷</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𝑏</m:t>
                        </m:r>
                      </m:e>
                    </m:d>
                  </m:oMath>
                </a14:m>
                <a:r>
                  <a:rPr lang="en-IN" sz="2400" dirty="0" smtClean="0">
                    <a:ea typeface="Cambria Math" panose="02040503050406030204" pitchFamily="18" charset="0"/>
                  </a:rPr>
                  <a:t>   and  </a:t>
                </a:r>
                <a14:m>
                  <m:oMath xmlns:m="http://schemas.openxmlformats.org/officeDocument/2006/math">
                    <m:r>
                      <a:rPr lang="en-IN" sz="2400" i="1">
                        <a:latin typeface="Cambria Math" panose="02040503050406030204" pitchFamily="18" charset="0"/>
                        <a:ea typeface="Cambria Math" panose="02040503050406030204" pitchFamily="18" charset="0"/>
                      </a:rPr>
                      <m:t>𝑄</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𝑏</m:t>
                        </m:r>
                      </m:e>
                    </m:d>
                  </m:oMath>
                </a14:m>
                <a:endParaRPr lang="en-IN" dirty="0" smtClean="0">
                  <a:ea typeface="Cambria Math" panose="02040503050406030204" pitchFamily="18" charset="0"/>
                </a:endParaRPr>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36373"/>
                <a:ext cx="10515600" cy="4852612"/>
              </a:xfrm>
              <a:blipFill rotWithShape="0">
                <a:blip r:embed="rId3"/>
                <a:stretch>
                  <a:fillRect l="-754" t="-1131" b="-1508"/>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C0E23A92-4776-4C66-BE46-9B2CF44B65DF}"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4</a:t>
            </a:fld>
            <a:endParaRPr lang="en-US" dirty="0"/>
          </a:p>
        </p:txBody>
      </p:sp>
    </p:spTree>
    <p:extLst>
      <p:ext uri="{BB962C8B-B14F-4D97-AF65-F5344CB8AC3E}">
        <p14:creationId xmlns:p14="http://schemas.microsoft.com/office/powerpoint/2010/main" val="1377694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Doctor/Quack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19707"/>
                <a:ext cx="10515600" cy="4378817"/>
              </a:xfrm>
            </p:spPr>
            <p:txBody>
              <a:bodyPr>
                <a:normAutofit fontScale="85000" lnSpcReduction="20000"/>
              </a:bodyPr>
              <a:lstStyle/>
              <a:p>
                <a:pPr marL="0" indent="0">
                  <a:buNone/>
                </a:pPr>
                <a14:m>
                  <m:oMath xmlns:m="http://schemas.openxmlformats.org/officeDocument/2006/math">
                    <m:r>
                      <a:rPr lang="en-IN" i="1" smtClean="0">
                        <a:latin typeface="Cambria Math" panose="02040503050406030204" pitchFamily="18" charset="0"/>
                        <a:ea typeface="Cambria Math" panose="02040503050406030204" pitchFamily="18" charset="0"/>
                      </a:rPr>
                      <m:t>𝑃</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𝑎</m:t>
                        </m:r>
                      </m:e>
                    </m:d>
                  </m:oMath>
                </a14:m>
                <a:r>
                  <a:rPr lang="en-IN" dirty="0"/>
                  <a:t>     </a:t>
                </a:r>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𝐷</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𝑙</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𝑎</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oMath>
                </a14:m>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𝑃</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𝑄</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𝑙</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r>
                          <a:rPr lang="en-IN" i="1">
                            <a:latin typeface="Cambria Math" panose="02040503050406030204" pitchFamily="18" charset="0"/>
                            <a:ea typeface="Cambria Math" panose="02040503050406030204" pitchFamily="18" charset="0"/>
                          </a:rPr>
                          <m:t>)</m:t>
                        </m:r>
                      </m:e>
                    </m:d>
                  </m:oMath>
                </a14:m>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𝐷</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𝑏</m:t>
                        </m:r>
                      </m:e>
                    </m:d>
                  </m:oMath>
                </a14:m>
                <a:r>
                  <a:rPr lang="en-IN" dirty="0">
                    <a:ea typeface="Cambria Math" panose="02040503050406030204" pitchFamily="18" charset="0"/>
                  </a:rPr>
                  <a:t>   </a:t>
                </a:r>
                <a:r>
                  <a:rPr lang="en-IN" dirty="0" smtClean="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𝑄</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𝑏</m:t>
                        </m:r>
                      </m:e>
                    </m:d>
                  </m:oMath>
                </a14:m>
                <a:endParaRPr lang="en-IN" dirty="0" smtClean="0"/>
              </a:p>
              <a:p>
                <a:pPr marL="0" indent="0">
                  <a:buNone/>
                </a:pPr>
                <a:r>
                  <a:rPr lang="en-IN" dirty="0"/>
                  <a:t>		</a:t>
                </a:r>
                <a:endParaRPr lang="en-IN" dirty="0" smtClean="0"/>
              </a:p>
              <a:p>
                <a:pPr marL="0" indent="0">
                  <a:buNone/>
                </a:pPr>
                <a:endParaRPr lang="en-IN" dirty="0"/>
              </a:p>
              <a:p>
                <a:pPr marL="0" indent="0">
                  <a:buNone/>
                </a:pPr>
                <a:r>
                  <a:rPr lang="en-IN" dirty="0" smtClean="0"/>
                  <a:t>							</a:t>
                </a:r>
              </a:p>
              <a:p>
                <a:pPr marL="0" indent="0">
                  <a:buNone/>
                </a:pPr>
                <a:r>
                  <a:rPr lang="en-IN" dirty="0"/>
                  <a:t>	</a:t>
                </a:r>
                <a:r>
                  <a:rPr lang="en-IN" dirty="0" smtClean="0"/>
                  <a:t>							</a:t>
                </a:r>
              </a:p>
              <a:p>
                <a:pPr marL="0" indent="0">
                  <a:buNone/>
                </a:pPr>
                <a:r>
                  <a:rPr lang="en-US" dirty="0" smtClean="0"/>
                  <a:t>                                                                             </a:t>
                </a:r>
                <a14:m>
                  <m:oMath xmlns:m="http://schemas.openxmlformats.org/officeDocument/2006/math">
                    <m:r>
                      <a:rPr lang="en-IN" i="1">
                        <a:latin typeface="Cambria Math" panose="02040503050406030204" pitchFamily="18" charset="0"/>
                        <a:ea typeface="Cambria Math" panose="02040503050406030204" pitchFamily="18" charset="0"/>
                      </a:rPr>
                      <m:t>𝑙</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𝑎</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𝑏</m:t>
                        </m:r>
                      </m:e>
                    </m:d>
                  </m:oMath>
                </a14:m>
                <a:endParaRPr lang="en-IN" dirty="0"/>
              </a:p>
              <a:p>
                <a:pPr marL="0" indent="0">
                  <a:buNone/>
                </a:pPr>
                <a:r>
                  <a:rPr lang="en-IN" dirty="0" smtClean="0"/>
                  <a:t>	</a:t>
                </a:r>
              </a:p>
              <a:p>
                <a:pPr marL="0" indent="0">
                  <a:buNone/>
                </a:pPr>
                <a:endParaRPr lang="en-IN" i="1" dirty="0">
                  <a:latin typeface="Cambria Math" panose="02040503050406030204" pitchFamily="18" charset="0"/>
                  <a:ea typeface="Cambria Math" panose="02040503050406030204" pitchFamily="18" charset="0"/>
                </a:endParaRPr>
              </a:p>
              <a:p>
                <a:pPr marL="0" indent="0">
                  <a:buNone/>
                </a:pPr>
                <a:r>
                  <a:rPr lang="en-US" dirty="0" smtClean="0"/>
                  <a:t>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𝑙</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𝑎</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𝑏</m:t>
                        </m:r>
                        <m:r>
                          <a:rPr lang="en-IN" i="1">
                            <a:latin typeface="Cambria Math" panose="02040503050406030204" pitchFamily="18" charset="0"/>
                            <a:ea typeface="Cambria Math" panose="02040503050406030204" pitchFamily="18" charset="0"/>
                          </a:rPr>
                          <m:t>)</m:t>
                        </m:r>
                      </m:e>
                    </m:d>
                  </m:oMath>
                </a14:m>
                <a:endParaRPr lang="en-IN" dirty="0" smtClean="0"/>
              </a:p>
              <a:p>
                <a:pPr marL="0" indent="0">
                  <a:buNone/>
                </a:pPr>
                <a:endParaRPr lang="en-IN" dirty="0"/>
              </a:p>
              <a:p>
                <a:pPr marL="0" indent="0">
                  <a:buNone/>
                </a:pPr>
                <a:r>
                  <a:rPr lang="en-IN" dirty="0" smtClean="0"/>
                  <a:t>										Nil</a:t>
                </a:r>
              </a:p>
              <a:p>
                <a:pPr marL="0" indent="0">
                  <a:buNone/>
                </a:pPr>
                <a:r>
                  <a:rPr lang="en-IN" dirty="0" smtClean="0"/>
                  <a:t>Hence Contradiction</a:t>
                </a:r>
              </a:p>
              <a:p>
                <a:pPr marL="0" indent="0">
                  <a:buNone/>
                </a:pPr>
                <a:r>
                  <a:rPr lang="en-IN" dirty="0" smtClean="0"/>
                  <a:t>Therefore </a:t>
                </a:r>
                <a14:m>
                  <m:oMath xmlns:m="http://schemas.openxmlformats.org/officeDocument/2006/math">
                    <m:r>
                      <a:rPr lang="en-IN" i="1">
                        <a:latin typeface="Cambria Math" panose="02040503050406030204" pitchFamily="18" charset="0"/>
                        <a:ea typeface="Cambria Math" panose="02040503050406030204" pitchFamily="18" charset="0"/>
                      </a:rPr>
                      <m:t>𝐷</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𝑄</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oMath>
                </a14:m>
                <a:r>
                  <a:rPr lang="en-IN" dirty="0"/>
                  <a:t> </a:t>
                </a:r>
                <a:r>
                  <a:rPr lang="en-IN" dirty="0" smtClean="0"/>
                  <a:t> is established</a:t>
                </a:r>
              </a:p>
              <a:p>
                <a:pPr marL="0" indent="0">
                  <a:buNone/>
                </a:pPr>
                <a:r>
                  <a:rPr lang="en-IN" dirty="0"/>
                  <a:t>T</a:t>
                </a:r>
                <a:r>
                  <a:rPr lang="en-IN" dirty="0" smtClean="0"/>
                  <a:t>he order in which clauses are combined also matter in some cases and may lead to circularity as exemplified in the next example.</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19707"/>
                <a:ext cx="10515600" cy="4378817"/>
              </a:xfrm>
              <a:blipFill rotWithShape="0">
                <a:blip r:embed="rId2"/>
                <a:stretch>
                  <a:fillRect l="-232"/>
                </a:stretch>
              </a:blipFill>
            </p:spPr>
            <p:txBody>
              <a:bodyPr/>
              <a:lstStyle/>
              <a:p>
                <a:r>
                  <a:rPr lang="en-IN">
                    <a:noFill/>
                  </a:rPr>
                  <a:t> </a:t>
                </a:r>
              </a:p>
            </p:txBody>
          </p:sp>
        </mc:Fallback>
      </mc:AlternateContent>
      <p:cxnSp>
        <p:nvCxnSpPr>
          <p:cNvPr id="5" name="Straight Connector 4"/>
          <p:cNvCxnSpPr/>
          <p:nvPr/>
        </p:nvCxnSpPr>
        <p:spPr>
          <a:xfrm>
            <a:off x="2920858" y="2107433"/>
            <a:ext cx="1828800" cy="856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4975668" y="1918951"/>
            <a:ext cx="3905337" cy="110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436319" y="1853346"/>
            <a:ext cx="836940" cy="1087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445829" y="1826264"/>
            <a:ext cx="2007264" cy="1178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343679" y="2054416"/>
            <a:ext cx="1059543" cy="1756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2518229" y="3027761"/>
            <a:ext cx="4655303" cy="9581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786743" y="4238171"/>
            <a:ext cx="2902857" cy="449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123543" y="3367314"/>
            <a:ext cx="566057" cy="1320800"/>
          </a:xfrm>
          <a:prstGeom prst="line">
            <a:avLst/>
          </a:prstGeom>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8BDD659-C916-475F-AD33-C2A5050661C5}" type="datetime1">
              <a:rPr lang="en-US" smtClean="0"/>
              <a:t>9/15/2022</a:t>
            </a:fld>
            <a:endParaRPr lang="en-US" dirty="0"/>
          </a:p>
        </p:txBody>
      </p:sp>
      <p:sp>
        <p:nvSpPr>
          <p:cNvPr id="6" name="Footer Placeholder 5"/>
          <p:cNvSpPr>
            <a:spLocks noGrp="1"/>
          </p:cNvSpPr>
          <p:nvPr>
            <p:ph type="ftr" sz="quarter" idx="11"/>
          </p:nvPr>
        </p:nvSpPr>
        <p:spPr/>
        <p:txBody>
          <a:bodyPr/>
          <a:lstStyle/>
          <a:p>
            <a:r>
              <a:rPr lang="en-US" smtClean="0"/>
              <a:t>Artificial Intelligence</a:t>
            </a:r>
            <a:endParaRPr lang="en-US" dirty="0"/>
          </a:p>
        </p:txBody>
      </p:sp>
      <p:sp>
        <p:nvSpPr>
          <p:cNvPr id="8" name="Slide Number Placeholder 7"/>
          <p:cNvSpPr>
            <a:spLocks noGrp="1"/>
          </p:cNvSpPr>
          <p:nvPr>
            <p:ph type="sldNum" sz="quarter" idx="12"/>
          </p:nvPr>
        </p:nvSpPr>
        <p:spPr/>
        <p:txBody>
          <a:bodyPr/>
          <a:lstStyle/>
          <a:p>
            <a:fld id="{519954A3-9DFD-4C44-94BA-B95130A3BA1C}" type="slidenum">
              <a:rPr lang="en-US" smtClean="0"/>
              <a:pPr/>
              <a:t>5</a:t>
            </a:fld>
            <a:endParaRPr lang="en-US" dirty="0"/>
          </a:p>
        </p:txBody>
      </p:sp>
      <mc:AlternateContent xmlns:mc="http://schemas.openxmlformats.org/markup-compatibility/2006" xmlns:a14="http://schemas.microsoft.com/office/drawing/2010/main">
        <mc:Choice Requires="a14">
          <p:sp>
            <p:nvSpPr>
              <p:cNvPr id="12" name="Rectangle 11"/>
              <p:cNvSpPr/>
              <p:nvPr/>
            </p:nvSpPr>
            <p:spPr>
              <a:xfrm>
                <a:off x="6602466" y="2906900"/>
                <a:ext cx="134158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1200" i="1">
                          <a:latin typeface="Cambria Math" panose="02040503050406030204" pitchFamily="18" charset="0"/>
                          <a:ea typeface="Cambria Math" panose="02040503050406030204" pitchFamily="18" charset="0"/>
                        </a:rPr>
                        <m:t>~</m:t>
                      </m:r>
                      <m:r>
                        <a:rPr lang="en-IN" sz="1200" i="1">
                          <a:latin typeface="Cambria Math" panose="02040503050406030204" pitchFamily="18" charset="0"/>
                          <a:ea typeface="Cambria Math" panose="02040503050406030204" pitchFamily="18" charset="0"/>
                        </a:rPr>
                        <m:t>𝑃</m:t>
                      </m:r>
                      <m:d>
                        <m:dPr>
                          <m:ctrlPr>
                            <a:rPr lang="en-IN" sz="1200" i="1">
                              <a:latin typeface="Cambria Math" panose="02040503050406030204" pitchFamily="18" charset="0"/>
                              <a:ea typeface="Cambria Math" panose="02040503050406030204" pitchFamily="18" charset="0"/>
                            </a:rPr>
                          </m:ctrlPr>
                        </m:dPr>
                        <m:e>
                          <m:r>
                            <a:rPr lang="en-IN" sz="1200" i="1">
                              <a:latin typeface="Cambria Math" panose="02040503050406030204" pitchFamily="18" charset="0"/>
                              <a:ea typeface="Cambria Math" panose="02040503050406030204" pitchFamily="18" charset="0"/>
                            </a:rPr>
                            <m:t>𝑥</m:t>
                          </m:r>
                        </m:e>
                      </m:d>
                      <m:r>
                        <a:rPr lang="en-IN" sz="1200" i="1">
                          <a:latin typeface="Cambria Math" panose="02040503050406030204" pitchFamily="18" charset="0"/>
                          <a:ea typeface="Cambria Math" panose="02040503050406030204" pitchFamily="18" charset="0"/>
                        </a:rPr>
                        <m:t>⋁~</m:t>
                      </m:r>
                      <m:r>
                        <a:rPr lang="en-IN" sz="1200" i="1">
                          <a:latin typeface="Cambria Math" panose="02040503050406030204" pitchFamily="18" charset="0"/>
                          <a:ea typeface="Cambria Math" panose="02040503050406030204" pitchFamily="18" charset="0"/>
                        </a:rPr>
                        <m:t>𝑙</m:t>
                      </m:r>
                      <m:d>
                        <m:dPr>
                          <m:ctrlPr>
                            <a:rPr lang="en-IN" sz="1200" i="1">
                              <a:latin typeface="Cambria Math" panose="02040503050406030204" pitchFamily="18" charset="0"/>
                              <a:ea typeface="Cambria Math" panose="02040503050406030204" pitchFamily="18" charset="0"/>
                            </a:rPr>
                          </m:ctrlPr>
                        </m:dPr>
                        <m:e>
                          <m:r>
                            <a:rPr lang="en-IN" sz="1200" i="1">
                              <a:latin typeface="Cambria Math" panose="02040503050406030204" pitchFamily="18" charset="0"/>
                              <a:ea typeface="Cambria Math" panose="02040503050406030204" pitchFamily="18" charset="0"/>
                            </a:rPr>
                            <m:t>𝑥</m:t>
                          </m:r>
                          <m:r>
                            <a:rPr lang="en-IN" sz="1200" i="1">
                              <a:latin typeface="Cambria Math" panose="02040503050406030204" pitchFamily="18" charset="0"/>
                              <a:ea typeface="Cambria Math" panose="02040503050406030204" pitchFamily="18" charset="0"/>
                            </a:rPr>
                            <m:t>,</m:t>
                          </m:r>
                          <m:r>
                            <a:rPr lang="en-IN" sz="1200" i="1">
                              <a:latin typeface="Cambria Math" panose="02040503050406030204" pitchFamily="18" charset="0"/>
                              <a:ea typeface="Cambria Math" panose="02040503050406030204" pitchFamily="18" charset="0"/>
                            </a:rPr>
                            <m:t>𝑏</m:t>
                          </m:r>
                          <m:r>
                            <a:rPr lang="en-IN" sz="1200" i="1">
                              <a:latin typeface="Cambria Math" panose="02040503050406030204" pitchFamily="18" charset="0"/>
                              <a:ea typeface="Cambria Math" panose="02040503050406030204" pitchFamily="18" charset="0"/>
                            </a:rPr>
                            <m:t>)</m:t>
                          </m:r>
                        </m:e>
                      </m:d>
                    </m:oMath>
                  </m:oMathPara>
                </a14:m>
                <a:endParaRPr lang="en-IN" sz="1200" dirty="0"/>
              </a:p>
            </p:txBody>
          </p:sp>
        </mc:Choice>
        <mc:Fallback xmlns="">
          <p:sp>
            <p:nvSpPr>
              <p:cNvPr id="12" name="Rectangle 11"/>
              <p:cNvSpPr>
                <a:spLocks noRot="1" noChangeAspect="1" noMove="1" noResize="1" noEditPoints="1" noAdjustHandles="1" noChangeArrowheads="1" noChangeShapeType="1" noTextEdit="1"/>
              </p:cNvSpPr>
              <p:nvPr/>
            </p:nvSpPr>
            <p:spPr>
              <a:xfrm>
                <a:off x="6602466" y="2906900"/>
                <a:ext cx="1341586" cy="276999"/>
              </a:xfrm>
              <a:prstGeom prst="rect">
                <a:avLst/>
              </a:prstGeom>
              <a:blipFill rotWithShape="0">
                <a:blip r:embed="rId3"/>
                <a:stretch>
                  <a:fillRect b="-11111"/>
                </a:stretch>
              </a:blipFill>
            </p:spPr>
            <p:txBody>
              <a:bodyPr/>
              <a:lstStyle/>
              <a:p>
                <a:r>
                  <a:rPr lang="en-IN">
                    <a:noFill/>
                  </a:rPr>
                  <a:t> </a:t>
                </a:r>
              </a:p>
            </p:txBody>
          </p:sp>
        </mc:Fallback>
      </mc:AlternateContent>
    </p:spTree>
    <p:extLst>
      <p:ext uri="{BB962C8B-B14F-4D97-AF65-F5344CB8AC3E}">
        <p14:creationId xmlns:p14="http://schemas.microsoft.com/office/powerpoint/2010/main" val="1972796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Family </a:t>
            </a:r>
            <a:r>
              <a:rPr lang="en-IN" dirty="0"/>
              <a:t>R</a:t>
            </a:r>
            <a:r>
              <a:rPr lang="en-IN" dirty="0" smtClean="0"/>
              <a:t>elationship Example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455313"/>
                <a:ext cx="8596668" cy="4586047"/>
              </a:xfrm>
            </p:spPr>
            <p:txBody>
              <a:bodyPr>
                <a:normAutofit/>
              </a:bodyPr>
              <a:lstStyle/>
              <a:p>
                <a:r>
                  <a:rPr lang="en-IN" sz="2400" dirty="0" smtClean="0"/>
                  <a:t>All fathers are males.            	</a:t>
                </a:r>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𝐹</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e>
                      </m:d>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𝑀</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e>
                      </m:d>
                    </m:oMath>
                  </m:oMathPara>
                </a14:m>
                <a:endParaRPr lang="en-IN" sz="2400" b="0" dirty="0" smtClean="0">
                  <a:ea typeface="Cambria Math" panose="02040503050406030204" pitchFamily="18" charset="0"/>
                </a:endParaRPr>
              </a:p>
              <a:p>
                <a:r>
                  <a:rPr lang="en-IN" sz="2400" dirty="0" smtClean="0"/>
                  <a:t>If children have same father, they are siblings</a:t>
                </a:r>
              </a:p>
              <a:p>
                <a:pPr marL="0" indent="0">
                  <a:buNone/>
                </a:pPr>
                <a14:m>
                  <m:oMathPara xmlns:m="http://schemas.openxmlformats.org/officeDocument/2006/math">
                    <m:oMathParaPr>
                      <m:jc m:val="left"/>
                    </m:oMathParaPr>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𝑤</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𝐹</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𝐹</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𝑤</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𝑆</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𝑤</m:t>
                      </m:r>
                      <m:r>
                        <a:rPr lang="en-IN" sz="2400" b="0" i="1" smtClean="0">
                          <a:latin typeface="Cambria Math" panose="02040503050406030204" pitchFamily="18" charset="0"/>
                          <a:ea typeface="Cambria Math" panose="02040503050406030204" pitchFamily="18" charset="0"/>
                        </a:rPr>
                        <m:t>)</m:t>
                      </m:r>
                    </m:oMath>
                  </m:oMathPara>
                </a14:m>
                <a:endParaRPr lang="en-IN" sz="2400" dirty="0" smtClean="0"/>
              </a:p>
              <a:p>
                <a:r>
                  <a:rPr lang="en-IN" sz="2400" dirty="0" smtClean="0"/>
                  <a:t>Male sibling is brother</a:t>
                </a:r>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𝑆</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𝑀</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𝐵</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r>
                        <a:rPr lang="en-IN" sz="2400" i="1">
                          <a:latin typeface="Cambria Math" panose="02040503050406030204" pitchFamily="18" charset="0"/>
                          <a:ea typeface="Cambria Math" panose="02040503050406030204" pitchFamily="18" charset="0"/>
                        </a:rPr>
                        <m:t>)</m:t>
                      </m:r>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b="0" i="1" smtClean="0">
                          <a:latin typeface="Cambria Math" panose="02040503050406030204" pitchFamily="18" charset="0"/>
                        </a:rPr>
                        <m:t>𝐹</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𝐷𝑎𝑠h𝑟𝑎𝑡h</m:t>
                          </m:r>
                          <m:r>
                            <a:rPr lang="en-IN" sz="2400" b="0" i="1" smtClean="0">
                              <a:latin typeface="Cambria Math" panose="02040503050406030204" pitchFamily="18" charset="0"/>
                            </a:rPr>
                            <m:t>, </m:t>
                          </m:r>
                          <m:r>
                            <a:rPr lang="en-IN" sz="2400" b="0" i="1" smtClean="0">
                              <a:latin typeface="Cambria Math" panose="02040503050406030204" pitchFamily="18" charset="0"/>
                            </a:rPr>
                            <m:t>𝑅𝑎𝑚</m:t>
                          </m:r>
                        </m:e>
                      </m:d>
                    </m:oMath>
                  </m:oMathPara>
                </a14:m>
                <a:endParaRPr lang="en-IN" sz="2400" b="0" dirty="0" smtClean="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𝐹</m:t>
                      </m:r>
                      <m:d>
                        <m:dPr>
                          <m:ctrlPr>
                            <a:rPr lang="en-IN" sz="2400" i="1">
                              <a:latin typeface="Cambria Math" panose="02040503050406030204" pitchFamily="18" charset="0"/>
                            </a:rPr>
                          </m:ctrlPr>
                        </m:dPr>
                        <m:e>
                          <m:r>
                            <a:rPr lang="en-IN" sz="2400" i="1">
                              <a:latin typeface="Cambria Math" panose="02040503050406030204" pitchFamily="18" charset="0"/>
                            </a:rPr>
                            <m:t>𝐷𝑎𝑠h𝑟𝑎𝑡h</m:t>
                          </m:r>
                          <m:r>
                            <a:rPr lang="en-IN" sz="2400" i="1">
                              <a:latin typeface="Cambria Math" panose="02040503050406030204" pitchFamily="18" charset="0"/>
                            </a:rPr>
                            <m:t>, </m:t>
                          </m:r>
                          <m:r>
                            <a:rPr lang="en-IN" sz="2400" b="0" i="1" smtClean="0">
                              <a:latin typeface="Cambria Math" panose="02040503050406030204" pitchFamily="18" charset="0"/>
                            </a:rPr>
                            <m:t>𝐿𝑎𝑥𝑚𝑎𝑛</m:t>
                          </m:r>
                        </m:e>
                      </m:d>
                    </m:oMath>
                  </m:oMathPara>
                </a14:m>
                <a:endParaRPr lang="en-IN" sz="2400" dirty="0" smtClean="0"/>
              </a:p>
              <a:p>
                <a:pPr marL="0" indent="0">
                  <a:buNone/>
                </a:pPr>
                <a14:m>
                  <m:oMathPara xmlns:m="http://schemas.openxmlformats.org/officeDocument/2006/math">
                    <m:oMathParaPr>
                      <m:jc m:val="left"/>
                    </m:oMathParaPr>
                    <m:oMath xmlns:m="http://schemas.openxmlformats.org/officeDocument/2006/math">
                      <m:r>
                        <a:rPr lang="en-IN" sz="2400" i="1">
                          <a:latin typeface="Cambria Math" panose="02040503050406030204" pitchFamily="18" charset="0"/>
                        </a:rPr>
                        <m:t>𝐹</m:t>
                      </m:r>
                      <m:d>
                        <m:dPr>
                          <m:ctrlPr>
                            <a:rPr lang="en-IN" sz="2400" i="1">
                              <a:latin typeface="Cambria Math" panose="02040503050406030204" pitchFamily="18" charset="0"/>
                            </a:rPr>
                          </m:ctrlPr>
                        </m:dPr>
                        <m:e>
                          <m:r>
                            <a:rPr lang="en-IN" sz="2400" i="1">
                              <a:latin typeface="Cambria Math" panose="02040503050406030204" pitchFamily="18" charset="0"/>
                            </a:rPr>
                            <m:t>𝑅𝑎𝑚</m:t>
                          </m:r>
                          <m:r>
                            <a:rPr lang="en-IN" sz="2400" b="0" i="1" smtClean="0">
                              <a:latin typeface="Cambria Math" panose="02040503050406030204" pitchFamily="18" charset="0"/>
                            </a:rPr>
                            <m:t>,</m:t>
                          </m:r>
                          <m:r>
                            <a:rPr lang="en-IN" sz="2400" b="0" i="1" smtClean="0">
                              <a:latin typeface="Cambria Math" panose="02040503050406030204" pitchFamily="18" charset="0"/>
                            </a:rPr>
                            <m:t>𝐿𝑢𝑣</m:t>
                          </m:r>
                        </m:e>
                      </m:d>
                    </m:oMath>
                  </m:oMathPara>
                </a14:m>
                <a:endParaRPr lang="en-IN" sz="2400" dirty="0" smtClean="0"/>
              </a:p>
              <a:p>
                <a:pPr marL="0" indent="0">
                  <a:buNone/>
                </a:pPr>
                <a:r>
                  <a:rPr lang="en-IN" sz="2400" dirty="0" smtClean="0"/>
                  <a:t>Query: Does </a:t>
                </a:r>
                <a:r>
                  <a:rPr lang="en-IN" sz="2400" dirty="0" err="1" smtClean="0"/>
                  <a:t>Laxman</a:t>
                </a:r>
                <a:r>
                  <a:rPr lang="en-IN" sz="2400" dirty="0" smtClean="0"/>
                  <a:t> have a brother?</a:t>
                </a:r>
                <a:endParaRPr lang="en-IN" sz="2400" dirty="0"/>
              </a:p>
              <a:p>
                <a:pPr marL="0" indent="0">
                  <a:buNone/>
                </a:pP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455313"/>
                <a:ext cx="8596668" cy="4586047"/>
              </a:xfrm>
              <a:blipFill rotWithShape="0">
                <a:blip r:embed="rId2"/>
                <a:stretch>
                  <a:fillRect l="-1063" t="-1064"/>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41865F93-4509-4B51-8CCD-728AEAECB0C8}"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6</a:t>
            </a:fld>
            <a:endParaRPr lang="en-US" dirty="0"/>
          </a:p>
        </p:txBody>
      </p:sp>
    </p:spTree>
    <p:extLst>
      <p:ext uri="{BB962C8B-B14F-4D97-AF65-F5344CB8AC3E}">
        <p14:creationId xmlns:p14="http://schemas.microsoft.com/office/powerpoint/2010/main" val="23819755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Family Relationship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46298" y="1609859"/>
                <a:ext cx="8596668" cy="4431501"/>
              </a:xfrm>
            </p:spPr>
            <p:txBody>
              <a:bodyPr/>
              <a:lstStyle/>
              <a:p>
                <a:pPr marL="0" indent="0">
                  <a:buNone/>
                </a:pPr>
                <a:r>
                  <a:rPr lang="en-IN" sz="2400" dirty="0" smtClean="0"/>
                  <a:t>Putting these in clausal form, we shall obtain the following clauses</a:t>
                </a:r>
              </a:p>
              <a:p>
                <a:r>
                  <a:rPr lang="en-IN" sz="2400" dirty="0"/>
                  <a:t>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𝐹</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𝑦</m:t>
                        </m:r>
                      </m:e>
                    </m:d>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𝑀</m:t>
                    </m:r>
                    <m:d>
                      <m:dPr>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𝑥</m:t>
                        </m:r>
                      </m:e>
                    </m:d>
                  </m:oMath>
                </a14:m>
                <a:endParaRPr lang="en-IN" sz="2400" b="0" dirty="0" smtClean="0">
                  <a:ea typeface="Cambria Math" panose="02040503050406030204" pitchFamily="18" charset="0"/>
                </a:endParaRPr>
              </a:p>
              <a:p>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𝐹</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𝐹</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𝑤</m:t>
                    </m:r>
                    <m:r>
                      <a:rPr lang="en-IN" sz="2400" b="0" i="1" smtClean="0">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S</m:t>
                    </m:r>
                    <m:r>
                      <a:rPr lang="en-IN" sz="2400" b="0" i="0" smtClean="0">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y</m:t>
                    </m:r>
                    <m:r>
                      <a:rPr lang="en-IN" sz="2400" b="0" i="0" smtClean="0">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w</m:t>
                    </m:r>
                    <m:r>
                      <a:rPr lang="en-IN" sz="2400" b="0" i="0" smtClean="0">
                        <a:latin typeface="Cambria Math" panose="02040503050406030204" pitchFamily="18" charset="0"/>
                        <a:ea typeface="Cambria Math" panose="02040503050406030204" pitchFamily="18" charset="0"/>
                      </a:rPr>
                      <m:t>)</m:t>
                    </m:r>
                  </m:oMath>
                </a14:m>
                <a:endParaRPr lang="en-IN" sz="2400" b="0" dirty="0" smtClean="0">
                  <a:ea typeface="Cambria Math" panose="02040503050406030204" pitchFamily="18" charset="0"/>
                </a:endParaRPr>
              </a:p>
              <a:p>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𝑆</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𝑦</m:t>
                        </m:r>
                      </m:e>
                    </m:d>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𝑀</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B</m:t>
                    </m:r>
                    <m:r>
                      <a:rPr lang="en-IN" sz="2400">
                        <a:latin typeface="Cambria Math" panose="02040503050406030204" pitchFamily="18" charset="0"/>
                        <a:ea typeface="Cambria Math" panose="02040503050406030204" pitchFamily="18" charset="0"/>
                      </a:rPr>
                      <m:t>(</m:t>
                    </m:r>
                    <m:r>
                      <m:rPr>
                        <m:sty m:val="p"/>
                      </m:rPr>
                      <a:rPr lang="en-IN" sz="2400" b="0" i="0" smtClean="0">
                        <a:latin typeface="Cambria Math" panose="02040503050406030204" pitchFamily="18" charset="0"/>
                        <a:ea typeface="Cambria Math" panose="02040503050406030204" pitchFamily="18" charset="0"/>
                      </a:rPr>
                      <m:t>x</m:t>
                    </m:r>
                    <m:r>
                      <a:rPr lang="en-IN" sz="2400" b="0" i="0" smtClean="0">
                        <a:latin typeface="Cambria Math" panose="02040503050406030204" pitchFamily="18" charset="0"/>
                        <a:ea typeface="Cambria Math" panose="02040503050406030204" pitchFamily="18" charset="0"/>
                      </a:rPr>
                      <m:t>,</m:t>
                    </m:r>
                    <m:r>
                      <m:rPr>
                        <m:sty m:val="p"/>
                      </m:rPr>
                      <a:rPr lang="en-IN" sz="2400">
                        <a:latin typeface="Cambria Math" panose="02040503050406030204" pitchFamily="18" charset="0"/>
                        <a:ea typeface="Cambria Math" panose="02040503050406030204" pitchFamily="18" charset="0"/>
                      </a:rPr>
                      <m:t>y</m:t>
                    </m:r>
                    <m:r>
                      <a:rPr lang="en-IN" sz="2400">
                        <a:latin typeface="Cambria Math" panose="02040503050406030204" pitchFamily="18" charset="0"/>
                        <a:ea typeface="Cambria Math" panose="02040503050406030204" pitchFamily="18" charset="0"/>
                      </a:rPr>
                      <m:t>)</m:t>
                    </m:r>
                  </m:oMath>
                </a14:m>
                <a:endParaRPr lang="en-IN" sz="2400" dirty="0" smtClean="0">
                  <a:ea typeface="Cambria Math" panose="02040503050406030204" pitchFamily="18" charset="0"/>
                </a:endParaRPr>
              </a:p>
              <a:p>
                <a14:m>
                  <m:oMath xmlns:m="http://schemas.openxmlformats.org/officeDocument/2006/math">
                    <m:r>
                      <a:rPr lang="en-IN" sz="2400" i="1">
                        <a:latin typeface="Cambria Math" panose="02040503050406030204" pitchFamily="18" charset="0"/>
                      </a:rPr>
                      <m:t>𝐹</m:t>
                    </m:r>
                    <m:d>
                      <m:dPr>
                        <m:ctrlPr>
                          <a:rPr lang="en-IN" sz="2400" i="1">
                            <a:latin typeface="Cambria Math" panose="02040503050406030204" pitchFamily="18" charset="0"/>
                          </a:rPr>
                        </m:ctrlPr>
                      </m:dPr>
                      <m:e>
                        <m:r>
                          <a:rPr lang="en-IN" sz="2400" i="1">
                            <a:latin typeface="Cambria Math" panose="02040503050406030204" pitchFamily="18" charset="0"/>
                          </a:rPr>
                          <m:t>𝐷𝑎𝑠h𝑟𝑎𝑡h</m:t>
                        </m:r>
                        <m:r>
                          <a:rPr lang="en-IN" sz="2400" i="1">
                            <a:latin typeface="Cambria Math" panose="02040503050406030204" pitchFamily="18" charset="0"/>
                          </a:rPr>
                          <m:t>, </m:t>
                        </m:r>
                        <m:r>
                          <a:rPr lang="en-IN" sz="2400" i="1">
                            <a:latin typeface="Cambria Math" panose="02040503050406030204" pitchFamily="18" charset="0"/>
                          </a:rPr>
                          <m:t>𝑅𝑎𝑚</m:t>
                        </m:r>
                      </m:e>
                    </m:d>
                  </m:oMath>
                </a14:m>
                <a:endParaRPr lang="en-IN" sz="2400" dirty="0"/>
              </a:p>
              <a:p>
                <a14:m>
                  <m:oMath xmlns:m="http://schemas.openxmlformats.org/officeDocument/2006/math">
                    <m:r>
                      <a:rPr lang="en-IN" sz="2400" i="1">
                        <a:latin typeface="Cambria Math" panose="02040503050406030204" pitchFamily="18" charset="0"/>
                      </a:rPr>
                      <m:t>𝐹</m:t>
                    </m:r>
                    <m:d>
                      <m:dPr>
                        <m:ctrlPr>
                          <a:rPr lang="en-IN" sz="2400" i="1">
                            <a:latin typeface="Cambria Math" panose="02040503050406030204" pitchFamily="18" charset="0"/>
                          </a:rPr>
                        </m:ctrlPr>
                      </m:dPr>
                      <m:e>
                        <m:r>
                          <a:rPr lang="en-IN" sz="2400" i="1">
                            <a:latin typeface="Cambria Math" panose="02040503050406030204" pitchFamily="18" charset="0"/>
                          </a:rPr>
                          <m:t>𝐷𝑎𝑠h𝑟𝑎𝑡h</m:t>
                        </m:r>
                        <m:r>
                          <a:rPr lang="en-IN" sz="2400" i="1">
                            <a:latin typeface="Cambria Math" panose="02040503050406030204" pitchFamily="18" charset="0"/>
                          </a:rPr>
                          <m:t>, </m:t>
                        </m:r>
                        <m:r>
                          <a:rPr lang="en-IN" sz="2400" i="1">
                            <a:latin typeface="Cambria Math" panose="02040503050406030204" pitchFamily="18" charset="0"/>
                          </a:rPr>
                          <m:t>𝐿𝑎𝑥𝑚𝑎𝑛</m:t>
                        </m:r>
                      </m:e>
                    </m:d>
                  </m:oMath>
                </a14:m>
                <a:endParaRPr lang="en-IN" sz="2400" dirty="0"/>
              </a:p>
              <a:p>
                <a14:m>
                  <m:oMath xmlns:m="http://schemas.openxmlformats.org/officeDocument/2006/math">
                    <m:r>
                      <a:rPr lang="en-IN" sz="2400" i="1">
                        <a:latin typeface="Cambria Math" panose="02040503050406030204" pitchFamily="18" charset="0"/>
                      </a:rPr>
                      <m:t>𝐹</m:t>
                    </m:r>
                    <m:d>
                      <m:dPr>
                        <m:ctrlPr>
                          <a:rPr lang="en-IN" sz="2400" i="1">
                            <a:latin typeface="Cambria Math" panose="02040503050406030204" pitchFamily="18" charset="0"/>
                          </a:rPr>
                        </m:ctrlPr>
                      </m:dPr>
                      <m:e>
                        <m:r>
                          <a:rPr lang="en-IN" sz="2400" i="1">
                            <a:latin typeface="Cambria Math" panose="02040503050406030204" pitchFamily="18" charset="0"/>
                          </a:rPr>
                          <m:t>𝑅𝑎𝑚</m:t>
                        </m:r>
                        <m:r>
                          <a:rPr lang="en-IN" sz="2400" i="1">
                            <a:latin typeface="Cambria Math" panose="02040503050406030204" pitchFamily="18" charset="0"/>
                          </a:rPr>
                          <m:t>,</m:t>
                        </m:r>
                        <m:r>
                          <a:rPr lang="en-IN" sz="2400" i="1">
                            <a:latin typeface="Cambria Math" panose="02040503050406030204" pitchFamily="18" charset="0"/>
                          </a:rPr>
                          <m:t>𝐿𝑢𝑣</m:t>
                        </m:r>
                      </m:e>
                    </m:d>
                  </m:oMath>
                </a14:m>
                <a:endParaRPr lang="en-IN" sz="2400" dirty="0" smtClean="0">
                  <a:ea typeface="Cambria Math" panose="02040503050406030204" pitchFamily="18" charset="0"/>
                </a:endParaRPr>
              </a:p>
              <a:p>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𝐵</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𝐿𝑎𝑥𝑚𝑎𝑛</m:t>
                        </m:r>
                      </m:e>
                    </m:d>
                  </m:oMath>
                </a14:m>
                <a:r>
                  <a:rPr lang="en-IN" sz="2400" dirty="0" smtClean="0">
                    <a:ea typeface="Cambria Math" panose="02040503050406030204" pitchFamily="18" charset="0"/>
                  </a:rPr>
                  <a:t>      (Denial of conclusion)</a:t>
                </a:r>
              </a:p>
              <a:p>
                <a:endParaRPr lang="en-IN" dirty="0">
                  <a:ea typeface="Cambria Math" panose="02040503050406030204" pitchFamily="18" charset="0"/>
                </a:endParaRPr>
              </a:p>
              <a:p>
                <a:endParaRPr lang="en-IN" b="0" dirty="0" smtClean="0">
                  <a:ea typeface="Cambria Math" panose="02040503050406030204" pitchFamily="18"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46298" y="1609859"/>
                <a:ext cx="8596668" cy="4431501"/>
              </a:xfrm>
              <a:blipFill rotWithShape="0">
                <a:blip r:embed="rId2"/>
                <a:stretch>
                  <a:fillRect l="-1063" t="-1100"/>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A4025D3B-DF29-4D12-9D2D-FEA6C0622B9F}" type="datetime1">
              <a:rPr lang="en-US" smtClean="0"/>
              <a:t>9/15/2022</a:t>
            </a:fld>
            <a:endParaRPr lang="en-US" dirty="0"/>
          </a:p>
        </p:txBody>
      </p:sp>
      <p:sp>
        <p:nvSpPr>
          <p:cNvPr id="5" name="Footer Placeholder 4"/>
          <p:cNvSpPr>
            <a:spLocks noGrp="1"/>
          </p:cNvSpPr>
          <p:nvPr>
            <p:ph type="ftr" sz="quarter" idx="11"/>
          </p:nvPr>
        </p:nvSpPr>
        <p:spPr/>
        <p:txBody>
          <a:bodyPr/>
          <a:lstStyle/>
          <a:p>
            <a:r>
              <a:rPr lang="en-US" smtClean="0"/>
              <a:t>Artificial Intelligence</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7</a:t>
            </a:fld>
            <a:endParaRPr lang="en-US" dirty="0"/>
          </a:p>
        </p:txBody>
      </p:sp>
    </p:spTree>
    <p:extLst>
      <p:ext uri="{BB962C8B-B14F-4D97-AF65-F5344CB8AC3E}">
        <p14:creationId xmlns:p14="http://schemas.microsoft.com/office/powerpoint/2010/main" val="1856772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90287" y="0"/>
                <a:ext cx="11524342" cy="6858000"/>
              </a:xfrm>
            </p:spPr>
            <p:txBody>
              <a:bodyPr>
                <a:normAutofit/>
              </a:bodyPr>
              <a:lstStyle/>
              <a:p>
                <a:pPr marL="0" indent="0">
                  <a:buNone/>
                </a:pP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i="1" smtClean="0">
                        <a:latin typeface="Cambria Math" panose="02040503050406030204" pitchFamily="18" charset="0"/>
                        <a:ea typeface="Cambria Math" panose="02040503050406030204" pitchFamily="18" charset="0"/>
                      </a:rPr>
                      <m:t>𝐹</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𝑀</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e>
                    </m:d>
                  </m:oMath>
                </a14:m>
                <a:r>
                  <a:rPr lang="en-IN" dirty="0" smtClean="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𝐹</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𝐹</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S</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y</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w</m:t>
                    </m:r>
                    <m:r>
                      <a:rPr lang="en-IN">
                        <a:latin typeface="Cambria Math" panose="02040503050406030204" pitchFamily="18" charset="0"/>
                        <a:ea typeface="Cambria Math" panose="02040503050406030204" pitchFamily="18" charset="0"/>
                      </a:rPr>
                      <m:t>)</m:t>
                    </m:r>
                  </m:oMath>
                </a14:m>
                <a:r>
                  <a:rPr lang="en-IN" dirty="0" smtClean="0">
                    <a:ea typeface="Cambria Math" panose="02040503050406030204" pitchFamily="18" charset="0"/>
                  </a:rPr>
                  <a:t>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𝑆</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𝑀</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x</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y</m:t>
                    </m:r>
                    <m:r>
                      <a:rPr lang="en-IN">
                        <a:latin typeface="Cambria Math" panose="02040503050406030204" pitchFamily="18" charset="0"/>
                        <a:ea typeface="Cambria Math" panose="02040503050406030204" pitchFamily="18" charset="0"/>
                      </a:rPr>
                      <m:t>)</m:t>
                    </m:r>
                  </m:oMath>
                </a14:m>
                <a:endParaRPr lang="en-IN" dirty="0">
                  <a:ea typeface="Cambria Math" panose="02040503050406030204" pitchFamily="18" charset="0"/>
                </a:endParaRPr>
              </a:p>
              <a:p>
                <a:pPr marL="0" indent="0">
                  <a:buNone/>
                </a:pPr>
                <a:endParaRPr lang="en-IN" i="1" dirty="0" smtClean="0">
                  <a:latin typeface="Cambria Math" panose="02040503050406030204" pitchFamily="18" charset="0"/>
                </a:endParaRPr>
              </a:p>
              <a:p>
                <a:pPr marL="0" indent="0">
                  <a:buNone/>
                </a:pPr>
                <a14:m>
                  <m:oMath xmlns:m="http://schemas.openxmlformats.org/officeDocument/2006/math">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𝐷𝑎𝑠h𝑟𝑎𝑡h</m:t>
                        </m:r>
                        <m:r>
                          <a:rPr lang="en-IN" i="1">
                            <a:latin typeface="Cambria Math" panose="02040503050406030204" pitchFamily="18" charset="0"/>
                          </a:rPr>
                          <m:t>, </m:t>
                        </m:r>
                        <m:r>
                          <a:rPr lang="en-IN" i="1">
                            <a:latin typeface="Cambria Math" panose="02040503050406030204" pitchFamily="18" charset="0"/>
                          </a:rPr>
                          <m:t>𝑅𝑎𝑚</m:t>
                        </m:r>
                      </m:e>
                    </m:d>
                  </m:oMath>
                </a14:m>
                <a:r>
                  <a:rPr lang="en-IN" dirty="0" smtClean="0"/>
                  <a:t>      					 </a:t>
                </a:r>
                <a14:m>
                  <m:oMath xmlns:m="http://schemas.openxmlformats.org/officeDocument/2006/math">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𝐷𝑎𝑠h𝑟𝑎𝑡h</m:t>
                        </m:r>
                        <m:r>
                          <a:rPr lang="en-IN" i="1">
                            <a:latin typeface="Cambria Math" panose="02040503050406030204" pitchFamily="18" charset="0"/>
                          </a:rPr>
                          <m:t>, </m:t>
                        </m:r>
                        <m:r>
                          <a:rPr lang="en-IN" i="1">
                            <a:latin typeface="Cambria Math" panose="02040503050406030204" pitchFamily="18" charset="0"/>
                          </a:rPr>
                          <m:t>𝐿𝑎𝑥𝑚𝑎𝑛</m:t>
                        </m:r>
                      </m:e>
                    </m:d>
                  </m:oMath>
                </a14:m>
                <a:r>
                  <a:rPr lang="en-IN" dirty="0" smtClean="0"/>
                  <a:t>       </a:t>
                </a:r>
                <a14:m>
                  <m:oMath xmlns:m="http://schemas.openxmlformats.org/officeDocument/2006/math">
                    <m:r>
                      <a:rPr lang="en-IN" i="1">
                        <a:latin typeface="Cambria Math" panose="02040503050406030204" pitchFamily="18" charset="0"/>
                      </a:rPr>
                      <m:t>𝐹</m:t>
                    </m:r>
                    <m:d>
                      <m:dPr>
                        <m:ctrlPr>
                          <a:rPr lang="en-IN" i="1">
                            <a:latin typeface="Cambria Math" panose="02040503050406030204" pitchFamily="18" charset="0"/>
                          </a:rPr>
                        </m:ctrlPr>
                      </m:dPr>
                      <m:e>
                        <m:r>
                          <a:rPr lang="en-IN" i="1">
                            <a:latin typeface="Cambria Math" panose="02040503050406030204" pitchFamily="18" charset="0"/>
                          </a:rPr>
                          <m:t>𝑅𝑎𝑚</m:t>
                        </m:r>
                        <m:r>
                          <a:rPr lang="en-IN" i="1">
                            <a:latin typeface="Cambria Math" panose="02040503050406030204" pitchFamily="18" charset="0"/>
                          </a:rPr>
                          <m:t>,</m:t>
                        </m:r>
                        <m:r>
                          <a:rPr lang="en-IN" i="1">
                            <a:latin typeface="Cambria Math" panose="02040503050406030204" pitchFamily="18" charset="0"/>
                          </a:rPr>
                          <m:t>𝐿𝑢𝑣</m:t>
                        </m:r>
                      </m:e>
                    </m:d>
                  </m:oMath>
                </a14:m>
                <a:r>
                  <a:rPr lang="en-IN" dirty="0" smtClean="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𝐵</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𝑥</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𝐿𝑎𝑥𝑚𝑎𝑛</m:t>
                        </m:r>
                      </m:e>
                    </m:d>
                  </m:oMath>
                </a14:m>
                <a:r>
                  <a:rPr lang="en-IN" dirty="0">
                    <a:ea typeface="Cambria Math" panose="02040503050406030204" pitchFamily="18" charset="0"/>
                  </a:rPr>
                  <a:t> </a:t>
                </a:r>
                <a:endParaRPr lang="en-IN" dirty="0" smtClean="0">
                  <a:ea typeface="Cambria Math" panose="02040503050406030204" pitchFamily="18" charset="0"/>
                </a:endParaRPr>
              </a:p>
              <a:p>
                <a:pPr marL="0" indent="0">
                  <a:buNone/>
                </a:pPr>
                <a:endParaRPr lang="en-IN" dirty="0">
                  <a:ea typeface="Cambria Math" panose="02040503050406030204" pitchFamily="18" charset="0"/>
                </a:endParaRPr>
              </a:p>
              <a:p>
                <a:pPr marL="0" indent="0">
                  <a:buNone/>
                </a:pPr>
                <a:r>
                  <a:rPr lang="en-IN" dirty="0" smtClean="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𝐹</m:t>
                    </m:r>
                    <m:d>
                      <m:dPr>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𝐷𝑎𝑠h𝑟𝑎𝑡h</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𝑅𝑎𝑚</m:t>
                        </m:r>
                      </m:e>
                    </m:d>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𝐹</m:t>
                    </m:r>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𝐷𝑎𝑠h𝑟𝑎𝑡h</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S</m:t>
                    </m:r>
                    <m:r>
                      <a:rPr lang="en-IN">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Ram</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w</m:t>
                    </m:r>
                    <m:r>
                      <a:rPr lang="en-IN">
                        <a:latin typeface="Cambria Math" panose="02040503050406030204" pitchFamily="18" charset="0"/>
                        <a:ea typeface="Cambria Math" panose="02040503050406030204" pitchFamily="18" charset="0"/>
                      </a:rPr>
                      <m:t>)</m:t>
                    </m:r>
                  </m:oMath>
                </a14:m>
                <a:endParaRPr lang="en-IN" dirty="0" smtClean="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𝐹</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𝐷𝑎𝑠h𝑟𝑎𝑡h</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𝑤</m:t>
                      </m:r>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S</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Ram</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w</m:t>
                      </m:r>
                      <m:r>
                        <a:rPr lang="en-IN">
                          <a:latin typeface="Cambria Math" panose="02040503050406030204" pitchFamily="18" charset="0"/>
                          <a:ea typeface="Cambria Math" panose="02040503050406030204" pitchFamily="18" charset="0"/>
                        </a:rPr>
                        <m:t>)</m:t>
                      </m:r>
                    </m:oMath>
                  </m:oMathPara>
                </a14:m>
                <a:endParaRPr lang="en-IN" dirty="0" smtClean="0"/>
              </a:p>
              <a:p>
                <a:pPr marL="0" indent="0">
                  <a:buNone/>
                </a:pPr>
                <a:r>
                  <a:rPr lang="en-IN" dirty="0"/>
                  <a:t>	</a:t>
                </a:r>
                <a:r>
                  <a:rPr lang="en-IN" dirty="0" smtClean="0"/>
                  <a:t>			</a:t>
                </a:r>
                <a:endParaRPr lang="en-IN" dirty="0"/>
              </a:p>
              <a:p>
                <a:pPr marL="0" indent="0">
                  <a:buNone/>
                </a:pPr>
                <a:r>
                  <a:rPr lang="en-IN" dirty="0" smtClean="0">
                    <a:ea typeface="Cambria Math" panose="02040503050406030204" pitchFamily="18" charset="0"/>
                  </a:rPr>
                  <a:t>											 </a:t>
                </a:r>
                <a14:m>
                  <m:oMath xmlns:m="http://schemas.openxmlformats.org/officeDocument/2006/math">
                    <m:r>
                      <m:rPr>
                        <m:sty m:val="p"/>
                      </m:rPr>
                      <a:rPr lang="en-IN">
                        <a:latin typeface="Cambria Math" panose="02040503050406030204" pitchFamily="18" charset="0"/>
                        <a:ea typeface="Cambria Math" panose="02040503050406030204" pitchFamily="18" charset="0"/>
                      </a:rPr>
                      <m:t>S</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Ram</m:t>
                    </m:r>
                    <m:r>
                      <a:rPr lang="en-IN">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Laxman</m:t>
                    </m:r>
                    <m:r>
                      <a:rPr lang="en-IN">
                        <a:latin typeface="Cambria Math" panose="02040503050406030204" pitchFamily="18" charset="0"/>
                        <a:ea typeface="Cambria Math" panose="02040503050406030204" pitchFamily="18" charset="0"/>
                      </a:rPr>
                      <m:t>)</m:t>
                    </m:r>
                  </m:oMath>
                </a14:m>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𝑀</m:t>
                    </m:r>
                    <m:d>
                      <m:dPr>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𝑅𝑎𝑚</m:t>
                        </m:r>
                      </m:e>
                    </m:d>
                  </m:oMath>
                </a14:m>
                <a:endParaRPr lang="en-IN" dirty="0" smtClean="0"/>
              </a:p>
              <a:p>
                <a:pPr marL="0" indent="0">
                  <a:buNone/>
                </a:pPr>
                <a:r>
                  <a:rPr lang="en-IN" dirty="0"/>
                  <a:t>	</a:t>
                </a:r>
                <a:r>
                  <a:rPr lang="en-IN" dirty="0" smtClean="0"/>
                  <a:t>							</a:t>
                </a:r>
              </a:p>
              <a:p>
                <a:pPr marL="0" indent="0">
                  <a:buNone/>
                </a:pPr>
                <a:r>
                  <a:rPr lang="en-IN" dirty="0">
                    <a:ea typeface="Cambria Math" panose="02040503050406030204" pitchFamily="18" charset="0"/>
                  </a:rPr>
                  <a:t>	</a:t>
                </a:r>
                <a:r>
                  <a:rPr lang="en-IN" dirty="0" smtClean="0">
                    <a:ea typeface="Cambria Math" panose="02040503050406030204" pitchFamily="18" charset="0"/>
                  </a:rPr>
                  <a:t>															</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𝑆</m:t>
                    </m:r>
                    <m:d>
                      <m:dPr>
                        <m:ctrlPr>
                          <a:rPr lang="en-IN" i="1">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𝑅𝑎𝑚</m:t>
                        </m:r>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𝑦</m:t>
                        </m:r>
                      </m:e>
                    </m:d>
                    <m:r>
                      <a:rPr lang="en-IN" i="1">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B</m:t>
                    </m:r>
                    <m:r>
                      <a:rPr lang="en-IN">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Ram</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y</m:t>
                    </m:r>
                    <m:r>
                      <a:rPr lang="en-IN">
                        <a:latin typeface="Cambria Math" panose="02040503050406030204" pitchFamily="18" charset="0"/>
                        <a:ea typeface="Cambria Math" panose="02040503050406030204" pitchFamily="18" charset="0"/>
                      </a:rPr>
                      <m:t>)</m:t>
                    </m:r>
                  </m:oMath>
                </a14:m>
                <a:endParaRPr lang="en-IN" dirty="0" smtClean="0">
                  <a:ea typeface="Cambria Math" panose="02040503050406030204" pitchFamily="18" charset="0"/>
                </a:endParaRPr>
              </a:p>
              <a:p>
                <a:pPr marL="0" indent="0">
                  <a:buNone/>
                </a:pPr>
                <a:endParaRPr lang="en-IN" dirty="0">
                  <a:ea typeface="Cambria Math" panose="02040503050406030204" pitchFamily="18" charset="0"/>
                </a:endParaRPr>
              </a:p>
              <a:p>
                <a:pPr marL="0" indent="0">
                  <a:buNone/>
                </a:pPr>
                <a:r>
                  <a:rPr lang="en-IN" dirty="0" smtClean="0">
                    <a:ea typeface="Cambria Math" panose="02040503050406030204" pitchFamily="18" charset="0"/>
                  </a:rPr>
                  <a:t>														 </a:t>
                </a:r>
                <a14:m>
                  <m:oMath xmlns:m="http://schemas.openxmlformats.org/officeDocument/2006/math">
                    <m:r>
                      <m:rPr>
                        <m:sty m:val="p"/>
                      </m:rPr>
                      <a:rPr lang="en-IN">
                        <a:latin typeface="Cambria Math" panose="02040503050406030204" pitchFamily="18" charset="0"/>
                        <a:ea typeface="Cambria Math" panose="02040503050406030204" pitchFamily="18" charset="0"/>
                      </a:rPr>
                      <m:t>B</m:t>
                    </m:r>
                    <m:r>
                      <a:rPr lang="en-IN">
                        <a:latin typeface="Cambria Math" panose="02040503050406030204" pitchFamily="18" charset="0"/>
                        <a:ea typeface="Cambria Math" panose="02040503050406030204" pitchFamily="18" charset="0"/>
                      </a:rPr>
                      <m:t>(</m:t>
                    </m:r>
                    <m:r>
                      <m:rPr>
                        <m:sty m:val="p"/>
                      </m:rPr>
                      <a:rPr lang="en-IN">
                        <a:latin typeface="Cambria Math" panose="02040503050406030204" pitchFamily="18" charset="0"/>
                        <a:ea typeface="Cambria Math" panose="02040503050406030204" pitchFamily="18" charset="0"/>
                      </a:rPr>
                      <m:t>Ram</m:t>
                    </m:r>
                    <m:r>
                      <a:rPr lang="en-IN">
                        <a:latin typeface="Cambria Math" panose="02040503050406030204" pitchFamily="18" charset="0"/>
                        <a:ea typeface="Cambria Math" panose="02040503050406030204" pitchFamily="18" charset="0"/>
                      </a:rPr>
                      <m:t>,</m:t>
                    </m:r>
                    <m:r>
                      <m:rPr>
                        <m:sty m:val="p"/>
                      </m:rPr>
                      <a:rPr lang="en-IN" b="0" i="0" smtClean="0">
                        <a:latin typeface="Cambria Math" panose="02040503050406030204" pitchFamily="18" charset="0"/>
                        <a:ea typeface="Cambria Math" panose="02040503050406030204" pitchFamily="18" charset="0"/>
                      </a:rPr>
                      <m:t>Laxman</m:t>
                    </m:r>
                    <m:r>
                      <a:rPr lang="en-IN">
                        <a:latin typeface="Cambria Math" panose="02040503050406030204" pitchFamily="18" charset="0"/>
                        <a:ea typeface="Cambria Math" panose="02040503050406030204" pitchFamily="18" charset="0"/>
                      </a:rPr>
                      <m:t>)</m:t>
                    </m:r>
                  </m:oMath>
                </a14:m>
                <a:endParaRPr lang="en-IN" dirty="0" smtClean="0">
                  <a:ea typeface="Cambria Math" panose="02040503050406030204" pitchFamily="18" charset="0"/>
                </a:endParaRPr>
              </a:p>
              <a:p>
                <a:pPr marL="0" indent="0">
                  <a:buNone/>
                </a:pPr>
                <a:endParaRPr lang="en-IN" dirty="0">
                  <a:ea typeface="Cambria Math" panose="02040503050406030204" pitchFamily="18" charset="0"/>
                </a:endParaRPr>
              </a:p>
              <a:p>
                <a:pPr marL="0" indent="0">
                  <a:buNone/>
                </a:pPr>
                <a:r>
                  <a:rPr lang="en-IN" dirty="0" smtClean="0">
                    <a:ea typeface="Cambria Math" panose="02040503050406030204" pitchFamily="18" charset="0"/>
                  </a:rPr>
                  <a:t>								Nil</a:t>
                </a:r>
              </a:p>
              <a:p>
                <a:pPr marL="0" indent="0">
                  <a:buNone/>
                </a:pPr>
                <a:r>
                  <a:rPr lang="en-IN" dirty="0" smtClean="0">
                    <a:ea typeface="Cambria Math" panose="02040503050406030204" pitchFamily="18" charset="0"/>
                  </a:rPr>
                  <a:t>Hence </a:t>
                </a:r>
                <a:r>
                  <a:rPr lang="en-IN" dirty="0" err="1" smtClean="0">
                    <a:ea typeface="Cambria Math" panose="02040503050406030204" pitchFamily="18" charset="0"/>
                  </a:rPr>
                  <a:t>Laxman</a:t>
                </a:r>
                <a:r>
                  <a:rPr lang="en-IN" dirty="0" smtClean="0">
                    <a:ea typeface="Cambria Math" panose="02040503050406030204" pitchFamily="18" charset="0"/>
                  </a:rPr>
                  <a:t> has a brother.</a:t>
                </a:r>
                <a:r>
                  <a:rPr lang="en-IN" dirty="0" smtClean="0"/>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90287" y="0"/>
                <a:ext cx="11524342" cy="6858000"/>
              </a:xfrm>
              <a:blipFill rotWithShape="0">
                <a:blip r:embed="rId2"/>
                <a:stretch>
                  <a:fillRect l="-476"/>
                </a:stretch>
              </a:blipFill>
            </p:spPr>
            <p:txBody>
              <a:bodyPr/>
              <a:lstStyle/>
              <a:p>
                <a:r>
                  <a:rPr lang="en-IN">
                    <a:noFill/>
                  </a:rPr>
                  <a:t> </a:t>
                </a:r>
              </a:p>
            </p:txBody>
          </p:sp>
        </mc:Fallback>
      </mc:AlternateContent>
      <p:cxnSp>
        <p:nvCxnSpPr>
          <p:cNvPr id="24" name="Straight Connector 23"/>
          <p:cNvCxnSpPr/>
          <p:nvPr/>
        </p:nvCxnSpPr>
        <p:spPr>
          <a:xfrm flipH="1">
            <a:off x="3860800" y="232229"/>
            <a:ext cx="783771" cy="1480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625600" y="1161143"/>
            <a:ext cx="2235200" cy="551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3338286" y="1944914"/>
            <a:ext cx="1059543" cy="493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25600" y="1161143"/>
            <a:ext cx="1698171" cy="127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41257" y="1161143"/>
            <a:ext cx="217714" cy="2119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177143" y="2714171"/>
            <a:ext cx="3367314" cy="62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190171" y="333829"/>
            <a:ext cx="7779658" cy="294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881257" y="1161143"/>
            <a:ext cx="1103086" cy="21045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9564914" y="333829"/>
            <a:ext cx="1016000" cy="38172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969829" y="3526971"/>
            <a:ext cx="580571" cy="6241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7881257" y="4426857"/>
            <a:ext cx="798286" cy="58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544457" y="3614058"/>
            <a:ext cx="2336800" cy="1378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4180114" y="1161143"/>
            <a:ext cx="5500915" cy="46155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4209143" y="5239657"/>
            <a:ext cx="3526971" cy="551543"/>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8</a:t>
            </a:fld>
            <a:endParaRPr lang="en-US" dirty="0"/>
          </a:p>
        </p:txBody>
      </p:sp>
      <p:sp>
        <p:nvSpPr>
          <p:cNvPr id="2" name="Date Placeholder 1"/>
          <p:cNvSpPr>
            <a:spLocks noGrp="1"/>
          </p:cNvSpPr>
          <p:nvPr>
            <p:ph type="dt" sz="half" idx="10"/>
          </p:nvPr>
        </p:nvSpPr>
        <p:spPr/>
        <p:txBody>
          <a:bodyPr/>
          <a:lstStyle/>
          <a:p>
            <a:fld id="{E44A70C9-CB18-4FC5-8903-6F24275532AC}" type="datetime1">
              <a:rPr lang="en-US" smtClean="0"/>
              <a:t>9/15/2022</a:t>
            </a:fld>
            <a:endParaRPr lang="en-US" dirty="0"/>
          </a:p>
        </p:txBody>
      </p:sp>
    </p:spTree>
    <p:extLst>
      <p:ext uri="{BB962C8B-B14F-4D97-AF65-F5344CB8AC3E}">
        <p14:creationId xmlns:p14="http://schemas.microsoft.com/office/powerpoint/2010/main" val="18357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7029" y="217714"/>
                <a:ext cx="10816771" cy="5823647"/>
              </a:xfrm>
            </p:spPr>
            <p:txBody>
              <a:bodyPr>
                <a:noAutofit/>
              </a:bodyPr>
              <a:lstStyle/>
              <a:p>
                <a:pPr marL="0" indent="0">
                  <a:buNone/>
                </a:pPr>
                <a:r>
                  <a:rPr lang="en-IN" sz="2400" dirty="0" smtClean="0"/>
                  <a:t>In the family relationship problem, the way we proceeded ended up concluding that it was not true that </a:t>
                </a:r>
                <a:r>
                  <a:rPr lang="en-IN" sz="2400" dirty="0" err="1" smtClean="0"/>
                  <a:t>Laxman</a:t>
                </a:r>
                <a:r>
                  <a:rPr lang="en-IN" sz="2400" dirty="0" smtClean="0"/>
                  <a:t> has no brother. But often one needs to know </a:t>
                </a:r>
              </a:p>
              <a:p>
                <a:pPr lvl="1"/>
                <a:r>
                  <a:rPr lang="en-IN" sz="2000" dirty="0" smtClean="0"/>
                  <a:t>At least one instance if the original query was </a:t>
                </a:r>
                <a:r>
                  <a:rPr lang="en-IN" sz="2000" dirty="0" err="1" smtClean="0"/>
                  <a:t>satisfiable</a:t>
                </a:r>
                <a:endParaRPr lang="en-IN" sz="2000" dirty="0" smtClean="0"/>
              </a:p>
              <a:p>
                <a:pPr lvl="1"/>
                <a:r>
                  <a:rPr lang="en-IN" sz="2000" dirty="0" smtClean="0"/>
                  <a:t>A mechanism to search some or all such instances that satisfy such a query</a:t>
                </a:r>
              </a:p>
              <a:p>
                <a:pPr marL="0" indent="0">
                  <a:buNone/>
                </a:pPr>
                <a:r>
                  <a:rPr lang="en-IN" sz="2400" dirty="0" smtClean="0"/>
                  <a:t>One such method is to introduce a predicate along with the negated clause which shall get bound to the constant which eliminates the negative clause.</a:t>
                </a:r>
              </a:p>
              <a:p>
                <a:pPr marL="0" indent="0">
                  <a:buNone/>
                </a:pPr>
                <a:r>
                  <a:rPr lang="en-IN" sz="2400" dirty="0" smtClean="0"/>
                  <a:t>e.g., in case of family relationship example, we can write</a:t>
                </a:r>
              </a:p>
              <a:p>
                <a:pPr marL="0" indent="0">
                  <a:buNone/>
                </a:pP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𝐿𝑎𝑥𝑚𝑎𝑛</m:t>
                        </m:r>
                      </m:e>
                    </m:d>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𝐴𝑛𝑠𝑤𝑒𝑟</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m:t>
                    </m:r>
                    <m:r>
                      <a:rPr lang="en-IN" sz="2400" b="0" i="1" smtClean="0">
                        <a:latin typeface="Cambria Math" panose="02040503050406030204" pitchFamily="18" charset="0"/>
                        <a:ea typeface="Cambria Math" panose="02040503050406030204" pitchFamily="18" charset="0"/>
                      </a:rPr>
                      <m:t>)</m:t>
                    </m:r>
                  </m:oMath>
                </a14:m>
                <a:r>
                  <a:rPr lang="en-IN" sz="2400" dirty="0" smtClean="0"/>
                  <a:t>   ……….(A)</a:t>
                </a:r>
              </a:p>
              <a:p>
                <a:pPr marL="0" indent="0">
                  <a:buNone/>
                </a:pPr>
                <a:r>
                  <a:rPr lang="en-IN" sz="2400" dirty="0"/>
                  <a:t>i</a:t>
                </a:r>
                <a:r>
                  <a:rPr lang="en-IN" sz="2400" dirty="0" smtClean="0"/>
                  <a:t>nstead of </a:t>
                </a:r>
                <a14:m>
                  <m:oMath xmlns:m="http://schemas.openxmlformats.org/officeDocument/2006/math">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𝐵</m:t>
                    </m:r>
                    <m:d>
                      <m:dPr>
                        <m:ctrlPr>
                          <a:rPr lang="en-IN" sz="2400" i="1">
                            <a:latin typeface="Cambria Math" panose="02040503050406030204" pitchFamily="18" charset="0"/>
                            <a:ea typeface="Cambria Math" panose="02040503050406030204" pitchFamily="18" charset="0"/>
                          </a:rPr>
                        </m:ctrlPr>
                      </m:dPr>
                      <m:e>
                        <m:r>
                          <a:rPr lang="en-IN" sz="2400" i="1">
                            <a:latin typeface="Cambria Math" panose="02040503050406030204" pitchFamily="18" charset="0"/>
                            <a:ea typeface="Cambria Math" panose="02040503050406030204" pitchFamily="18" charset="0"/>
                          </a:rPr>
                          <m:t>𝑥</m:t>
                        </m:r>
                        <m:r>
                          <a:rPr lang="en-IN" sz="2400" i="1">
                            <a:latin typeface="Cambria Math" panose="02040503050406030204" pitchFamily="18" charset="0"/>
                            <a:ea typeface="Cambria Math" panose="02040503050406030204" pitchFamily="18" charset="0"/>
                          </a:rPr>
                          <m:t>,</m:t>
                        </m:r>
                        <m:r>
                          <a:rPr lang="en-IN" sz="2400" i="1">
                            <a:latin typeface="Cambria Math" panose="02040503050406030204" pitchFamily="18" charset="0"/>
                            <a:ea typeface="Cambria Math" panose="02040503050406030204" pitchFamily="18" charset="0"/>
                          </a:rPr>
                          <m:t>𝐿𝑎𝑥𝑚𝑎𝑛</m:t>
                        </m:r>
                      </m:e>
                    </m:d>
                  </m:oMath>
                </a14:m>
                <a:endParaRPr lang="en-IN" sz="2400" dirty="0" smtClean="0"/>
              </a:p>
              <a:p>
                <a:pPr marL="0" indent="0">
                  <a:buNone/>
                </a:pPr>
                <a:r>
                  <a:rPr lang="en-IN" sz="2400" dirty="0" smtClean="0"/>
                  <a:t>Then, when predicate B is knocked out with a binding of Ram for x , then (A) would lead to a </a:t>
                </a:r>
                <a:r>
                  <a:rPr lang="en-IN" sz="2400" dirty="0" err="1" smtClean="0"/>
                  <a:t>resolvent</a:t>
                </a:r>
                <a:r>
                  <a:rPr lang="en-IN" sz="2400" dirty="0" smtClean="0"/>
                  <a:t>.</a:t>
                </a:r>
              </a:p>
              <a:p>
                <a:pPr marL="0" indent="0">
                  <a:buNone/>
                </a:pPr>
                <a:r>
                  <a:rPr lang="en-IN" sz="2400" dirty="0" smtClean="0"/>
                  <a:t>We will get Answer(Ram) instead of Nil, which will help us to answer the query.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7029" y="217714"/>
                <a:ext cx="10816771" cy="5823647"/>
              </a:xfrm>
              <a:blipFill rotWithShape="0">
                <a:blip r:embed="rId2"/>
                <a:stretch>
                  <a:fillRect l="-845" t="-838" r="-338"/>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DAC36A60-0720-42D3-A502-10282F9CDBF6}" type="datetime1">
              <a:rPr lang="en-US" smtClean="0"/>
              <a:t>9/15/2022</a:t>
            </a:fld>
            <a:endParaRPr lang="en-US" dirty="0"/>
          </a:p>
        </p:txBody>
      </p:sp>
      <p:sp>
        <p:nvSpPr>
          <p:cNvPr id="4" name="Footer Placeholder 3"/>
          <p:cNvSpPr>
            <a:spLocks noGrp="1"/>
          </p:cNvSpPr>
          <p:nvPr>
            <p:ph type="ftr" sz="quarter" idx="11"/>
          </p:nvPr>
        </p:nvSpPr>
        <p:spPr/>
        <p:txBody>
          <a:bodyPr/>
          <a:lstStyle/>
          <a:p>
            <a:r>
              <a:rPr lang="en-US" smtClean="0"/>
              <a:t>Artificial Intelligence</a:t>
            </a:r>
            <a:endParaRPr lang="en-US" dirty="0"/>
          </a:p>
        </p:txBody>
      </p:sp>
      <p:sp>
        <p:nvSpPr>
          <p:cNvPr id="5" name="Slide Number Placeholder 4"/>
          <p:cNvSpPr>
            <a:spLocks noGrp="1"/>
          </p:cNvSpPr>
          <p:nvPr>
            <p:ph type="sldNum" sz="quarter" idx="12"/>
          </p:nvPr>
        </p:nvSpPr>
        <p:spPr/>
        <p:txBody>
          <a:bodyPr/>
          <a:lstStyle/>
          <a:p>
            <a:fld id="{519954A3-9DFD-4C44-94BA-B95130A3BA1C}" type="slidenum">
              <a:rPr lang="en-US" smtClean="0"/>
              <a:pPr/>
              <a:t>9</a:t>
            </a:fld>
            <a:endParaRPr lang="en-US" dirty="0"/>
          </a:p>
        </p:txBody>
      </p:sp>
    </p:spTree>
    <p:extLst>
      <p:ext uri="{BB962C8B-B14F-4D97-AF65-F5344CB8AC3E}">
        <p14:creationId xmlns:p14="http://schemas.microsoft.com/office/powerpoint/2010/main" val="3697557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1047</TotalTime>
  <Words>893</Words>
  <Application>Microsoft Office PowerPoint</Application>
  <PresentationFormat>Widescreen</PresentationFormat>
  <Paragraphs>419</Paragraphs>
  <Slides>35</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Calibri Light</vt:lpstr>
      <vt:lpstr>Cambria Math</vt:lpstr>
      <vt:lpstr>Times New Roman</vt:lpstr>
      <vt:lpstr>Trebuchet MS</vt:lpstr>
      <vt:lpstr>Wingdings</vt:lpstr>
      <vt:lpstr>Wingdings 3</vt:lpstr>
      <vt:lpstr>Facet</vt:lpstr>
      <vt:lpstr>Custom Design</vt:lpstr>
      <vt:lpstr>Inference in Predicate Logic</vt:lpstr>
      <vt:lpstr>Using Resolution Principle for Predicate logic</vt:lpstr>
      <vt:lpstr>Doctor/Quack Example</vt:lpstr>
      <vt:lpstr>Doctor/Quack Example</vt:lpstr>
      <vt:lpstr>Doctor/Quack Example</vt:lpstr>
      <vt:lpstr>Family Relationship Example</vt:lpstr>
      <vt:lpstr>Family Relationship Example</vt:lpstr>
      <vt:lpstr>PowerPoint Presentation</vt:lpstr>
      <vt:lpstr>PowerPoint Presentation</vt:lpstr>
      <vt:lpstr>PowerPoint Presentation</vt:lpstr>
      <vt:lpstr>Typical Heuristics for generating Proofs</vt:lpstr>
      <vt:lpstr>Typical Heuristics for generating Proofs</vt:lpstr>
      <vt:lpstr>Typical Heuristics for generating Proofs</vt:lpstr>
      <vt:lpstr>Substitution and Unification</vt:lpstr>
      <vt:lpstr>Substitution and Unification</vt:lpstr>
      <vt:lpstr>Substitution</vt:lpstr>
      <vt:lpstr>PowerPoint Presentation</vt:lpstr>
      <vt:lpstr>Substitution</vt:lpstr>
      <vt:lpstr>Substitution</vt:lpstr>
      <vt:lpstr>Substitution</vt:lpstr>
      <vt:lpstr>Example</vt:lpstr>
      <vt:lpstr>PowerPoint Presentation</vt:lpstr>
      <vt:lpstr>PowerPoint Presentation</vt:lpstr>
      <vt:lpstr>Example</vt:lpstr>
      <vt:lpstr>Unification Algorithm</vt:lpstr>
      <vt:lpstr>Unification Algorithm</vt:lpstr>
      <vt:lpstr>Unification Algorithm</vt:lpstr>
      <vt:lpstr>Unification Algorithm</vt:lpstr>
      <vt:lpstr>Example</vt:lpstr>
      <vt:lpstr>Example</vt:lpstr>
      <vt:lpstr>Example</vt:lpstr>
      <vt:lpstr>PowerPoint Presentation</vt:lpstr>
      <vt:lpstr>An explanation</vt:lpstr>
      <vt:lpstr>Examples </vt:lpstr>
      <vt:lpstr>Examples </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PUNAM BEDI</dc:creator>
  <cp:lastModifiedBy>Microsoft account</cp:lastModifiedBy>
  <cp:revision>126</cp:revision>
  <dcterms:created xsi:type="dcterms:W3CDTF">2019-07-25T08:00:28Z</dcterms:created>
  <dcterms:modified xsi:type="dcterms:W3CDTF">2022-09-15T10:09:05Z</dcterms:modified>
</cp:coreProperties>
</file>