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259" r:id="rId5"/>
    <p:sldId id="267" r:id="rId6"/>
    <p:sldId id="260" r:id="rId7"/>
    <p:sldId id="261" r:id="rId8"/>
    <p:sldId id="262" r:id="rId9"/>
    <p:sldId id="263" r:id="rId10"/>
    <p:sldId id="264" r:id="rId11"/>
    <p:sldId id="271" r:id="rId12"/>
    <p:sldId id="266" r:id="rId13"/>
    <p:sldId id="265" r:id="rId14"/>
    <p:sldId id="269" r:id="rId15"/>
    <p:sldId id="270"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7" autoAdjust="0"/>
    <p:restoredTop sz="94660"/>
  </p:normalViewPr>
  <p:slideViewPr>
    <p:cSldViewPr snapToGrid="0">
      <p:cViewPr varScale="1">
        <p:scale>
          <a:sx n="59" d="100"/>
          <a:sy n="59" d="100"/>
        </p:scale>
        <p:origin x="72"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FD7D7A-7FAD-4602-9660-25EB52791F9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7CB608-0ED3-4ECE-97B3-B5EEA36EF87F}" type="slidenum">
              <a:rPr lang="en-IN" smtClean="0"/>
              <a:t>‹#›</a:t>
            </a:fld>
            <a:endParaRPr lang="en-IN"/>
          </a:p>
        </p:txBody>
      </p:sp>
    </p:spTree>
    <p:extLst>
      <p:ext uri="{BB962C8B-B14F-4D97-AF65-F5344CB8AC3E}">
        <p14:creationId xmlns:p14="http://schemas.microsoft.com/office/powerpoint/2010/main" val="59001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FD7D7A-7FAD-4602-9660-25EB52791F9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7CB608-0ED3-4ECE-97B3-B5EEA36EF87F}" type="slidenum">
              <a:rPr lang="en-IN" smtClean="0"/>
              <a:t>‹#›</a:t>
            </a:fld>
            <a:endParaRPr lang="en-IN"/>
          </a:p>
        </p:txBody>
      </p:sp>
    </p:spTree>
    <p:extLst>
      <p:ext uri="{BB962C8B-B14F-4D97-AF65-F5344CB8AC3E}">
        <p14:creationId xmlns:p14="http://schemas.microsoft.com/office/powerpoint/2010/main" val="956660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FD7D7A-7FAD-4602-9660-25EB52791F9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7CB608-0ED3-4ECE-97B3-B5EEA36EF87F}" type="slidenum">
              <a:rPr lang="en-IN" smtClean="0"/>
              <a:t>‹#›</a:t>
            </a:fld>
            <a:endParaRPr lang="en-IN"/>
          </a:p>
        </p:txBody>
      </p:sp>
    </p:spTree>
    <p:extLst>
      <p:ext uri="{BB962C8B-B14F-4D97-AF65-F5344CB8AC3E}">
        <p14:creationId xmlns:p14="http://schemas.microsoft.com/office/powerpoint/2010/main" val="149758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FD7D7A-7FAD-4602-9660-25EB52791F9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7CB608-0ED3-4ECE-97B3-B5EEA36EF87F}"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3594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FD7D7A-7FAD-4602-9660-25EB52791F9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7CB608-0ED3-4ECE-97B3-B5EEA36EF87F}" type="slidenum">
              <a:rPr lang="en-IN" smtClean="0"/>
              <a:t>‹#›</a:t>
            </a:fld>
            <a:endParaRPr lang="en-IN"/>
          </a:p>
        </p:txBody>
      </p:sp>
    </p:spTree>
    <p:extLst>
      <p:ext uri="{BB962C8B-B14F-4D97-AF65-F5344CB8AC3E}">
        <p14:creationId xmlns:p14="http://schemas.microsoft.com/office/powerpoint/2010/main" val="4105373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FD7D7A-7FAD-4602-9660-25EB52791F96}" type="datetimeFigureOut">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7CB608-0ED3-4ECE-97B3-B5EEA36EF87F}" type="slidenum">
              <a:rPr lang="en-IN" smtClean="0"/>
              <a:t>‹#›</a:t>
            </a:fld>
            <a:endParaRPr lang="en-IN"/>
          </a:p>
        </p:txBody>
      </p:sp>
    </p:spTree>
    <p:extLst>
      <p:ext uri="{BB962C8B-B14F-4D97-AF65-F5344CB8AC3E}">
        <p14:creationId xmlns:p14="http://schemas.microsoft.com/office/powerpoint/2010/main" val="1928122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FD7D7A-7FAD-4602-9660-25EB52791F96}" type="datetimeFigureOut">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7CB608-0ED3-4ECE-97B3-B5EEA36EF87F}" type="slidenum">
              <a:rPr lang="en-IN" smtClean="0"/>
              <a:t>‹#›</a:t>
            </a:fld>
            <a:endParaRPr lang="en-IN"/>
          </a:p>
        </p:txBody>
      </p:sp>
    </p:spTree>
    <p:extLst>
      <p:ext uri="{BB962C8B-B14F-4D97-AF65-F5344CB8AC3E}">
        <p14:creationId xmlns:p14="http://schemas.microsoft.com/office/powerpoint/2010/main" val="3553632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D7D7A-7FAD-4602-9660-25EB52791F9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7CB608-0ED3-4ECE-97B3-B5EEA36EF87F}" type="slidenum">
              <a:rPr lang="en-IN" smtClean="0"/>
              <a:t>‹#›</a:t>
            </a:fld>
            <a:endParaRPr lang="en-IN"/>
          </a:p>
        </p:txBody>
      </p:sp>
    </p:spTree>
    <p:extLst>
      <p:ext uri="{BB962C8B-B14F-4D97-AF65-F5344CB8AC3E}">
        <p14:creationId xmlns:p14="http://schemas.microsoft.com/office/powerpoint/2010/main" val="2707669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D7D7A-7FAD-4602-9660-25EB52791F9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7CB608-0ED3-4ECE-97B3-B5EEA36EF87F}" type="slidenum">
              <a:rPr lang="en-IN" smtClean="0"/>
              <a:t>‹#›</a:t>
            </a:fld>
            <a:endParaRPr lang="en-IN"/>
          </a:p>
        </p:txBody>
      </p:sp>
    </p:spTree>
    <p:extLst>
      <p:ext uri="{BB962C8B-B14F-4D97-AF65-F5344CB8AC3E}">
        <p14:creationId xmlns:p14="http://schemas.microsoft.com/office/powerpoint/2010/main" val="154813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D7D7A-7FAD-4602-9660-25EB52791F9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7CB608-0ED3-4ECE-97B3-B5EEA36EF87F}" type="slidenum">
              <a:rPr lang="en-IN" smtClean="0"/>
              <a:t>‹#›</a:t>
            </a:fld>
            <a:endParaRPr lang="en-IN"/>
          </a:p>
        </p:txBody>
      </p:sp>
    </p:spTree>
    <p:extLst>
      <p:ext uri="{BB962C8B-B14F-4D97-AF65-F5344CB8AC3E}">
        <p14:creationId xmlns:p14="http://schemas.microsoft.com/office/powerpoint/2010/main" val="41038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D7D7A-7FAD-4602-9660-25EB52791F9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7CB608-0ED3-4ECE-97B3-B5EEA36EF87F}" type="slidenum">
              <a:rPr lang="en-IN" smtClean="0"/>
              <a:t>‹#›</a:t>
            </a:fld>
            <a:endParaRPr lang="en-IN"/>
          </a:p>
        </p:txBody>
      </p:sp>
    </p:spTree>
    <p:extLst>
      <p:ext uri="{BB962C8B-B14F-4D97-AF65-F5344CB8AC3E}">
        <p14:creationId xmlns:p14="http://schemas.microsoft.com/office/powerpoint/2010/main" val="3861885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FD7D7A-7FAD-4602-9660-25EB52791F9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7CB608-0ED3-4ECE-97B3-B5EEA36EF87F}" type="slidenum">
              <a:rPr lang="en-IN" smtClean="0"/>
              <a:t>‹#›</a:t>
            </a:fld>
            <a:endParaRPr lang="en-IN"/>
          </a:p>
        </p:txBody>
      </p:sp>
    </p:spTree>
    <p:extLst>
      <p:ext uri="{BB962C8B-B14F-4D97-AF65-F5344CB8AC3E}">
        <p14:creationId xmlns:p14="http://schemas.microsoft.com/office/powerpoint/2010/main" val="95883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FD7D7A-7FAD-4602-9660-25EB52791F96}" type="datetimeFigureOut">
              <a:rPr lang="en-IN" smtClean="0"/>
              <a:t>08-11-2022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7CB608-0ED3-4ECE-97B3-B5EEA36EF87F}" type="slidenum">
              <a:rPr lang="en-IN" smtClean="0"/>
              <a:t>‹#›</a:t>
            </a:fld>
            <a:endParaRPr lang="en-IN"/>
          </a:p>
        </p:txBody>
      </p:sp>
    </p:spTree>
    <p:extLst>
      <p:ext uri="{BB962C8B-B14F-4D97-AF65-F5344CB8AC3E}">
        <p14:creationId xmlns:p14="http://schemas.microsoft.com/office/powerpoint/2010/main" val="4229511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FD7D7A-7FAD-4602-9660-25EB52791F96}" type="datetimeFigureOut">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7CB608-0ED3-4ECE-97B3-B5EEA36EF87F}" type="slidenum">
              <a:rPr lang="en-IN" smtClean="0"/>
              <a:t>‹#›</a:t>
            </a:fld>
            <a:endParaRPr lang="en-IN"/>
          </a:p>
        </p:txBody>
      </p:sp>
    </p:spTree>
    <p:extLst>
      <p:ext uri="{BB962C8B-B14F-4D97-AF65-F5344CB8AC3E}">
        <p14:creationId xmlns:p14="http://schemas.microsoft.com/office/powerpoint/2010/main" val="97463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D7D7A-7FAD-4602-9660-25EB52791F96}" type="datetimeFigureOut">
              <a:rPr lang="en-IN" smtClean="0"/>
              <a:t>08-11-2022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7CB608-0ED3-4ECE-97B3-B5EEA36EF87F}" type="slidenum">
              <a:rPr lang="en-IN" smtClean="0"/>
              <a:t>‹#›</a:t>
            </a:fld>
            <a:endParaRPr lang="en-IN"/>
          </a:p>
        </p:txBody>
      </p:sp>
    </p:spTree>
    <p:extLst>
      <p:ext uri="{BB962C8B-B14F-4D97-AF65-F5344CB8AC3E}">
        <p14:creationId xmlns:p14="http://schemas.microsoft.com/office/powerpoint/2010/main" val="369501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FD7D7A-7FAD-4602-9660-25EB52791F9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7CB608-0ED3-4ECE-97B3-B5EEA36EF87F}" type="slidenum">
              <a:rPr lang="en-IN" smtClean="0"/>
              <a:t>‹#›</a:t>
            </a:fld>
            <a:endParaRPr lang="en-IN"/>
          </a:p>
        </p:txBody>
      </p:sp>
    </p:spTree>
    <p:extLst>
      <p:ext uri="{BB962C8B-B14F-4D97-AF65-F5344CB8AC3E}">
        <p14:creationId xmlns:p14="http://schemas.microsoft.com/office/powerpoint/2010/main" val="1306912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FD7D7A-7FAD-4602-9660-25EB52791F9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7CB608-0ED3-4ECE-97B3-B5EEA36EF87F}" type="slidenum">
              <a:rPr lang="en-IN" smtClean="0"/>
              <a:t>‹#›</a:t>
            </a:fld>
            <a:endParaRPr lang="en-IN"/>
          </a:p>
        </p:txBody>
      </p:sp>
    </p:spTree>
    <p:extLst>
      <p:ext uri="{BB962C8B-B14F-4D97-AF65-F5344CB8AC3E}">
        <p14:creationId xmlns:p14="http://schemas.microsoft.com/office/powerpoint/2010/main" val="2864752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FFD7D7A-7FAD-4602-9660-25EB52791F96}" type="datetimeFigureOut">
              <a:rPr lang="en-IN" smtClean="0"/>
              <a:t>08-11-2022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7CB608-0ED3-4ECE-97B3-B5EEA36EF87F}" type="slidenum">
              <a:rPr lang="en-IN" smtClean="0"/>
              <a:t>‹#›</a:t>
            </a:fld>
            <a:endParaRPr lang="en-IN"/>
          </a:p>
        </p:txBody>
      </p:sp>
    </p:spTree>
    <p:extLst>
      <p:ext uri="{BB962C8B-B14F-4D97-AF65-F5344CB8AC3E}">
        <p14:creationId xmlns:p14="http://schemas.microsoft.com/office/powerpoint/2010/main" val="837735492"/>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techtarget.com/searchenterprisedesktop/feature/Endpoint-management-in-a-COVID-19-worl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echtarget.com/searchmobilecomputing/definition/service-set-identifi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echtarget.com/whatis/definition/base-st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echtarget.com/searchnetworking/definition/UDP-User-Datagram-Protoco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5AE0-5B8B-6F91-DEB6-126631ADADD1}"/>
              </a:ext>
            </a:extLst>
          </p:cNvPr>
          <p:cNvSpPr>
            <a:spLocks noGrp="1"/>
          </p:cNvSpPr>
          <p:nvPr>
            <p:ph type="ctrTitle"/>
          </p:nvPr>
        </p:nvSpPr>
        <p:spPr/>
        <p:txBody>
          <a:bodyPr/>
          <a:lstStyle/>
          <a:p>
            <a:r>
              <a:rPr lang="en-IN" b="1" dirty="0">
                <a:solidFill>
                  <a:schemeClr val="accent1"/>
                </a:solidFill>
                <a:latin typeface="Arial Black" panose="020B0A04020102020204" pitchFamily="34" charset="0"/>
              </a:rPr>
              <a:t>Ad Hoc WLAN</a:t>
            </a:r>
          </a:p>
        </p:txBody>
      </p:sp>
      <p:sp>
        <p:nvSpPr>
          <p:cNvPr id="3" name="Subtitle 2">
            <a:extLst>
              <a:ext uri="{FF2B5EF4-FFF2-40B4-BE49-F238E27FC236}">
                <a16:creationId xmlns:a16="http://schemas.microsoft.com/office/drawing/2014/main" id="{D68642A0-4FDF-B2A6-9A99-757627F0FC58}"/>
              </a:ext>
            </a:extLst>
          </p:cNvPr>
          <p:cNvSpPr>
            <a:spLocks noGrp="1"/>
          </p:cNvSpPr>
          <p:nvPr>
            <p:ph type="subTitle" idx="1"/>
          </p:nvPr>
        </p:nvSpPr>
        <p:spPr/>
        <p:txBody>
          <a:bodyPr>
            <a:normAutofit fontScale="92500"/>
          </a:bodyPr>
          <a:lstStyle/>
          <a:p>
            <a:endParaRPr lang="en-IN" dirty="0"/>
          </a:p>
          <a:p>
            <a:r>
              <a:rPr lang="en-IN" dirty="0"/>
              <a:t>                                                                      - </a:t>
            </a:r>
            <a:r>
              <a:rPr lang="en-IN" b="1" dirty="0"/>
              <a:t>Varun Kumar Mishra (62)</a:t>
            </a:r>
          </a:p>
          <a:p>
            <a:r>
              <a:rPr lang="en-IN" dirty="0"/>
              <a:t>                                                                 - </a:t>
            </a:r>
            <a:r>
              <a:rPr lang="en-IN" b="1" dirty="0"/>
              <a:t>Prashu Chaudhry (38)</a:t>
            </a:r>
          </a:p>
        </p:txBody>
      </p:sp>
    </p:spTree>
    <p:extLst>
      <p:ext uri="{BB962C8B-B14F-4D97-AF65-F5344CB8AC3E}">
        <p14:creationId xmlns:p14="http://schemas.microsoft.com/office/powerpoint/2010/main" val="3995212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56CC1-E452-937A-A4B5-955E73083003}"/>
              </a:ext>
            </a:extLst>
          </p:cNvPr>
          <p:cNvSpPr>
            <a:spLocks noGrp="1"/>
          </p:cNvSpPr>
          <p:nvPr>
            <p:ph type="title"/>
          </p:nvPr>
        </p:nvSpPr>
        <p:spPr>
          <a:xfrm>
            <a:off x="1317173" y="434860"/>
            <a:ext cx="10230394" cy="1063014"/>
          </a:xfrm>
        </p:spPr>
        <p:txBody>
          <a:bodyPr/>
          <a:lstStyle/>
          <a:p>
            <a:r>
              <a:rPr lang="en-IN" dirty="0">
                <a:solidFill>
                  <a:schemeClr val="accent1"/>
                </a:solidFill>
                <a:latin typeface="Arial Black" panose="020B0A04020102020204" pitchFamily="34" charset="0"/>
              </a:rPr>
              <a:t>Advantages</a:t>
            </a:r>
          </a:p>
        </p:txBody>
      </p:sp>
      <p:sp>
        <p:nvSpPr>
          <p:cNvPr id="3" name="Content Placeholder 2">
            <a:extLst>
              <a:ext uri="{FF2B5EF4-FFF2-40B4-BE49-F238E27FC236}">
                <a16:creationId xmlns:a16="http://schemas.microsoft.com/office/drawing/2014/main" id="{CDB68492-A497-BB1D-20C8-2F75ECD46AE0}"/>
              </a:ext>
            </a:extLst>
          </p:cNvPr>
          <p:cNvSpPr>
            <a:spLocks noGrp="1"/>
          </p:cNvSpPr>
          <p:nvPr>
            <p:ph idx="1"/>
          </p:nvPr>
        </p:nvSpPr>
        <p:spPr>
          <a:xfrm>
            <a:off x="900911" y="1785258"/>
            <a:ext cx="10390178" cy="4951391"/>
          </a:xfrm>
        </p:spPr>
        <p:txBody>
          <a:bodyPr>
            <a:normAutofit/>
          </a:bodyPr>
          <a:lstStyle/>
          <a:p>
            <a:r>
              <a:rPr lang="en-US" sz="2100" b="0" i="0" dirty="0">
                <a:effectLst/>
                <a:latin typeface="Arial" panose="020B0604020202020204" pitchFamily="34" charset="0"/>
              </a:rPr>
              <a:t>No special infrastructure needed as such. </a:t>
            </a:r>
          </a:p>
          <a:p>
            <a:r>
              <a:rPr lang="en-US" sz="2100" b="0" i="0" dirty="0">
                <a:effectLst/>
                <a:latin typeface="Arial" panose="020B0604020202020204" pitchFamily="34" charset="0"/>
              </a:rPr>
              <a:t>Easy to setup .</a:t>
            </a:r>
          </a:p>
          <a:p>
            <a:r>
              <a:rPr lang="en-US" sz="2100" b="0" i="0" dirty="0">
                <a:effectLst/>
                <a:latin typeface="Arial" panose="020B0604020202020204" pitchFamily="34" charset="0"/>
              </a:rPr>
              <a:t>Cost efficient .</a:t>
            </a:r>
          </a:p>
          <a:p>
            <a:r>
              <a:rPr lang="en-US" sz="2100" b="0" i="0" dirty="0">
                <a:effectLst/>
                <a:latin typeface="Arial" panose="020B0604020202020204" pitchFamily="34" charset="0"/>
              </a:rPr>
              <a:t>Fast network establishment.</a:t>
            </a:r>
          </a:p>
          <a:p>
            <a:r>
              <a:rPr lang="en-US" sz="2100" b="0" i="0" dirty="0">
                <a:effectLst/>
                <a:latin typeface="Arial" panose="020B0604020202020204" pitchFamily="34" charset="0"/>
              </a:rPr>
              <a:t>Peer to peer connectivity. </a:t>
            </a:r>
          </a:p>
          <a:p>
            <a:r>
              <a:rPr lang="en-US" sz="2100" dirty="0">
                <a:effectLst/>
                <a:latin typeface="Arial" panose="020B0604020202020204" pitchFamily="34" charset="0"/>
              </a:rPr>
              <a:t>No need of central servers.</a:t>
            </a:r>
          </a:p>
          <a:p>
            <a:r>
              <a:rPr lang="en-US" sz="2100" b="0" i="0" dirty="0">
                <a:effectLst/>
                <a:latin typeface="Arial" panose="020B0604020202020204" pitchFamily="34" charset="0"/>
              </a:rPr>
              <a:t>Independent computations. </a:t>
            </a:r>
          </a:p>
          <a:p>
            <a:endParaRPr lang="en-IN" sz="2400" dirty="0"/>
          </a:p>
        </p:txBody>
      </p:sp>
    </p:spTree>
    <p:extLst>
      <p:ext uri="{BB962C8B-B14F-4D97-AF65-F5344CB8AC3E}">
        <p14:creationId xmlns:p14="http://schemas.microsoft.com/office/powerpoint/2010/main" val="1630569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857D-9A35-EFD7-9585-CDC1B65804EB}"/>
              </a:ext>
            </a:extLst>
          </p:cNvPr>
          <p:cNvSpPr>
            <a:spLocks noGrp="1"/>
          </p:cNvSpPr>
          <p:nvPr>
            <p:ph type="title"/>
          </p:nvPr>
        </p:nvSpPr>
        <p:spPr/>
        <p:txBody>
          <a:bodyPr/>
          <a:lstStyle/>
          <a:p>
            <a:r>
              <a:rPr lang="en-US" dirty="0">
                <a:solidFill>
                  <a:schemeClr val="accent1"/>
                </a:solidFill>
                <a:latin typeface="Arial Black" panose="020B0A04020102020204" pitchFamily="34" charset="0"/>
              </a:rPr>
              <a:t>Problems</a:t>
            </a:r>
            <a:endParaRPr lang="en-IN" dirty="0">
              <a:solidFill>
                <a:schemeClr val="accent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4C0DAC7E-A81A-57EB-F4BA-B1BADCD5A7EA}"/>
              </a:ext>
            </a:extLst>
          </p:cNvPr>
          <p:cNvSpPr>
            <a:spLocks noGrp="1"/>
          </p:cNvSpPr>
          <p:nvPr>
            <p:ph idx="1"/>
          </p:nvPr>
        </p:nvSpPr>
        <p:spPr>
          <a:xfrm>
            <a:off x="838200" y="1825625"/>
            <a:ext cx="5057503" cy="4351338"/>
          </a:xfrm>
        </p:spPr>
        <p:txBody>
          <a:bodyPr/>
          <a:lstStyle/>
          <a:p>
            <a:r>
              <a:rPr lang="en-US" dirty="0"/>
              <a:t>Limited wireless range.</a:t>
            </a:r>
          </a:p>
          <a:p>
            <a:r>
              <a:rPr lang="en-US" dirty="0"/>
              <a:t>Packet Losses.</a:t>
            </a:r>
          </a:p>
          <a:p>
            <a:r>
              <a:rPr lang="en-US" dirty="0"/>
              <a:t>Energy conservation because of limited batteries.</a:t>
            </a:r>
          </a:p>
          <a:p>
            <a:r>
              <a:rPr lang="en-US" dirty="0"/>
              <a:t>Low Quality Communication.</a:t>
            </a:r>
          </a:p>
          <a:p>
            <a:r>
              <a:rPr lang="en-US" dirty="0"/>
              <a:t>Hidden node problem, this might create collision If two device try to communicate with same receiver. </a:t>
            </a:r>
          </a:p>
        </p:txBody>
      </p:sp>
      <p:pic>
        <p:nvPicPr>
          <p:cNvPr id="1026" name="Picture 2" descr="Lightbox">
            <a:extLst>
              <a:ext uri="{FF2B5EF4-FFF2-40B4-BE49-F238E27FC236}">
                <a16:creationId xmlns:a16="http://schemas.microsoft.com/office/drawing/2014/main" id="{39A953E4-51CF-5C9C-8A1D-EBDADF4A5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435" y="2175226"/>
            <a:ext cx="4195659" cy="2684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093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7E5D-2726-B92E-B6C5-7EB14503724B}"/>
              </a:ext>
            </a:extLst>
          </p:cNvPr>
          <p:cNvSpPr>
            <a:spLocks noGrp="1"/>
          </p:cNvSpPr>
          <p:nvPr>
            <p:ph type="title"/>
          </p:nvPr>
        </p:nvSpPr>
        <p:spPr/>
        <p:txBody>
          <a:bodyPr/>
          <a:lstStyle/>
          <a:p>
            <a:r>
              <a:rPr lang="en-IN" dirty="0">
                <a:solidFill>
                  <a:schemeClr val="accent1"/>
                </a:solidFill>
                <a:latin typeface="Arial Black" panose="020B0A04020102020204" pitchFamily="34" charset="0"/>
              </a:rPr>
              <a:t>Disadvantages</a:t>
            </a:r>
          </a:p>
        </p:txBody>
      </p:sp>
      <p:sp>
        <p:nvSpPr>
          <p:cNvPr id="3" name="Content Placeholder 2">
            <a:extLst>
              <a:ext uri="{FF2B5EF4-FFF2-40B4-BE49-F238E27FC236}">
                <a16:creationId xmlns:a16="http://schemas.microsoft.com/office/drawing/2014/main" id="{0465816D-1D6E-998D-762F-C82839C36ACB}"/>
              </a:ext>
            </a:extLst>
          </p:cNvPr>
          <p:cNvSpPr>
            <a:spLocks noGrp="1"/>
          </p:cNvSpPr>
          <p:nvPr>
            <p:ph idx="1"/>
          </p:nvPr>
        </p:nvSpPr>
        <p:spPr/>
        <p:txBody>
          <a:bodyPr>
            <a:normAutofit/>
          </a:bodyPr>
          <a:lstStyle/>
          <a:p>
            <a:r>
              <a:rPr lang="en-US" sz="2400" dirty="0">
                <a:effectLst/>
                <a:latin typeface="Arial" panose="020B0604020202020204" pitchFamily="34" charset="0"/>
              </a:rPr>
              <a:t>Topology</a:t>
            </a:r>
          </a:p>
          <a:p>
            <a:r>
              <a:rPr lang="en-US" sz="2400" b="0" i="0" dirty="0">
                <a:effectLst/>
                <a:latin typeface="Arial" panose="020B0604020202020204" pitchFamily="34" charset="0"/>
              </a:rPr>
              <a:t>Security</a:t>
            </a:r>
          </a:p>
          <a:p>
            <a:r>
              <a:rPr lang="en-US" sz="2400" b="0" i="0" dirty="0">
                <a:effectLst/>
                <a:latin typeface="Arial" panose="020B0604020202020204" pitchFamily="34" charset="0"/>
              </a:rPr>
              <a:t>Bandwi</a:t>
            </a:r>
            <a:r>
              <a:rPr lang="en-US" sz="2400" dirty="0">
                <a:effectLst/>
                <a:latin typeface="Arial" panose="020B0604020202020204" pitchFamily="34" charset="0"/>
              </a:rPr>
              <a:t>dth</a:t>
            </a:r>
          </a:p>
          <a:p>
            <a:r>
              <a:rPr lang="en-US" sz="2400" b="0" i="0" dirty="0">
                <a:effectLst/>
                <a:latin typeface="Arial" panose="020B0604020202020204" pitchFamily="34" charset="0"/>
              </a:rPr>
              <a:t>Energy</a:t>
            </a:r>
          </a:p>
          <a:p>
            <a:r>
              <a:rPr lang="en-US" sz="2400" dirty="0">
                <a:effectLst/>
                <a:latin typeface="Arial" panose="020B0604020202020204" pitchFamily="34" charset="0"/>
              </a:rPr>
              <a:t>Routing</a:t>
            </a:r>
            <a:endParaRPr lang="en-US" sz="2400" b="0" i="0" dirty="0">
              <a:effectLst/>
              <a:latin typeface="Arial" panose="020B0604020202020204" pitchFamily="34" charset="0"/>
            </a:endParaRPr>
          </a:p>
          <a:p>
            <a:pPr marL="0" indent="0">
              <a:buNone/>
            </a:pPr>
            <a:endParaRPr lang="en-IN" sz="2400" dirty="0"/>
          </a:p>
        </p:txBody>
      </p:sp>
    </p:spTree>
    <p:extLst>
      <p:ext uri="{BB962C8B-B14F-4D97-AF65-F5344CB8AC3E}">
        <p14:creationId xmlns:p14="http://schemas.microsoft.com/office/powerpoint/2010/main" val="3641768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5344C-10E3-497C-AE03-A7D5B4E2A932}"/>
              </a:ext>
            </a:extLst>
          </p:cNvPr>
          <p:cNvSpPr>
            <a:spLocks noGrp="1"/>
          </p:cNvSpPr>
          <p:nvPr>
            <p:ph type="title"/>
          </p:nvPr>
        </p:nvSpPr>
        <p:spPr/>
        <p:txBody>
          <a:bodyPr/>
          <a:lstStyle/>
          <a:p>
            <a:r>
              <a:rPr lang="en-IN" dirty="0">
                <a:solidFill>
                  <a:schemeClr val="accent1"/>
                </a:solidFill>
                <a:latin typeface="Arial Black" panose="020B0A04020102020204" pitchFamily="34" charset="0"/>
              </a:rPr>
              <a:t>Disadvantages</a:t>
            </a:r>
          </a:p>
        </p:txBody>
      </p:sp>
      <p:sp>
        <p:nvSpPr>
          <p:cNvPr id="3" name="Content Placeholder 2">
            <a:extLst>
              <a:ext uri="{FF2B5EF4-FFF2-40B4-BE49-F238E27FC236}">
                <a16:creationId xmlns:a16="http://schemas.microsoft.com/office/drawing/2014/main" id="{0A0D7212-E435-78F1-970A-9B24D7515BAB}"/>
              </a:ext>
            </a:extLst>
          </p:cNvPr>
          <p:cNvSpPr>
            <a:spLocks noGrp="1"/>
          </p:cNvSpPr>
          <p:nvPr>
            <p:ph idx="1"/>
          </p:nvPr>
        </p:nvSpPr>
        <p:spPr/>
        <p:txBody>
          <a:bodyPr>
            <a:normAutofit fontScale="92500" lnSpcReduction="10000"/>
          </a:bodyPr>
          <a:lstStyle/>
          <a:p>
            <a:r>
              <a:rPr lang="en-US" sz="2400" b="0" i="0" dirty="0">
                <a:effectLst/>
                <a:latin typeface="Arial" panose="020B0604020202020204" pitchFamily="34" charset="0"/>
              </a:rPr>
              <a:t>One major drawback of wireless ad hoc networking is that some Wi-Fi-enabled technology, including certain Android devices, wireless printers and custom IoT sensors, don't support ad hoc mode because of its limitations and will only connect to networks in infrastructure mode by default. In some cases, third-party software can be installed on </a:t>
            </a:r>
            <a:r>
              <a:rPr lang="en-US" sz="2400" b="0"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endpoint devices</a:t>
            </a:r>
            <a:r>
              <a:rPr lang="en-US" sz="2400" b="0" i="0" dirty="0">
                <a:effectLst/>
                <a:latin typeface="Arial" panose="020B0604020202020204" pitchFamily="34" charset="0"/>
              </a:rPr>
              <a:t> to enable ad hoc communications.</a:t>
            </a:r>
          </a:p>
          <a:p>
            <a:endParaRPr lang="en-US" sz="2400" dirty="0">
              <a:latin typeface="Arial" panose="020B0604020202020204" pitchFamily="34" charset="0"/>
            </a:endParaRPr>
          </a:p>
          <a:p>
            <a:r>
              <a:rPr lang="en-US" sz="2400" b="0" i="0" dirty="0">
                <a:effectLst/>
                <a:latin typeface="Arial" panose="020B0604020202020204" pitchFamily="34" charset="0"/>
              </a:rPr>
              <a:t>Infrastructure mode is a better option than ad hoc mode for setting up a larger and more permanent network that can support far more endpoints.</a:t>
            </a:r>
            <a:endParaRPr lang="en-IN" sz="2400" dirty="0"/>
          </a:p>
        </p:txBody>
      </p:sp>
    </p:spTree>
    <p:extLst>
      <p:ext uri="{BB962C8B-B14F-4D97-AF65-F5344CB8AC3E}">
        <p14:creationId xmlns:p14="http://schemas.microsoft.com/office/powerpoint/2010/main" val="2386065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7ECE-B5F0-1615-B55A-6430748CD3F6}"/>
              </a:ext>
            </a:extLst>
          </p:cNvPr>
          <p:cNvSpPr>
            <a:spLocks noGrp="1"/>
          </p:cNvSpPr>
          <p:nvPr>
            <p:ph type="title"/>
          </p:nvPr>
        </p:nvSpPr>
        <p:spPr/>
        <p:txBody>
          <a:bodyPr/>
          <a:lstStyle/>
          <a:p>
            <a:r>
              <a:rPr lang="en-US" dirty="0">
                <a:solidFill>
                  <a:schemeClr val="accent1"/>
                </a:solidFill>
                <a:latin typeface="Arial Black" panose="020B0A04020102020204" pitchFamily="34" charset="0"/>
              </a:rPr>
              <a:t>U</a:t>
            </a:r>
            <a:r>
              <a:rPr lang="en-IN" dirty="0">
                <a:solidFill>
                  <a:schemeClr val="accent1"/>
                </a:solidFill>
                <a:latin typeface="Arial Black" panose="020B0A04020102020204" pitchFamily="34" charset="0"/>
              </a:rPr>
              <a:t>sage</a:t>
            </a:r>
          </a:p>
        </p:txBody>
      </p:sp>
      <p:sp>
        <p:nvSpPr>
          <p:cNvPr id="3" name="Content Placeholder 2">
            <a:extLst>
              <a:ext uri="{FF2B5EF4-FFF2-40B4-BE49-F238E27FC236}">
                <a16:creationId xmlns:a16="http://schemas.microsoft.com/office/drawing/2014/main" id="{F5D03F2C-6144-6DDC-E60B-6E5143EE2540}"/>
              </a:ext>
            </a:extLst>
          </p:cNvPr>
          <p:cNvSpPr>
            <a:spLocks noGrp="1"/>
          </p:cNvSpPr>
          <p:nvPr>
            <p:ph idx="1"/>
          </p:nvPr>
        </p:nvSpPr>
        <p:spPr/>
        <p:txBody>
          <a:bodyPr>
            <a:normAutofit fontScale="77500" lnSpcReduction="20000"/>
          </a:bodyPr>
          <a:lstStyle/>
          <a:p>
            <a:r>
              <a:rPr lang="en-US" sz="2400" b="0" i="0" dirty="0">
                <a:effectLst/>
                <a:latin typeface="Arial" panose="020B0604020202020204" pitchFamily="34" charset="0"/>
              </a:rPr>
              <a:t>Deciding when to employ ad hoc versus infrastructure mode depends on the use.</a:t>
            </a:r>
          </a:p>
          <a:p>
            <a:endParaRPr lang="en-US" sz="2400" b="0" i="0" dirty="0">
              <a:effectLst/>
              <a:latin typeface="Arial" panose="020B0604020202020204" pitchFamily="34" charset="0"/>
            </a:endParaRPr>
          </a:p>
          <a:p>
            <a:r>
              <a:rPr lang="en-US" sz="2400" b="0" i="0" dirty="0">
                <a:effectLst/>
                <a:latin typeface="Arial" panose="020B0604020202020204" pitchFamily="34" charset="0"/>
              </a:rPr>
              <a:t>A user who wants a wireless router to act as a permanent access point should choose infrastructure mode</a:t>
            </a:r>
            <a:r>
              <a:rPr lang="en-US" sz="1600" b="0" i="0" dirty="0">
                <a:solidFill>
                  <a:srgbClr val="666666"/>
                </a:solidFill>
                <a:effectLst/>
                <a:latin typeface="Arial" panose="020B0604020202020204" pitchFamily="34" charset="0"/>
              </a:rPr>
              <a:t>.</a:t>
            </a:r>
          </a:p>
          <a:p>
            <a:endParaRPr lang="en-US" sz="1600" b="0" i="0" dirty="0">
              <a:solidFill>
                <a:srgbClr val="666666"/>
              </a:solidFill>
              <a:effectLst/>
              <a:latin typeface="Arial" panose="020B0604020202020204" pitchFamily="34" charset="0"/>
            </a:endParaRPr>
          </a:p>
          <a:p>
            <a:r>
              <a:rPr lang="en-US" sz="2400" b="0" i="0" dirty="0">
                <a:effectLst/>
                <a:latin typeface="Arial" panose="020B0604020202020204" pitchFamily="34" charset="0"/>
              </a:rPr>
              <a:t>But ad hoc mode might be a good option for a user setting up a temporary wireless network between a small number of devices.</a:t>
            </a:r>
          </a:p>
          <a:p>
            <a:endParaRPr lang="en-US" sz="2400" b="0" i="0" dirty="0">
              <a:effectLst/>
              <a:latin typeface="Arial" panose="020B0604020202020204" pitchFamily="34" charset="0"/>
            </a:endParaRPr>
          </a:p>
          <a:p>
            <a:r>
              <a:rPr lang="en-US" sz="1600" b="0" i="0" dirty="0">
                <a:solidFill>
                  <a:srgbClr val="666666"/>
                </a:solidFill>
                <a:effectLst/>
                <a:latin typeface="Arial" panose="020B0604020202020204" pitchFamily="34" charset="0"/>
              </a:rPr>
              <a:t> </a:t>
            </a:r>
            <a:r>
              <a:rPr lang="en-US" sz="2400" b="0" i="0" dirty="0">
                <a:effectLst/>
                <a:latin typeface="Arial" panose="020B0604020202020204" pitchFamily="34" charset="0"/>
              </a:rPr>
              <a:t>They require minimal configuration and can be deployed quickly, which makes them suitable for emergencies, such as natural disasters or military conflicts. </a:t>
            </a:r>
            <a:endParaRPr lang="en-IN" sz="2400" dirty="0"/>
          </a:p>
        </p:txBody>
      </p:sp>
    </p:spTree>
    <p:extLst>
      <p:ext uri="{BB962C8B-B14F-4D97-AF65-F5344CB8AC3E}">
        <p14:creationId xmlns:p14="http://schemas.microsoft.com/office/powerpoint/2010/main" val="3564169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2D872-21BE-5E65-CF77-A119A980E737}"/>
              </a:ext>
            </a:extLst>
          </p:cNvPr>
          <p:cNvSpPr>
            <a:spLocks noGrp="1"/>
          </p:cNvSpPr>
          <p:nvPr>
            <p:ph type="title"/>
          </p:nvPr>
        </p:nvSpPr>
        <p:spPr/>
        <p:txBody>
          <a:bodyPr/>
          <a:lstStyle/>
          <a:p>
            <a:r>
              <a:rPr lang="en-US" dirty="0">
                <a:solidFill>
                  <a:schemeClr val="accent1"/>
                </a:solidFill>
                <a:latin typeface="Arial Black" panose="020B0A04020102020204" pitchFamily="34" charset="0"/>
              </a:rPr>
              <a:t>Applications</a:t>
            </a:r>
            <a:endParaRPr lang="en-IN" dirty="0">
              <a:solidFill>
                <a:schemeClr val="accent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B480F840-9198-44AA-CD08-4A42F795DF6C}"/>
              </a:ext>
            </a:extLst>
          </p:cNvPr>
          <p:cNvSpPr>
            <a:spLocks noGrp="1"/>
          </p:cNvSpPr>
          <p:nvPr>
            <p:ph idx="1"/>
          </p:nvPr>
        </p:nvSpPr>
        <p:spPr/>
        <p:txBody>
          <a:bodyPr/>
          <a:lstStyle/>
          <a:p>
            <a:r>
              <a:rPr lang="en-US" dirty="0"/>
              <a:t>Military</a:t>
            </a:r>
          </a:p>
          <a:p>
            <a:r>
              <a:rPr lang="en-IN" dirty="0"/>
              <a:t>Personal Area Network (PAN).</a:t>
            </a:r>
          </a:p>
          <a:p>
            <a:r>
              <a:rPr lang="en-IN" dirty="0"/>
              <a:t>Crisis Conditions</a:t>
            </a:r>
          </a:p>
          <a:p>
            <a:r>
              <a:rPr lang="en-IN" dirty="0"/>
              <a:t>Medical Applications</a:t>
            </a:r>
          </a:p>
          <a:p>
            <a:r>
              <a:rPr lang="en-IN" dirty="0"/>
              <a:t>Environmental Applications</a:t>
            </a:r>
          </a:p>
          <a:p>
            <a:endParaRPr lang="en-IN" dirty="0"/>
          </a:p>
        </p:txBody>
      </p:sp>
    </p:spTree>
    <p:extLst>
      <p:ext uri="{BB962C8B-B14F-4D97-AF65-F5344CB8AC3E}">
        <p14:creationId xmlns:p14="http://schemas.microsoft.com/office/powerpoint/2010/main" val="2622407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7D89-D38A-D587-3FB7-D8A729B7E11A}"/>
              </a:ext>
            </a:extLst>
          </p:cNvPr>
          <p:cNvSpPr>
            <a:spLocks noGrp="1"/>
          </p:cNvSpPr>
          <p:nvPr>
            <p:ph type="title"/>
          </p:nvPr>
        </p:nvSpPr>
        <p:spPr>
          <a:xfrm>
            <a:off x="-171994" y="931941"/>
            <a:ext cx="7961807" cy="662782"/>
          </a:xfrm>
        </p:spPr>
        <p:txBody>
          <a:bodyPr>
            <a:normAutofit/>
          </a:bodyPr>
          <a:lstStyle/>
          <a:p>
            <a:r>
              <a:rPr lang="en-IN" dirty="0"/>
              <a:t>                         </a:t>
            </a:r>
            <a:endParaRPr lang="en-IN" sz="6000" dirty="0">
              <a:solidFill>
                <a:schemeClr val="accent1"/>
              </a:solidFill>
              <a:latin typeface="Arial Black" panose="020B0A04020102020204" pitchFamily="34" charset="0"/>
            </a:endParaRPr>
          </a:p>
        </p:txBody>
      </p:sp>
      <p:sp>
        <p:nvSpPr>
          <p:cNvPr id="3" name="AutoShape 2" descr="Any questions Stock Photos, Royalty Free Any questions ...">
            <a:extLst>
              <a:ext uri="{FF2B5EF4-FFF2-40B4-BE49-F238E27FC236}">
                <a16:creationId xmlns:a16="http://schemas.microsoft.com/office/drawing/2014/main" id="{B0C2072D-6DA9-413E-F9A7-2BE500DF5108}"/>
              </a:ext>
            </a:extLst>
          </p:cNvPr>
          <p:cNvSpPr>
            <a:spLocks noChangeAspect="1" noChangeArrowheads="1"/>
          </p:cNvSpPr>
          <p:nvPr/>
        </p:nvSpPr>
        <p:spPr bwMode="auto">
          <a:xfrm>
            <a:off x="5943600" y="3276600"/>
            <a:ext cx="230777" cy="2307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Any questions Stock Photos, Royalty Free Any questions ...">
            <a:extLst>
              <a:ext uri="{FF2B5EF4-FFF2-40B4-BE49-F238E27FC236}">
                <a16:creationId xmlns:a16="http://schemas.microsoft.com/office/drawing/2014/main" id="{D442A83A-3184-1884-CE4D-906E3F3B8E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8" name="Picture 10" descr="Any Questions? | ATD">
            <a:extLst>
              <a:ext uri="{FF2B5EF4-FFF2-40B4-BE49-F238E27FC236}">
                <a16:creationId xmlns:a16="http://schemas.microsoft.com/office/drawing/2014/main" id="{1A584F6D-3F5B-1569-7664-5CE5FCCD1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69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5BB3-C918-01A3-6DF2-821658C1226D}"/>
              </a:ext>
            </a:extLst>
          </p:cNvPr>
          <p:cNvSpPr>
            <a:spLocks noGrp="1"/>
          </p:cNvSpPr>
          <p:nvPr>
            <p:ph type="title"/>
          </p:nvPr>
        </p:nvSpPr>
        <p:spPr/>
        <p:txBody>
          <a:bodyPr/>
          <a:lstStyle/>
          <a:p>
            <a:r>
              <a:rPr lang="en-IN" dirty="0">
                <a:solidFill>
                  <a:schemeClr val="accent1"/>
                </a:solidFill>
                <a:latin typeface="Arial Black" panose="020B0A04020102020204" pitchFamily="34" charset="0"/>
              </a:rPr>
              <a:t>Intro</a:t>
            </a:r>
          </a:p>
        </p:txBody>
      </p:sp>
      <p:sp>
        <p:nvSpPr>
          <p:cNvPr id="3" name="Content Placeholder 2">
            <a:extLst>
              <a:ext uri="{FF2B5EF4-FFF2-40B4-BE49-F238E27FC236}">
                <a16:creationId xmlns:a16="http://schemas.microsoft.com/office/drawing/2014/main" id="{AF701517-587D-A355-478C-59FCBC79D1BE}"/>
              </a:ext>
            </a:extLst>
          </p:cNvPr>
          <p:cNvSpPr>
            <a:spLocks noGrp="1"/>
          </p:cNvSpPr>
          <p:nvPr>
            <p:ph idx="1"/>
          </p:nvPr>
        </p:nvSpPr>
        <p:spPr/>
        <p:txBody>
          <a:bodyPr>
            <a:normAutofit lnSpcReduction="10000"/>
          </a:bodyPr>
          <a:lstStyle/>
          <a:p>
            <a:r>
              <a:rPr lang="en-IN" sz="2400" dirty="0"/>
              <a:t>WLANs can be broadly classified into two types</a:t>
            </a:r>
          </a:p>
          <a:p>
            <a:pPr marL="914400" lvl="1" indent="-457200">
              <a:buFont typeface="+mj-lt"/>
              <a:buAutoNum type="arabicPeriod"/>
            </a:pPr>
            <a:r>
              <a:rPr lang="en-IN" dirty="0"/>
              <a:t>Infrastructure networks</a:t>
            </a:r>
          </a:p>
          <a:p>
            <a:pPr marL="914400" lvl="1" indent="-457200">
              <a:buFont typeface="+mj-lt"/>
              <a:buAutoNum type="arabicPeriod"/>
            </a:pPr>
            <a:r>
              <a:rPr lang="en-IN" dirty="0"/>
              <a:t>Ad Hoc Networks.</a:t>
            </a:r>
          </a:p>
          <a:p>
            <a:pPr marL="457200" lvl="1" indent="0">
              <a:buNone/>
            </a:pPr>
            <a:endParaRPr lang="en-IN" dirty="0"/>
          </a:p>
          <a:p>
            <a:r>
              <a:rPr lang="en-IN" sz="2400" dirty="0"/>
              <a:t>Infrastructure </a:t>
            </a:r>
            <a:r>
              <a:rPr lang="en-US" sz="2400" dirty="0"/>
              <a:t>networks contain special nodes called access points (APs), which are connected via existing networks.</a:t>
            </a:r>
          </a:p>
          <a:p>
            <a:pPr marL="0" indent="0">
              <a:buNone/>
            </a:pPr>
            <a:endParaRPr lang="en-US" sz="2400" dirty="0"/>
          </a:p>
          <a:p>
            <a:r>
              <a:rPr lang="en-US" sz="2400" dirty="0"/>
              <a:t>Ad hoc LANs do not need any fixed infrastructure.</a:t>
            </a:r>
            <a:endParaRPr lang="en-IN" sz="2400" dirty="0"/>
          </a:p>
          <a:p>
            <a:pPr marL="457200" lvl="1" indent="0">
              <a:buNone/>
            </a:pPr>
            <a:endParaRPr lang="en-IN" dirty="0"/>
          </a:p>
        </p:txBody>
      </p:sp>
    </p:spTree>
    <p:extLst>
      <p:ext uri="{BB962C8B-B14F-4D97-AF65-F5344CB8AC3E}">
        <p14:creationId xmlns:p14="http://schemas.microsoft.com/office/powerpoint/2010/main" val="2378430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9019E-7D37-805D-F965-7F503C44C4B9}"/>
              </a:ext>
            </a:extLst>
          </p:cNvPr>
          <p:cNvSpPr>
            <a:spLocks noGrp="1"/>
          </p:cNvSpPr>
          <p:nvPr>
            <p:ph type="title"/>
          </p:nvPr>
        </p:nvSpPr>
        <p:spPr>
          <a:xfrm>
            <a:off x="1158240" y="330926"/>
            <a:ext cx="10265228" cy="1351053"/>
          </a:xfrm>
        </p:spPr>
        <p:txBody>
          <a:bodyPr/>
          <a:lstStyle/>
          <a:p>
            <a:r>
              <a:rPr lang="en-US" dirty="0">
                <a:solidFill>
                  <a:schemeClr val="accent1"/>
                </a:solidFill>
                <a:latin typeface="Arial Black" panose="020B0A04020102020204" pitchFamily="34" charset="0"/>
              </a:rPr>
              <a:t>Infrastructure Network</a:t>
            </a:r>
            <a:endParaRPr lang="en-IN" dirty="0">
              <a:solidFill>
                <a:schemeClr val="accent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E2864E8D-1BBC-F1C0-07A2-E512ABB920FA}"/>
              </a:ext>
            </a:extLst>
          </p:cNvPr>
          <p:cNvSpPr>
            <a:spLocks noGrp="1"/>
          </p:cNvSpPr>
          <p:nvPr>
            <p:ph idx="1"/>
          </p:nvPr>
        </p:nvSpPr>
        <p:spPr>
          <a:xfrm>
            <a:off x="838200" y="1825624"/>
            <a:ext cx="10515600" cy="5032375"/>
          </a:xfrm>
        </p:spPr>
        <p:txBody>
          <a:bodyPr>
            <a:normAutofit lnSpcReduction="10000"/>
          </a:bodyPr>
          <a:lstStyle/>
          <a:p>
            <a:r>
              <a:rPr lang="en-US" sz="2400" dirty="0"/>
              <a:t>Infrastructure networks contain special nodes called access points (APs), which are connected via existing networks.</a:t>
            </a:r>
          </a:p>
          <a:p>
            <a:endParaRPr lang="en-US" sz="2400" dirty="0"/>
          </a:p>
          <a:p>
            <a:r>
              <a:rPr lang="en-US" sz="2400" dirty="0"/>
              <a:t>APs are special in the sense that they can interact with wireless nodes as well as with the existing wired network.</a:t>
            </a:r>
          </a:p>
          <a:p>
            <a:endParaRPr lang="en-US" sz="2400" dirty="0"/>
          </a:p>
          <a:p>
            <a:r>
              <a:rPr lang="en-US" sz="2400" dirty="0"/>
              <a:t>The other wireless nodes, also known as mobile stations (STAs), communicate via APs.</a:t>
            </a:r>
          </a:p>
          <a:p>
            <a:endParaRPr lang="en-US" sz="2400" dirty="0"/>
          </a:p>
          <a:p>
            <a:r>
              <a:rPr lang="en-US" sz="2400" dirty="0"/>
              <a:t>The APs also act as bridges with other networks.</a:t>
            </a:r>
            <a:endParaRPr lang="en-IN" sz="2400" dirty="0"/>
          </a:p>
        </p:txBody>
      </p:sp>
    </p:spTree>
    <p:extLst>
      <p:ext uri="{BB962C8B-B14F-4D97-AF65-F5344CB8AC3E}">
        <p14:creationId xmlns:p14="http://schemas.microsoft.com/office/powerpoint/2010/main" val="197495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5B00-9EE1-240F-D569-305D3CEF7B75}"/>
              </a:ext>
            </a:extLst>
          </p:cNvPr>
          <p:cNvSpPr>
            <a:spLocks noGrp="1"/>
          </p:cNvSpPr>
          <p:nvPr>
            <p:ph type="title"/>
          </p:nvPr>
        </p:nvSpPr>
        <p:spPr/>
        <p:txBody>
          <a:bodyPr/>
          <a:lstStyle/>
          <a:p>
            <a:r>
              <a:rPr lang="en-IN" dirty="0">
                <a:solidFill>
                  <a:schemeClr val="accent1"/>
                </a:solidFill>
                <a:latin typeface="Arial Black" panose="020B0A04020102020204" pitchFamily="34" charset="0"/>
              </a:rPr>
              <a:t>Ad Hoc Networks</a:t>
            </a:r>
          </a:p>
        </p:txBody>
      </p:sp>
      <p:sp>
        <p:nvSpPr>
          <p:cNvPr id="3" name="Content Placeholder 2">
            <a:extLst>
              <a:ext uri="{FF2B5EF4-FFF2-40B4-BE49-F238E27FC236}">
                <a16:creationId xmlns:a16="http://schemas.microsoft.com/office/drawing/2014/main" id="{8EA1742D-F47D-C74F-1FD6-046615DDFD5A}"/>
              </a:ext>
            </a:extLst>
          </p:cNvPr>
          <p:cNvSpPr>
            <a:spLocks noGrp="1"/>
          </p:cNvSpPr>
          <p:nvPr>
            <p:ph idx="1"/>
          </p:nvPr>
        </p:nvSpPr>
        <p:spPr>
          <a:xfrm>
            <a:off x="838200" y="2133599"/>
            <a:ext cx="10515600" cy="4043363"/>
          </a:xfrm>
        </p:spPr>
        <p:txBody>
          <a:bodyPr>
            <a:normAutofit/>
          </a:bodyPr>
          <a:lstStyle/>
          <a:p>
            <a:r>
              <a:rPr lang="en-US" sz="2400" dirty="0"/>
              <a:t>Ad hoc LANs do not need any fixed infrastructure.</a:t>
            </a:r>
          </a:p>
          <a:p>
            <a:endParaRPr lang="en-US" sz="2400" dirty="0"/>
          </a:p>
          <a:p>
            <a:r>
              <a:rPr lang="en-US" sz="2400" dirty="0"/>
              <a:t>These networks can be set up on the fly at any place.</a:t>
            </a:r>
          </a:p>
          <a:p>
            <a:endParaRPr lang="en-US" sz="2400" dirty="0"/>
          </a:p>
          <a:p>
            <a:r>
              <a:rPr lang="en-US" sz="2400" dirty="0"/>
              <a:t>Nodes communicate directly with each other or forward messages through other nodes that are directly accessible.</a:t>
            </a:r>
            <a:endParaRPr lang="en-IN" sz="2400" dirty="0"/>
          </a:p>
        </p:txBody>
      </p:sp>
    </p:spTree>
    <p:extLst>
      <p:ext uri="{BB962C8B-B14F-4D97-AF65-F5344CB8AC3E}">
        <p14:creationId xmlns:p14="http://schemas.microsoft.com/office/powerpoint/2010/main" val="1816698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A4700-D69B-C19A-A458-87804CA12B93}"/>
              </a:ext>
            </a:extLst>
          </p:cNvPr>
          <p:cNvSpPr>
            <a:spLocks noGrp="1"/>
          </p:cNvSpPr>
          <p:nvPr>
            <p:ph type="title"/>
          </p:nvPr>
        </p:nvSpPr>
        <p:spPr/>
        <p:txBody>
          <a:bodyPr>
            <a:normAutofit/>
          </a:bodyPr>
          <a:lstStyle/>
          <a:p>
            <a:r>
              <a:rPr lang="en-IN" sz="4000" dirty="0">
                <a:solidFill>
                  <a:schemeClr val="accent1"/>
                </a:solidFill>
                <a:latin typeface="Arial Black" panose="020B0A04020102020204" pitchFamily="34" charset="0"/>
              </a:rPr>
              <a:t>Ad-hoc Mode vs Infrastructure Mode</a:t>
            </a:r>
          </a:p>
        </p:txBody>
      </p:sp>
      <p:pic>
        <p:nvPicPr>
          <p:cNvPr id="1026" name="Picture 2" descr="WLAN Modes">
            <a:extLst>
              <a:ext uri="{FF2B5EF4-FFF2-40B4-BE49-F238E27FC236}">
                <a16:creationId xmlns:a16="http://schemas.microsoft.com/office/drawing/2014/main" id="{B343C6A2-1866-AEB2-35CB-762ACAF85F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58055" y="2095500"/>
            <a:ext cx="7466364"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902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C2D65-39F2-812D-A93F-395BF615C3B1}"/>
              </a:ext>
            </a:extLst>
          </p:cNvPr>
          <p:cNvSpPr>
            <a:spLocks noGrp="1"/>
          </p:cNvSpPr>
          <p:nvPr>
            <p:ph type="title"/>
          </p:nvPr>
        </p:nvSpPr>
        <p:spPr/>
        <p:txBody>
          <a:bodyPr/>
          <a:lstStyle/>
          <a:p>
            <a:r>
              <a:rPr lang="en-IN" dirty="0">
                <a:solidFill>
                  <a:schemeClr val="accent1"/>
                </a:solidFill>
                <a:latin typeface="Arial Black" panose="020B0A04020102020204" pitchFamily="34" charset="0"/>
              </a:rPr>
              <a:t>How Ad Hoc Network Works </a:t>
            </a:r>
            <a:r>
              <a:rPr lang="en-IN" b="1" dirty="0">
                <a:solidFill>
                  <a:schemeClr val="accent1"/>
                </a:solidFill>
                <a:latin typeface="Arial Black" panose="020B0A04020102020204" pitchFamily="34" charset="0"/>
              </a:rPr>
              <a:t>?</a:t>
            </a:r>
          </a:p>
        </p:txBody>
      </p:sp>
      <p:sp>
        <p:nvSpPr>
          <p:cNvPr id="3" name="Content Placeholder 2">
            <a:extLst>
              <a:ext uri="{FF2B5EF4-FFF2-40B4-BE49-F238E27FC236}">
                <a16:creationId xmlns:a16="http://schemas.microsoft.com/office/drawing/2014/main" id="{316F7504-C3F9-5D5D-4276-546E08AD9F7E}"/>
              </a:ext>
            </a:extLst>
          </p:cNvPr>
          <p:cNvSpPr>
            <a:spLocks noGrp="1"/>
          </p:cNvSpPr>
          <p:nvPr>
            <p:ph idx="1"/>
          </p:nvPr>
        </p:nvSpPr>
        <p:spPr>
          <a:xfrm>
            <a:off x="838200" y="1825625"/>
            <a:ext cx="10515600" cy="4667250"/>
          </a:xfrm>
        </p:spPr>
        <p:txBody>
          <a:bodyPr/>
          <a:lstStyle/>
          <a:p>
            <a:r>
              <a:rPr lang="en-US" sz="2400" b="0" i="0" dirty="0">
                <a:effectLst/>
                <a:latin typeface="Arial" panose="020B0604020202020204" pitchFamily="34" charset="0"/>
              </a:rPr>
              <a:t>Devices in the ad hoc network require a wireless network adapter or chip, and they need to be able to act as a wireless router when connected.</a:t>
            </a:r>
          </a:p>
          <a:p>
            <a:endParaRPr lang="en-US" sz="2400" b="0" i="0" dirty="0">
              <a:effectLst/>
              <a:latin typeface="Arial" panose="020B0604020202020204" pitchFamily="34" charset="0"/>
            </a:endParaRPr>
          </a:p>
          <a:p>
            <a:r>
              <a:rPr lang="en-US" sz="2400" b="0" i="0" dirty="0">
                <a:solidFill>
                  <a:srgbClr val="666666"/>
                </a:solidFill>
                <a:effectLst/>
                <a:latin typeface="Arial" panose="020B0604020202020204" pitchFamily="34" charset="0"/>
              </a:rPr>
              <a:t> </a:t>
            </a:r>
            <a:r>
              <a:rPr lang="en-US" sz="2400" b="0" i="0" dirty="0">
                <a:effectLst/>
                <a:latin typeface="Arial" panose="020B0604020202020204" pitchFamily="34" charset="0"/>
              </a:rPr>
              <a:t>When setting up a wireless ad hoc network, each wireless adapter must be configured for ad hoc mode instead of infrastructure mode.</a:t>
            </a:r>
          </a:p>
          <a:p>
            <a:endParaRPr lang="en-US" sz="2400" b="0" i="0" dirty="0">
              <a:effectLst/>
              <a:latin typeface="Arial" panose="020B0604020202020204" pitchFamily="34" charset="0"/>
            </a:endParaRPr>
          </a:p>
          <a:p>
            <a:r>
              <a:rPr lang="en-US" sz="2400" b="0" i="0" dirty="0">
                <a:effectLst/>
                <a:latin typeface="Arial" panose="020B0604020202020204" pitchFamily="34" charset="0"/>
              </a:rPr>
              <a:t>All wireless adapters need to use the same service set identifier (</a:t>
            </a:r>
            <a:r>
              <a:rPr lang="en-US" sz="2400" b="0"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SSID</a:t>
            </a:r>
            <a:r>
              <a:rPr lang="en-US" sz="2400" b="0" i="0" dirty="0">
                <a:effectLst/>
                <a:latin typeface="Arial" panose="020B0604020202020204" pitchFamily="34" charset="0"/>
              </a:rPr>
              <a:t>) and wireless frequency channel number.</a:t>
            </a:r>
          </a:p>
          <a:p>
            <a:endParaRPr lang="en-IN" dirty="0"/>
          </a:p>
        </p:txBody>
      </p:sp>
    </p:spTree>
    <p:extLst>
      <p:ext uri="{BB962C8B-B14F-4D97-AF65-F5344CB8AC3E}">
        <p14:creationId xmlns:p14="http://schemas.microsoft.com/office/powerpoint/2010/main" val="357042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403C4-AAA4-4D1E-DE72-55D0365BCF46}"/>
              </a:ext>
            </a:extLst>
          </p:cNvPr>
          <p:cNvSpPr>
            <a:spLocks noGrp="1"/>
          </p:cNvSpPr>
          <p:nvPr>
            <p:ph type="title"/>
          </p:nvPr>
        </p:nvSpPr>
        <p:spPr/>
        <p:txBody>
          <a:bodyPr/>
          <a:lstStyle/>
          <a:p>
            <a:r>
              <a:rPr lang="en-US" dirty="0">
                <a:solidFill>
                  <a:schemeClr val="accent1"/>
                </a:solidFill>
                <a:latin typeface="Arial Black" panose="020B0A04020102020204" pitchFamily="34" charset="0"/>
              </a:rPr>
              <a:t>Working</a:t>
            </a:r>
            <a:endParaRPr lang="en-IN" dirty="0">
              <a:solidFill>
                <a:schemeClr val="accent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7AAAF912-D261-8232-BEF2-DB6DFDCFB5BF}"/>
              </a:ext>
            </a:extLst>
          </p:cNvPr>
          <p:cNvSpPr>
            <a:spLocks noGrp="1"/>
          </p:cNvSpPr>
          <p:nvPr>
            <p:ph idx="1"/>
          </p:nvPr>
        </p:nvSpPr>
        <p:spPr/>
        <p:txBody>
          <a:bodyPr>
            <a:normAutofit lnSpcReduction="10000"/>
          </a:bodyPr>
          <a:lstStyle/>
          <a:p>
            <a:r>
              <a:rPr lang="en-US" sz="2400" b="0" i="0" dirty="0">
                <a:effectLst/>
                <a:latin typeface="Arial" panose="020B0604020202020204" pitchFamily="34" charset="0"/>
              </a:rPr>
              <a:t>Instead of relying on a wireless </a:t>
            </a:r>
            <a:r>
              <a:rPr lang="en-US" sz="2400" b="0"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base station</a:t>
            </a:r>
            <a:r>
              <a:rPr lang="en-US" sz="2400" b="0" i="0" dirty="0">
                <a:effectLst/>
                <a:latin typeface="Arial" panose="020B0604020202020204" pitchFamily="34" charset="0"/>
              </a:rPr>
              <a:t> to coordinate the flow of messages to each node in the network, the individual nodes in ad hoc networks forward packets to and from each other.</a:t>
            </a:r>
          </a:p>
          <a:p>
            <a:endParaRPr lang="en-US" sz="2400" b="0" i="0" dirty="0">
              <a:effectLst/>
              <a:latin typeface="Arial" panose="020B0604020202020204" pitchFamily="34" charset="0"/>
            </a:endParaRPr>
          </a:p>
          <a:p>
            <a:r>
              <a:rPr lang="en-US" sz="2400" b="0" i="0" dirty="0">
                <a:effectLst/>
                <a:latin typeface="Arial" panose="020B0604020202020204" pitchFamily="34" charset="0"/>
              </a:rPr>
              <a:t>Makeshift by nature, ad hoc wireless networks are useful where there is not a wireless structure built -- for example, if there aren't any access points or routers within range and cabling cannot be extended to reach the location where additional wireless communication is needed.</a:t>
            </a:r>
            <a:endParaRPr lang="en-IN" sz="2400" dirty="0"/>
          </a:p>
        </p:txBody>
      </p:sp>
    </p:spTree>
    <p:extLst>
      <p:ext uri="{BB962C8B-B14F-4D97-AF65-F5344CB8AC3E}">
        <p14:creationId xmlns:p14="http://schemas.microsoft.com/office/powerpoint/2010/main" val="3404184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B753-F83A-B697-1A06-3D1CF536785C}"/>
              </a:ext>
            </a:extLst>
          </p:cNvPr>
          <p:cNvSpPr>
            <a:spLocks noGrp="1"/>
          </p:cNvSpPr>
          <p:nvPr>
            <p:ph type="title"/>
          </p:nvPr>
        </p:nvSpPr>
        <p:spPr>
          <a:xfrm>
            <a:off x="838200" y="365126"/>
            <a:ext cx="10515600" cy="933588"/>
          </a:xfrm>
        </p:spPr>
        <p:txBody>
          <a:bodyPr/>
          <a:lstStyle/>
          <a:p>
            <a:r>
              <a:rPr lang="en-IN" dirty="0">
                <a:solidFill>
                  <a:schemeClr val="accent1"/>
                </a:solidFill>
                <a:latin typeface="Arial Black" panose="020B0A04020102020204" pitchFamily="34" charset="0"/>
              </a:rPr>
              <a:t>Types of Ad Hoc Networks</a:t>
            </a:r>
          </a:p>
        </p:txBody>
      </p:sp>
      <p:sp>
        <p:nvSpPr>
          <p:cNvPr id="3" name="Content Placeholder 2">
            <a:extLst>
              <a:ext uri="{FF2B5EF4-FFF2-40B4-BE49-F238E27FC236}">
                <a16:creationId xmlns:a16="http://schemas.microsoft.com/office/drawing/2014/main" id="{69F13800-52A3-A9A9-4A9B-DE49DCBADB1D}"/>
              </a:ext>
            </a:extLst>
          </p:cNvPr>
          <p:cNvSpPr>
            <a:spLocks noGrp="1"/>
          </p:cNvSpPr>
          <p:nvPr>
            <p:ph idx="1"/>
          </p:nvPr>
        </p:nvSpPr>
        <p:spPr>
          <a:xfrm>
            <a:off x="838200" y="1722783"/>
            <a:ext cx="10515600" cy="4200938"/>
          </a:xfrm>
        </p:spPr>
        <p:txBody>
          <a:bodyPr>
            <a:normAutofit fontScale="92500"/>
          </a:bodyPr>
          <a:lstStyle/>
          <a:p>
            <a:pPr marL="0" indent="0">
              <a:buNone/>
            </a:pPr>
            <a:r>
              <a:rPr lang="en-US" sz="2400" b="0" i="0" dirty="0">
                <a:effectLst/>
                <a:latin typeface="Arial" panose="020B0604020202020204" pitchFamily="34" charset="0"/>
              </a:rPr>
              <a:t>Choosing a wireless ad hoc network type depends on the wireless equipment capabilities, physical environment and purpose of the communication.</a:t>
            </a:r>
          </a:p>
          <a:p>
            <a:pPr marL="0" indent="0">
              <a:buNone/>
            </a:pPr>
            <a:endParaRPr lang="en-US" sz="2400" dirty="0">
              <a:latin typeface="Arial" panose="020B0604020202020204" pitchFamily="34" charset="0"/>
            </a:endParaRPr>
          </a:p>
          <a:p>
            <a:pPr marL="0" indent="0">
              <a:buNone/>
            </a:pPr>
            <a:r>
              <a:rPr lang="en-US" sz="2400" b="1" i="0" dirty="0">
                <a:effectLst/>
                <a:latin typeface="Arial" panose="020B0604020202020204" pitchFamily="34" charset="0"/>
              </a:rPr>
              <a:t>MANET.</a:t>
            </a:r>
            <a:r>
              <a:rPr lang="en-US" sz="2400" b="0" i="0" dirty="0">
                <a:effectLst/>
                <a:latin typeface="Arial" panose="020B0604020202020204" pitchFamily="34" charset="0"/>
              </a:rPr>
              <a:t> A mobile ad hoc network involves mobile devices communicating directly with one another.</a:t>
            </a:r>
          </a:p>
          <a:p>
            <a:pPr marL="0" indent="0">
              <a:buNone/>
            </a:pPr>
            <a:endParaRPr lang="en-US" sz="2400" b="0" i="0" dirty="0">
              <a:effectLst/>
              <a:latin typeface="Arial" panose="020B0604020202020204" pitchFamily="34" charset="0"/>
            </a:endParaRPr>
          </a:p>
          <a:p>
            <a:pPr marL="0" indent="0">
              <a:buNone/>
            </a:pPr>
            <a:r>
              <a:rPr lang="en-IN" sz="2400" b="1" i="0" dirty="0">
                <a:effectLst/>
                <a:latin typeface="Arial" panose="020B0604020202020204" pitchFamily="34" charset="0"/>
              </a:rPr>
              <a:t>IMANETs.</a:t>
            </a:r>
            <a:r>
              <a:rPr lang="en-IN" sz="2400" b="0" i="0" dirty="0">
                <a:effectLst/>
                <a:latin typeface="Arial" panose="020B0604020202020204" pitchFamily="34" charset="0"/>
              </a:rPr>
              <a:t> Internet-based mobile ad hoc networks support internet protocols, such as TCP/IP (Transmission Control Protocol/Internet Protocol) and User Datagram Protocol (</a:t>
            </a:r>
            <a:r>
              <a:rPr lang="en-IN" sz="2400" b="0"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UDP</a:t>
            </a:r>
            <a:r>
              <a:rPr lang="en-IN" sz="2400" b="0" i="0" dirty="0">
                <a:effectLst/>
                <a:latin typeface="Arial" panose="020B0604020202020204" pitchFamily="34" charset="0"/>
              </a:rPr>
              <a:t>).</a:t>
            </a:r>
          </a:p>
        </p:txBody>
      </p:sp>
    </p:spTree>
    <p:extLst>
      <p:ext uri="{BB962C8B-B14F-4D97-AF65-F5344CB8AC3E}">
        <p14:creationId xmlns:p14="http://schemas.microsoft.com/office/powerpoint/2010/main" val="2487222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C54C-75E0-1833-9B73-78DCBA8692AB}"/>
              </a:ext>
            </a:extLst>
          </p:cNvPr>
          <p:cNvSpPr>
            <a:spLocks noGrp="1"/>
          </p:cNvSpPr>
          <p:nvPr>
            <p:ph type="title"/>
          </p:nvPr>
        </p:nvSpPr>
        <p:spPr>
          <a:xfrm>
            <a:off x="986245" y="500062"/>
            <a:ext cx="10515600" cy="1325563"/>
          </a:xfrm>
        </p:spPr>
        <p:txBody>
          <a:bodyPr/>
          <a:lstStyle/>
          <a:p>
            <a:r>
              <a:rPr lang="en-IN" dirty="0">
                <a:solidFill>
                  <a:schemeClr val="accent1"/>
                </a:solidFill>
                <a:latin typeface="Arial Black" panose="020B0A04020102020204" pitchFamily="34" charset="0"/>
              </a:rPr>
              <a:t>Types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1F6856D-2CDE-9D35-0044-322880B18BB0}"/>
              </a:ext>
            </a:extLst>
          </p:cNvPr>
          <p:cNvSpPr>
            <a:spLocks noGrp="1"/>
          </p:cNvSpPr>
          <p:nvPr>
            <p:ph idx="1"/>
          </p:nvPr>
        </p:nvSpPr>
        <p:spPr/>
        <p:txBody>
          <a:bodyPr>
            <a:normAutofit fontScale="92500"/>
          </a:bodyPr>
          <a:lstStyle/>
          <a:p>
            <a:r>
              <a:rPr lang="en-US" sz="2400" b="1" i="0" dirty="0">
                <a:effectLst/>
                <a:latin typeface="Arial" panose="020B0604020202020204" pitchFamily="34" charset="0"/>
              </a:rPr>
              <a:t>SPANs.</a:t>
            </a:r>
            <a:r>
              <a:rPr lang="en-US" sz="2400" b="0" i="0" dirty="0">
                <a:effectLst/>
                <a:latin typeface="Arial" panose="020B0604020202020204" pitchFamily="34" charset="0"/>
              </a:rPr>
              <a:t> Smartphone ad hoc networks employ existing hardware, such as Wi-Fi and Bluetooth, and software protocols built into a smartphone operating system (OS) to create P2P networks without relying on cellular carrier networks, wireless access points or other traditional network infrastructure equipment.</a:t>
            </a:r>
          </a:p>
          <a:p>
            <a:endParaRPr lang="en-US" sz="2400" b="0" i="0" dirty="0">
              <a:effectLst/>
              <a:latin typeface="Arial" panose="020B0604020202020204" pitchFamily="34" charset="0"/>
            </a:endParaRPr>
          </a:p>
          <a:p>
            <a:r>
              <a:rPr lang="en-US" sz="2400" b="1" i="0" dirty="0">
                <a:effectLst/>
                <a:latin typeface="Arial" panose="020B0604020202020204" pitchFamily="34" charset="0"/>
              </a:rPr>
              <a:t>Vehicular ad hoc network.</a:t>
            </a:r>
            <a:r>
              <a:rPr lang="en-US" sz="2400" b="0" i="0" dirty="0">
                <a:effectLst/>
                <a:latin typeface="Arial" panose="020B0604020202020204" pitchFamily="34" charset="0"/>
              </a:rPr>
              <a:t> This network type involves devices in vehicles that are used for communicating between them and roadside equipment. An example is the in-vehicle safety and security system, OnStar.</a:t>
            </a:r>
            <a:endParaRPr lang="en-IN" sz="2400" dirty="0"/>
          </a:p>
        </p:txBody>
      </p:sp>
    </p:spTree>
    <p:extLst>
      <p:ext uri="{BB962C8B-B14F-4D97-AF65-F5344CB8AC3E}">
        <p14:creationId xmlns:p14="http://schemas.microsoft.com/office/powerpoint/2010/main" val="3304359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84</TotalTime>
  <Words>771</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Bookman Old Style</vt:lpstr>
      <vt:lpstr>Rockwell</vt:lpstr>
      <vt:lpstr>Damask</vt:lpstr>
      <vt:lpstr>Ad Hoc WLAN</vt:lpstr>
      <vt:lpstr>Intro</vt:lpstr>
      <vt:lpstr>Infrastructure Network</vt:lpstr>
      <vt:lpstr>Ad Hoc Networks</vt:lpstr>
      <vt:lpstr>Ad-hoc Mode vs Infrastructure Mode</vt:lpstr>
      <vt:lpstr>How Ad Hoc Network Works ?</vt:lpstr>
      <vt:lpstr>Working</vt:lpstr>
      <vt:lpstr>Types of Ad Hoc Networks</vt:lpstr>
      <vt:lpstr>Types</vt:lpstr>
      <vt:lpstr>Advantages</vt:lpstr>
      <vt:lpstr>Problems</vt:lpstr>
      <vt:lpstr>Disadvantages</vt:lpstr>
      <vt:lpstr>Disadvantages</vt:lpstr>
      <vt:lpstr>Usage</vt:lpstr>
      <vt:lpstr>Applications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Hoc WLAN</dc:title>
  <dc:creator>varun mishra</dc:creator>
  <cp:lastModifiedBy>Prashu Chaudhry</cp:lastModifiedBy>
  <cp:revision>4</cp:revision>
  <dcterms:created xsi:type="dcterms:W3CDTF">2022-11-06T18:28:42Z</dcterms:created>
  <dcterms:modified xsi:type="dcterms:W3CDTF">2022-11-08T18:18:33Z</dcterms:modified>
</cp:coreProperties>
</file>