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336aa52e30bf7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336aa52e30bf7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16dfea4d7e8c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16dfea4d7e8c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16dfea4d7e8c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16dfea4d7e8c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16dfea4d7e8c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16dfea4d7e8c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a737f995457d9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a737f995457d9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a737f995457d9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a737f995457d9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a737f995457d9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a737f995457d9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a737f995457d9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a737f995457d9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336aa52e30bf7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336aa52e30bf7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researchgate.net/publication/226352208_Transport_Layer_Protocols_in_Ad_Hoc_Networks" TargetMode="External"/><Relationship Id="rId4" Type="http://schemas.openxmlformats.org/officeDocument/2006/relationships/hyperlink" Target="https://www.tutorialspoint.com/point-coordination-function-pcf" TargetMode="External"/><Relationship Id="rId5" Type="http://schemas.openxmlformats.org/officeDocument/2006/relationships/hyperlink" Target="https://en.m.wikipedia.org/wiki/Point_coordination_fun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596750" y="3093900"/>
            <a:ext cx="6637500" cy="1095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Submitted by : Amar Nath</a:t>
            </a:r>
            <a:endParaRPr/>
          </a:p>
          <a:p>
            <a:pPr indent="0" lvl="0" marL="0" rtl="0" algn="r">
              <a:spcBef>
                <a:spcPts val="0"/>
              </a:spcBef>
              <a:spcAft>
                <a:spcPts val="0"/>
              </a:spcAft>
              <a:buNone/>
            </a:pPr>
            <a:r>
              <a:rPr lang="en"/>
              <a:t>Roll no : 04</a:t>
            </a:r>
            <a:endParaRPr/>
          </a:p>
        </p:txBody>
      </p:sp>
      <p:sp>
        <p:nvSpPr>
          <p:cNvPr id="87" name="Google Shape;87;p13"/>
          <p:cNvSpPr txBox="1"/>
          <p:nvPr/>
        </p:nvSpPr>
        <p:spPr>
          <a:xfrm>
            <a:off x="912725" y="1562350"/>
            <a:ext cx="6855900" cy="7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800"/>
              <a:t>Point Coordination Function</a:t>
            </a:r>
            <a:endParaRPr b="1" sz="3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98275" y="2295175"/>
            <a:ext cx="5219700" cy="14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Thank Y</a:t>
            </a:r>
            <a:r>
              <a:rPr lang="en" sz="3600"/>
              <a:t>ou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 Coordination Function (PCF)</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Point coordination function (PCF) is an optional technique used to prevent collisions in IEEE 802.11-based WLAN standard including Wi-Fi. It is a medium access control (MAC) sublayer technique used in areas where carrier-sense multiple access with collision avoidance (CSMA/CA) is used.</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rPr lang="en" sz="1100"/>
              <a:t>PCF is used additionally along with the mandatory distributed coordination function (DCF). It is used in centralised control system, and is present in the access point (AP) of the wireless network. An AP is generally a wireless router that coordinates network communication.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PCF</a:t>
            </a:r>
            <a:endParaRPr/>
          </a:p>
        </p:txBody>
      </p:sp>
      <p:sp>
        <p:nvSpPr>
          <p:cNvPr id="99" name="Google Shape;99;p15"/>
          <p:cNvSpPr txBox="1"/>
          <p:nvPr>
            <p:ph idx="1" type="body"/>
          </p:nvPr>
        </p:nvSpPr>
        <p:spPr>
          <a:xfrm>
            <a:off x="729450" y="2088056"/>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 </a:t>
            </a:r>
            <a:r>
              <a:rPr lang="en"/>
              <a:t>It is an optional function that resides on the top of the mandatory DCF. Both PCF and DCF operate simultaneously.</a:t>
            </a:r>
            <a:endParaRPr/>
          </a:p>
          <a:p>
            <a:pPr indent="0" lvl="0" marL="0" rtl="0" algn="l">
              <a:spcBef>
                <a:spcPts val="1200"/>
              </a:spcBef>
              <a:spcAft>
                <a:spcPts val="0"/>
              </a:spcAft>
              <a:buNone/>
            </a:pPr>
            <a:r>
              <a:rPr lang="en"/>
              <a:t>∆ It provides channel access to the stations using poll and response method thus eliminating the need of contention.</a:t>
            </a:r>
            <a:endParaRPr/>
          </a:p>
          <a:p>
            <a:pPr indent="0" lvl="0" marL="0" rtl="0" algn="l">
              <a:spcBef>
                <a:spcPts val="1200"/>
              </a:spcBef>
              <a:spcAft>
                <a:spcPts val="0"/>
              </a:spcAft>
              <a:buNone/>
            </a:pPr>
            <a:r>
              <a:rPr lang="en"/>
              <a:t>∆ The polling is done by the point co-ordinator (PC) that resides in central access point (AP).</a:t>
            </a:r>
            <a:endParaRPr/>
          </a:p>
          <a:p>
            <a:pPr indent="0" lvl="0" marL="0" rtl="0" algn="l">
              <a:spcBef>
                <a:spcPts val="1200"/>
              </a:spcBef>
              <a:spcAft>
                <a:spcPts val="0"/>
              </a:spcAft>
              <a:buNone/>
            </a:pPr>
            <a:r>
              <a:rPr lang="en"/>
              <a:t>∆ The station waits for Point Inter–Frame Space (PISF) before transmission. PISF is typically smaller than DIFS (Distributed Inter-Frame Space) as used in DCF.</a:t>
            </a:r>
            <a:endParaRPr/>
          </a:p>
          <a:p>
            <a:pPr indent="0" lvl="0" marL="0" rtl="0" algn="l">
              <a:spcBef>
                <a:spcPts val="1200"/>
              </a:spcBef>
              <a:spcAft>
                <a:spcPts val="0"/>
              </a:spcAft>
              <a:buNone/>
            </a:pPr>
            <a:r>
              <a:rPr lang="en"/>
              <a:t>∆ PC polls in a round – robin method to provide access to the stations in the wireless network.</a:t>
            </a:r>
            <a:endParaRPr/>
          </a:p>
          <a:p>
            <a:pPr indent="0" lvl="0" marL="0" rtl="0" algn="l">
              <a:spcBef>
                <a:spcPts val="1200"/>
              </a:spcBef>
              <a:spcAft>
                <a:spcPts val="1200"/>
              </a:spcAft>
              <a:buNone/>
            </a:pPr>
            <a:r>
              <a:rPr lang="en"/>
              <a:t>∆ AP issues a special control frame called beacon frame to initiate and repeat polling.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PCF Interframe Space</a:t>
            </a:r>
            <a:endParaRPr/>
          </a:p>
        </p:txBody>
      </p:sp>
      <p:sp>
        <p:nvSpPr>
          <p:cNvPr id="105" name="Google Shape;105;p16"/>
          <p:cNvSpPr txBox="1"/>
          <p:nvPr>
            <p:ph idx="1" type="body"/>
          </p:nvPr>
        </p:nvSpPr>
        <p:spPr>
          <a:xfrm>
            <a:off x="729450" y="2124779"/>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PCF Interframe Space (PIFS) is one of the interframe space used in IEEE 802.11 based Wireless LANs. PCF enabled access point wait for PIFS duration rather than DIFS to occupy the wireless medium. PIFS duration is less than DIFS and greater than SIFS (DIFS &gt; PIFS &gt; SIFS). Hence AP always has more priority to access the medium.</a:t>
            </a:r>
            <a:endParaRPr sz="1100"/>
          </a:p>
          <a:p>
            <a:pPr indent="0" lvl="0" marL="0" rtl="0" algn="l">
              <a:spcBef>
                <a:spcPts val="1200"/>
              </a:spcBef>
              <a:spcAft>
                <a:spcPts val="0"/>
              </a:spcAft>
              <a:buNone/>
            </a:pPr>
            <a:r>
              <a:rPr lang="en" sz="1100"/>
              <a:t>PIFS duration can be calculated as follows :        PIFS = SIFS + Slot time</a:t>
            </a:r>
            <a:endParaRPr sz="1100"/>
          </a:p>
          <a:p>
            <a:pPr indent="0" lvl="0" marL="0" rtl="0" algn="l">
              <a:spcBef>
                <a:spcPts val="1200"/>
              </a:spcBef>
              <a:spcAft>
                <a:spcPts val="12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3135675" y="1717333"/>
            <a:ext cx="2872649" cy="29524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Step 1 − PC sends a beacon frame after waiting for PIFS. The beacon frame reaches every station in the wireless network.</a:t>
            </a:r>
            <a:endParaRPr sz="1100"/>
          </a:p>
          <a:p>
            <a:pPr indent="0" lvl="0" marL="0" rtl="0" algn="l">
              <a:spcBef>
                <a:spcPts val="1200"/>
              </a:spcBef>
              <a:spcAft>
                <a:spcPts val="0"/>
              </a:spcAft>
              <a:buNone/>
            </a:pPr>
            <a:r>
              <a:rPr lang="en" sz="1100"/>
              <a:t>Step 2 − If AP has data for a particular station, say station X, it sends the data and a grant to station X.</a:t>
            </a:r>
            <a:endParaRPr sz="1100"/>
          </a:p>
          <a:p>
            <a:pPr indent="0" lvl="0" marL="0" rtl="0" algn="l">
              <a:spcBef>
                <a:spcPts val="1200"/>
              </a:spcBef>
              <a:spcAft>
                <a:spcPts val="0"/>
              </a:spcAft>
              <a:buNone/>
            </a:pPr>
            <a:r>
              <a:rPr lang="en" sz="1100"/>
              <a:t>Step 3 − When station X gets the grant from the AP, if it has a data frame for AP, it transmits data and acknowledgement (ACK) to the AP.</a:t>
            </a:r>
            <a:endParaRPr sz="1100"/>
          </a:p>
          <a:p>
            <a:pPr indent="0" lvl="0" marL="0" rtl="0" algn="l">
              <a:spcBef>
                <a:spcPts val="1200"/>
              </a:spcBef>
              <a:spcAft>
                <a:spcPts val="0"/>
              </a:spcAft>
              <a:buNone/>
            </a:pPr>
            <a:r>
              <a:rPr lang="en" sz="1100"/>
              <a:t>Step 4 − On receiving data from station X, the AP sends an ACK to it.</a:t>
            </a:r>
            <a:endParaRPr sz="1100"/>
          </a:p>
          <a:p>
            <a:pPr indent="0" lvl="0" marL="0" rtl="0" algn="l">
              <a:spcBef>
                <a:spcPts val="1200"/>
              </a:spcBef>
              <a:spcAft>
                <a:spcPts val="1200"/>
              </a:spcAft>
              <a:buNone/>
            </a:pPr>
            <a:r>
              <a:rPr lang="en" sz="1100"/>
              <a:t>Step 5 − The AP then sends goes to the next station, say station Y. If AP has data for Y, it sends data and grant to Y, otherwise it sends only grant to Y.</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729450" y="1946325"/>
            <a:ext cx="7688700" cy="25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Step 6 − On receiving grant from AP, station Y transmits its data (if any) to AP.</a:t>
            </a:r>
            <a:endParaRPr sz="1100"/>
          </a:p>
          <a:p>
            <a:pPr indent="0" lvl="0" marL="0" rtl="0" algn="l">
              <a:spcBef>
                <a:spcPts val="1200"/>
              </a:spcBef>
              <a:spcAft>
                <a:spcPts val="0"/>
              </a:spcAft>
              <a:buNone/>
            </a:pPr>
            <a:r>
              <a:rPr lang="en" sz="1100"/>
              <a:t>Step 7 − This process continues for all the stations in the poll.</a:t>
            </a:r>
            <a:endParaRPr sz="1100"/>
          </a:p>
          <a:p>
            <a:pPr indent="0" lvl="0" marL="0" rtl="0" algn="l">
              <a:spcBef>
                <a:spcPts val="1200"/>
              </a:spcBef>
              <a:spcAft>
                <a:spcPts val="1200"/>
              </a:spcAft>
              <a:buNone/>
            </a:pPr>
            <a:r>
              <a:rPr lang="en" sz="1100"/>
              <a:t>Step 8 − At the end of granting access to all the stations, the AP sends an ACK to the last station. It then notifies all stations that this is the end of polling.</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408163" y="1593829"/>
            <a:ext cx="8327676" cy="33545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2" name="Google Shape;13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https://www.researchgate.net/publication/226352208_Transport_Layer_Protocols_in_Ad_Hoc_Networks</a:t>
            </a:r>
            <a:endParaRPr/>
          </a:p>
          <a:p>
            <a:pPr indent="0" lvl="0" marL="0" rtl="0" algn="l">
              <a:spcBef>
                <a:spcPts val="1200"/>
              </a:spcBef>
              <a:spcAft>
                <a:spcPts val="0"/>
              </a:spcAft>
              <a:buNone/>
            </a:pPr>
            <a:r>
              <a:rPr lang="en" u="sng">
                <a:solidFill>
                  <a:schemeClr val="hlink"/>
                </a:solidFill>
                <a:hlinkClick r:id="rId4"/>
              </a:rPr>
              <a:t>https://www.tutorialspoint.com/point-coordination-function-pcf</a:t>
            </a:r>
            <a:endParaRPr/>
          </a:p>
          <a:p>
            <a:pPr indent="0" lvl="0" marL="0" rtl="0" algn="l">
              <a:spcBef>
                <a:spcPts val="1200"/>
              </a:spcBef>
              <a:spcAft>
                <a:spcPts val="0"/>
              </a:spcAft>
              <a:buNone/>
            </a:pPr>
            <a:r>
              <a:rPr lang="en" u="sng">
                <a:solidFill>
                  <a:schemeClr val="hlink"/>
                </a:solidFill>
                <a:hlinkClick r:id="rId5"/>
              </a:rPr>
              <a:t>https://en.m.wikipedia.org/wiki/Point_coordination_function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