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embeddedFontLst>
    <p:embeddedFont>
      <p:font typeface="Akshar"/>
      <p:regular r:id="rId25"/>
      <p:bold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pu3SlOTKGJRH4dwEswRs7eBFU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kshar-bold.fntdata"/><Relationship Id="rId25" Type="http://schemas.openxmlformats.org/officeDocument/2006/relationships/font" Target="fonts/Akshar-regular.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2396702e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92396702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92396702e8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92396702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92396702e8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92396702e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2396702e8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2396702e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2396702e8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2396702e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 type="subTitle"/>
          </p:nvPr>
        </p:nvSpPr>
        <p:spPr>
          <a:xfrm>
            <a:off x="866442" y="4777380"/>
            <a:ext cx="662096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9"/>
          <p:cNvSpPr txBox="1"/>
          <p:nvPr>
            <p:ph type="title"/>
          </p:nvPr>
        </p:nvSpPr>
        <p:spPr>
          <a:xfrm>
            <a:off x="866443" y="4800587"/>
            <a:ext cx="66209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p:nvPr>
            <p:ph idx="2" type="pic"/>
          </p:nvPr>
        </p:nvSpPr>
        <p:spPr>
          <a:xfrm>
            <a:off x="866442" y="685800"/>
            <a:ext cx="662096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9"/>
          <p:cNvSpPr txBox="1"/>
          <p:nvPr>
            <p:ph idx="1" type="body"/>
          </p:nvPr>
        </p:nvSpPr>
        <p:spPr>
          <a:xfrm>
            <a:off x="866443" y="5367325"/>
            <a:ext cx="662096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30"/>
          <p:cNvSpPr txBox="1"/>
          <p:nvPr>
            <p:ph type="title"/>
          </p:nvPr>
        </p:nvSpPr>
        <p:spPr>
          <a:xfrm>
            <a:off x="866442" y="1447800"/>
            <a:ext cx="6620968"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 type="body"/>
          </p:nvPr>
        </p:nvSpPr>
        <p:spPr>
          <a:xfrm>
            <a:off x="866442" y="3657600"/>
            <a:ext cx="6620968"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3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31"/>
          <p:cNvSpPr txBox="1"/>
          <p:nvPr>
            <p:ph type="title"/>
          </p:nvPr>
        </p:nvSpPr>
        <p:spPr>
          <a:xfrm>
            <a:off x="1181409" y="1447800"/>
            <a:ext cx="6001049"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1"/>
          <p:cNvSpPr txBox="1"/>
          <p:nvPr>
            <p:ph idx="1" type="body"/>
          </p:nvPr>
        </p:nvSpPr>
        <p:spPr>
          <a:xfrm>
            <a:off x="1448177" y="3771174"/>
            <a:ext cx="546115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31"/>
          <p:cNvSpPr txBox="1"/>
          <p:nvPr>
            <p:ph idx="2" type="body"/>
          </p:nvPr>
        </p:nvSpPr>
        <p:spPr>
          <a:xfrm>
            <a:off x="866442" y="4350657"/>
            <a:ext cx="6620968"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3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31"/>
          <p:cNvSpPr txBox="1"/>
          <p:nvPr/>
        </p:nvSpPr>
        <p:spPr>
          <a:xfrm>
            <a:off x="673897" y="971253"/>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31"/>
          <p:cNvSpPr txBox="1"/>
          <p:nvPr/>
        </p:nvSpPr>
        <p:spPr>
          <a:xfrm>
            <a:off x="6999690" y="2613787"/>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32"/>
          <p:cNvSpPr txBox="1"/>
          <p:nvPr>
            <p:ph type="title"/>
          </p:nvPr>
        </p:nvSpPr>
        <p:spPr>
          <a:xfrm>
            <a:off x="866441" y="3124201"/>
            <a:ext cx="6620969"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3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3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3"/>
          <p:cNvSpPr txBox="1"/>
          <p:nvPr>
            <p:ph idx="1" type="body"/>
          </p:nvPr>
        </p:nvSpPr>
        <p:spPr>
          <a:xfrm>
            <a:off x="474834" y="1981200"/>
            <a:ext cx="22107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33"/>
          <p:cNvSpPr txBox="1"/>
          <p:nvPr>
            <p:ph idx="2" type="body"/>
          </p:nvPr>
        </p:nvSpPr>
        <p:spPr>
          <a:xfrm>
            <a:off x="489475" y="2667000"/>
            <a:ext cx="219608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33"/>
          <p:cNvSpPr txBox="1"/>
          <p:nvPr>
            <p:ph idx="3" type="body"/>
          </p:nvPr>
        </p:nvSpPr>
        <p:spPr>
          <a:xfrm>
            <a:off x="2913504" y="1981200"/>
            <a:ext cx="22027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33"/>
          <p:cNvSpPr txBox="1"/>
          <p:nvPr>
            <p:ph idx="4" type="body"/>
          </p:nvPr>
        </p:nvSpPr>
        <p:spPr>
          <a:xfrm>
            <a:off x="2905586" y="2667000"/>
            <a:ext cx="2210671"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33"/>
          <p:cNvSpPr txBox="1"/>
          <p:nvPr>
            <p:ph idx="5" type="body"/>
          </p:nvPr>
        </p:nvSpPr>
        <p:spPr>
          <a:xfrm>
            <a:off x="5344917" y="1981200"/>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33"/>
          <p:cNvSpPr txBox="1"/>
          <p:nvPr>
            <p:ph idx="6" type="body"/>
          </p:nvPr>
        </p:nvSpPr>
        <p:spPr>
          <a:xfrm>
            <a:off x="5344917" y="2667000"/>
            <a:ext cx="2199658"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33"/>
          <p:cNvCxnSpPr/>
          <p:nvPr/>
        </p:nvCxnSpPr>
        <p:spPr>
          <a:xfrm>
            <a:off x="2795334"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33"/>
          <p:cNvCxnSpPr/>
          <p:nvPr/>
        </p:nvCxnSpPr>
        <p:spPr>
          <a:xfrm>
            <a:off x="5223030"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3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3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4"/>
          <p:cNvSpPr txBox="1"/>
          <p:nvPr>
            <p:ph idx="1" type="body"/>
          </p:nvPr>
        </p:nvSpPr>
        <p:spPr>
          <a:xfrm>
            <a:off x="489475" y="4250949"/>
            <a:ext cx="22056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34"/>
          <p:cNvSpPr/>
          <p:nvPr>
            <p:ph idx="2" type="pic"/>
          </p:nvPr>
        </p:nvSpPr>
        <p:spPr>
          <a:xfrm>
            <a:off x="489475" y="2209800"/>
            <a:ext cx="2205612"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34"/>
          <p:cNvSpPr txBox="1"/>
          <p:nvPr>
            <p:ph idx="3" type="body"/>
          </p:nvPr>
        </p:nvSpPr>
        <p:spPr>
          <a:xfrm>
            <a:off x="489475" y="4827212"/>
            <a:ext cx="2205612"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34"/>
          <p:cNvSpPr txBox="1"/>
          <p:nvPr>
            <p:ph idx="4" type="body"/>
          </p:nvPr>
        </p:nvSpPr>
        <p:spPr>
          <a:xfrm>
            <a:off x="2917792" y="4250949"/>
            <a:ext cx="21984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34"/>
          <p:cNvSpPr/>
          <p:nvPr>
            <p:ph idx="5" type="pic"/>
          </p:nvPr>
        </p:nvSpPr>
        <p:spPr>
          <a:xfrm>
            <a:off x="2917791" y="2209800"/>
            <a:ext cx="2198466"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34"/>
          <p:cNvSpPr txBox="1"/>
          <p:nvPr>
            <p:ph idx="6" type="body"/>
          </p:nvPr>
        </p:nvSpPr>
        <p:spPr>
          <a:xfrm>
            <a:off x="2916776" y="4827211"/>
            <a:ext cx="2201378"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34"/>
          <p:cNvSpPr txBox="1"/>
          <p:nvPr>
            <p:ph idx="7" type="body"/>
          </p:nvPr>
        </p:nvSpPr>
        <p:spPr>
          <a:xfrm>
            <a:off x="5344917" y="4250949"/>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34"/>
          <p:cNvSpPr/>
          <p:nvPr>
            <p:ph idx="8" type="pic"/>
          </p:nvPr>
        </p:nvSpPr>
        <p:spPr>
          <a:xfrm>
            <a:off x="5344916" y="2209800"/>
            <a:ext cx="2199658"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34"/>
          <p:cNvSpPr txBox="1"/>
          <p:nvPr>
            <p:ph idx="9" type="body"/>
          </p:nvPr>
        </p:nvSpPr>
        <p:spPr>
          <a:xfrm>
            <a:off x="5344824" y="4827209"/>
            <a:ext cx="2202571"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34"/>
          <p:cNvCxnSpPr/>
          <p:nvPr/>
        </p:nvCxnSpPr>
        <p:spPr>
          <a:xfrm>
            <a:off x="2795334"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34"/>
          <p:cNvCxnSpPr/>
          <p:nvPr/>
        </p:nvCxnSpPr>
        <p:spPr>
          <a:xfrm>
            <a:off x="5223030"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3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5"/>
          <p:cNvSpPr txBox="1"/>
          <p:nvPr>
            <p:ph idx="1" type="body"/>
          </p:nvPr>
        </p:nvSpPr>
        <p:spPr>
          <a:xfrm rot="5400000">
            <a:off x="2085787" y="794839"/>
            <a:ext cx="4195481" cy="671165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6"/>
          <p:cNvSpPr txBox="1"/>
          <p:nvPr>
            <p:ph type="title"/>
          </p:nvPr>
        </p:nvSpPr>
        <p:spPr>
          <a:xfrm rot="5400000">
            <a:off x="3974116" y="2685880"/>
            <a:ext cx="5826125" cy="13147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6"/>
          <p:cNvSpPr txBox="1"/>
          <p:nvPr>
            <p:ph idx="1" type="body"/>
          </p:nvPr>
        </p:nvSpPr>
        <p:spPr>
          <a:xfrm rot="5400000">
            <a:off x="532314" y="730366"/>
            <a:ext cx="5483134" cy="556881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2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2"/>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2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 type="body"/>
          </p:nvPr>
        </p:nvSpPr>
        <p:spPr>
          <a:xfrm>
            <a:off x="827700" y="2060576"/>
            <a:ext cx="3298113"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23"/>
          <p:cNvSpPr txBox="1"/>
          <p:nvPr>
            <p:ph idx="2" type="body"/>
          </p:nvPr>
        </p:nvSpPr>
        <p:spPr>
          <a:xfrm>
            <a:off x="4241975" y="2056093"/>
            <a:ext cx="3298115"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2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 type="body"/>
          </p:nvPr>
        </p:nvSpPr>
        <p:spPr>
          <a:xfrm>
            <a:off x="827700" y="1905000"/>
            <a:ext cx="32981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24"/>
          <p:cNvSpPr txBox="1"/>
          <p:nvPr>
            <p:ph idx="2" type="body"/>
          </p:nvPr>
        </p:nvSpPr>
        <p:spPr>
          <a:xfrm>
            <a:off x="827700"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24"/>
          <p:cNvSpPr txBox="1"/>
          <p:nvPr>
            <p:ph idx="3" type="body"/>
          </p:nvPr>
        </p:nvSpPr>
        <p:spPr>
          <a:xfrm>
            <a:off x="4241976" y="1905000"/>
            <a:ext cx="3298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24"/>
          <p:cNvSpPr txBox="1"/>
          <p:nvPr>
            <p:ph idx="4" type="body"/>
          </p:nvPr>
        </p:nvSpPr>
        <p:spPr>
          <a:xfrm>
            <a:off x="4241976"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2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7"/>
          <p:cNvSpPr txBox="1"/>
          <p:nvPr>
            <p:ph type="title"/>
          </p:nvPr>
        </p:nvSpPr>
        <p:spPr>
          <a:xfrm>
            <a:off x="866441" y="1447800"/>
            <a:ext cx="2551462"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 type="body"/>
          </p:nvPr>
        </p:nvSpPr>
        <p:spPr>
          <a:xfrm>
            <a:off x="3589397" y="1447800"/>
            <a:ext cx="3898013"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27"/>
          <p:cNvSpPr txBox="1"/>
          <p:nvPr>
            <p:ph idx="2" type="body"/>
          </p:nvPr>
        </p:nvSpPr>
        <p:spPr>
          <a:xfrm>
            <a:off x="866441" y="3129281"/>
            <a:ext cx="2551462"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2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8"/>
          <p:cNvSpPr txBox="1"/>
          <p:nvPr>
            <p:ph type="title"/>
          </p:nvPr>
        </p:nvSpPr>
        <p:spPr>
          <a:xfrm>
            <a:off x="865656" y="1854192"/>
            <a:ext cx="3820674"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p:nvPr>
            <p:ph idx="2" type="pic"/>
          </p:nvPr>
        </p:nvSpPr>
        <p:spPr>
          <a:xfrm>
            <a:off x="5213517" y="1143000"/>
            <a:ext cx="2400925"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28"/>
          <p:cNvSpPr txBox="1"/>
          <p:nvPr>
            <p:ph idx="1" type="body"/>
          </p:nvPr>
        </p:nvSpPr>
        <p:spPr>
          <a:xfrm>
            <a:off x="866441" y="3657600"/>
            <a:ext cx="3814728"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9"/>
          <p:cNvSpPr/>
          <p:nvPr/>
        </p:nvSpPr>
        <p:spPr>
          <a:xfrm>
            <a:off x="629943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9"/>
          <p:cNvSpPr/>
          <p:nvPr/>
        </p:nvSpPr>
        <p:spPr>
          <a:xfrm>
            <a:off x="5689832" y="-457200"/>
            <a:ext cx="1600200" cy="1600200"/>
          </a:xfrm>
          <a:prstGeom prst="ellipse">
            <a:avLst/>
          </a:prstGeom>
          <a:gradFill>
            <a:gsLst>
              <a:gs pos="0">
                <a:srgbClr val="4CB9C3">
                  <a:alpha val="13725"/>
                </a:srgbClr>
              </a:gs>
              <a:gs pos="36000">
                <a:srgbClr val="4CB9C3">
                  <a:alpha val="6666"/>
                </a:srgbClr>
              </a:gs>
              <a:gs pos="73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9"/>
          <p:cNvSpPr/>
          <p:nvPr/>
        </p:nvSpPr>
        <p:spPr>
          <a:xfrm>
            <a:off x="6299432" y="6096000"/>
            <a:ext cx="990600" cy="990600"/>
          </a:xfrm>
          <a:prstGeom prst="ellipse">
            <a:avLst/>
          </a:prstGeom>
          <a:gradFill>
            <a:gsLst>
              <a:gs pos="0">
                <a:srgbClr val="4CB9C3">
                  <a:alpha val="8627"/>
                </a:srgbClr>
              </a:gs>
              <a:gs pos="36000">
                <a:srgbClr val="4CB9C3">
                  <a:alpha val="4705"/>
                </a:srgbClr>
              </a:gs>
              <a:gs pos="66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9"/>
          <p:cNvSpPr/>
          <p:nvPr/>
        </p:nvSpPr>
        <p:spPr>
          <a:xfrm>
            <a:off x="-153988" y="2667000"/>
            <a:ext cx="4191000" cy="4191000"/>
          </a:xfrm>
          <a:prstGeom prst="ellipse">
            <a:avLst/>
          </a:prstGeom>
          <a:gradFill>
            <a:gsLst>
              <a:gs pos="0">
                <a:srgbClr val="4CB9C3">
                  <a:alpha val="10980"/>
                </a:srgbClr>
              </a:gs>
              <a:gs pos="36000">
                <a:srgbClr val="4CB9C3">
                  <a:alpha val="9803"/>
                </a:srgbClr>
              </a:gs>
              <a:gs pos="75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9"/>
          <p:cNvSpPr/>
          <p:nvPr/>
        </p:nvSpPr>
        <p:spPr>
          <a:xfrm>
            <a:off x="-839788" y="2895600"/>
            <a:ext cx="2362200" cy="2362200"/>
          </a:xfrm>
          <a:prstGeom prst="ellipse">
            <a:avLst/>
          </a:prstGeom>
          <a:gradFill>
            <a:gsLst>
              <a:gs pos="0">
                <a:srgbClr val="4CB9C3">
                  <a:alpha val="7843"/>
                </a:srgbClr>
              </a:gs>
              <a:gs pos="36000">
                <a:srgbClr val="4CB9C3">
                  <a:alpha val="7843"/>
                </a:srgbClr>
              </a:gs>
              <a:gs pos="72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9"/>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9"/>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Akshar"/>
                <a:ea typeface="Akshar"/>
                <a:cs typeface="Akshar"/>
                <a:sym typeface="Akshar"/>
              </a:defRPr>
            </a:lvl1pPr>
            <a:lvl2pPr lvl="1"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2pPr>
            <a:lvl3pPr lvl="2"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3pPr>
            <a:lvl4pPr lvl="3"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4pPr>
            <a:lvl5pPr lvl="4"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5pPr>
            <a:lvl6pPr lvl="5"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6pPr>
            <a:lvl7pPr lvl="6"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7pPr>
            <a:lvl8pPr lvl="7"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8pPr>
            <a:lvl9pPr lvl="8"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9pPr>
          </a:lstStyle>
          <a:p/>
        </p:txBody>
      </p:sp>
      <p:sp>
        <p:nvSpPr>
          <p:cNvPr id="15" name="Google Shape;15;p1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Akshar"/>
                <a:ea typeface="Akshar"/>
                <a:cs typeface="Akshar"/>
                <a:sym typeface="Akshar"/>
              </a:defRPr>
            </a:lvl1pPr>
            <a:lvl2pPr lvl="1"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2pPr>
            <a:lvl3pPr lvl="2"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3pPr>
            <a:lvl4pPr lvl="3"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4pPr>
            <a:lvl5pPr lvl="4"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5pPr>
            <a:lvl6pPr lvl="5"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6pPr>
            <a:lvl7pPr lvl="6"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7pPr>
            <a:lvl8pPr lvl="7"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8pPr>
            <a:lvl9pPr lvl="8" marR="0" rtl="0" algn="l">
              <a:spcBef>
                <a:spcPts val="0"/>
              </a:spcBef>
              <a:spcAft>
                <a:spcPts val="0"/>
              </a:spcAft>
              <a:buSzPts val="1400"/>
              <a:buNone/>
              <a:defRPr b="0" i="0" sz="1400" u="none" cap="none" strike="noStrike">
                <a:solidFill>
                  <a:schemeClr val="lt1"/>
                </a:solidFill>
                <a:latin typeface="Akshar"/>
                <a:ea typeface="Akshar"/>
                <a:cs typeface="Akshar"/>
                <a:sym typeface="Akshar"/>
              </a:defRPr>
            </a:lvl9pPr>
          </a:lstStyle>
          <a:p/>
        </p:txBody>
      </p:sp>
      <p:sp>
        <p:nvSpPr>
          <p:cNvPr id="16" name="Google Shape;16;p1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spcAft>
                <a:spcPts val="0"/>
              </a:spcAft>
              <a:buNone/>
              <a:defRPr b="0" i="0" sz="2801" u="none" cap="none" strike="noStrike">
                <a:solidFill>
                  <a:schemeClr val="lt1"/>
                </a:solidFill>
                <a:latin typeface="Akshar"/>
                <a:ea typeface="Akshar"/>
                <a:cs typeface="Akshar"/>
                <a:sym typeface="Akshar"/>
              </a:defRPr>
            </a:lvl1pPr>
            <a:lvl2pPr indent="0" lvl="1" marL="0" marR="0" rtl="0" algn="ctr">
              <a:spcBef>
                <a:spcPts val="0"/>
              </a:spcBef>
              <a:spcAft>
                <a:spcPts val="0"/>
              </a:spcAft>
              <a:buNone/>
              <a:defRPr b="0" i="0" sz="2801" u="none" cap="none" strike="noStrike">
                <a:solidFill>
                  <a:schemeClr val="lt1"/>
                </a:solidFill>
                <a:latin typeface="Akshar"/>
                <a:ea typeface="Akshar"/>
                <a:cs typeface="Akshar"/>
                <a:sym typeface="Akshar"/>
              </a:defRPr>
            </a:lvl2pPr>
            <a:lvl3pPr indent="0" lvl="2" marL="0" marR="0" rtl="0" algn="ctr">
              <a:spcBef>
                <a:spcPts val="0"/>
              </a:spcBef>
              <a:spcAft>
                <a:spcPts val="0"/>
              </a:spcAft>
              <a:buNone/>
              <a:defRPr b="0" i="0" sz="2801" u="none" cap="none" strike="noStrike">
                <a:solidFill>
                  <a:schemeClr val="lt1"/>
                </a:solidFill>
                <a:latin typeface="Akshar"/>
                <a:ea typeface="Akshar"/>
                <a:cs typeface="Akshar"/>
                <a:sym typeface="Akshar"/>
              </a:defRPr>
            </a:lvl3pPr>
            <a:lvl4pPr indent="0" lvl="3" marL="0" marR="0" rtl="0" algn="ctr">
              <a:spcBef>
                <a:spcPts val="0"/>
              </a:spcBef>
              <a:spcAft>
                <a:spcPts val="0"/>
              </a:spcAft>
              <a:buNone/>
              <a:defRPr b="0" i="0" sz="2801" u="none" cap="none" strike="noStrike">
                <a:solidFill>
                  <a:schemeClr val="lt1"/>
                </a:solidFill>
                <a:latin typeface="Akshar"/>
                <a:ea typeface="Akshar"/>
                <a:cs typeface="Akshar"/>
                <a:sym typeface="Akshar"/>
              </a:defRPr>
            </a:lvl4pPr>
            <a:lvl5pPr indent="0" lvl="4" marL="0" marR="0" rtl="0" algn="ctr">
              <a:spcBef>
                <a:spcPts val="0"/>
              </a:spcBef>
              <a:spcAft>
                <a:spcPts val="0"/>
              </a:spcAft>
              <a:buNone/>
              <a:defRPr b="0" i="0" sz="2801" u="none" cap="none" strike="noStrike">
                <a:solidFill>
                  <a:schemeClr val="lt1"/>
                </a:solidFill>
                <a:latin typeface="Akshar"/>
                <a:ea typeface="Akshar"/>
                <a:cs typeface="Akshar"/>
                <a:sym typeface="Akshar"/>
              </a:defRPr>
            </a:lvl5pPr>
            <a:lvl6pPr indent="0" lvl="5" marL="0" marR="0" rtl="0" algn="ctr">
              <a:spcBef>
                <a:spcPts val="0"/>
              </a:spcBef>
              <a:spcAft>
                <a:spcPts val="0"/>
              </a:spcAft>
              <a:buNone/>
              <a:defRPr b="0" i="0" sz="2801" u="none" cap="none" strike="noStrike">
                <a:solidFill>
                  <a:schemeClr val="lt1"/>
                </a:solidFill>
                <a:latin typeface="Akshar"/>
                <a:ea typeface="Akshar"/>
                <a:cs typeface="Akshar"/>
                <a:sym typeface="Akshar"/>
              </a:defRPr>
            </a:lvl6pPr>
            <a:lvl7pPr indent="0" lvl="6" marL="0" marR="0" rtl="0" algn="ctr">
              <a:spcBef>
                <a:spcPts val="0"/>
              </a:spcBef>
              <a:spcAft>
                <a:spcPts val="0"/>
              </a:spcAft>
              <a:buNone/>
              <a:defRPr b="0" i="0" sz="2801" u="none" cap="none" strike="noStrike">
                <a:solidFill>
                  <a:schemeClr val="lt1"/>
                </a:solidFill>
                <a:latin typeface="Akshar"/>
                <a:ea typeface="Akshar"/>
                <a:cs typeface="Akshar"/>
                <a:sym typeface="Akshar"/>
              </a:defRPr>
            </a:lvl7pPr>
            <a:lvl8pPr indent="0" lvl="7" marL="0" marR="0" rtl="0" algn="ctr">
              <a:spcBef>
                <a:spcPts val="0"/>
              </a:spcBef>
              <a:spcAft>
                <a:spcPts val="0"/>
              </a:spcAft>
              <a:buNone/>
              <a:defRPr b="0" i="0" sz="2801" u="none" cap="none" strike="noStrike">
                <a:solidFill>
                  <a:schemeClr val="lt1"/>
                </a:solidFill>
                <a:latin typeface="Akshar"/>
                <a:ea typeface="Akshar"/>
                <a:cs typeface="Akshar"/>
                <a:sym typeface="Akshar"/>
              </a:defRPr>
            </a:lvl8pPr>
            <a:lvl9pPr indent="0" lvl="8" marL="0" marR="0" rtl="0" algn="ctr">
              <a:spcBef>
                <a:spcPts val="0"/>
              </a:spcBef>
              <a:spcAft>
                <a:spcPts val="0"/>
              </a:spcAft>
              <a:buNone/>
              <a:defRPr b="0" i="0" sz="2801" u="none" cap="none" strike="noStrike">
                <a:solidFill>
                  <a:schemeClr val="lt1"/>
                </a:solidFill>
                <a:latin typeface="Akshar"/>
                <a:ea typeface="Akshar"/>
                <a:cs typeface="Akshar"/>
                <a:sym typeface="Akshar"/>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685800" y="10668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400"/>
              <a:buFont typeface="Century Gothic"/>
              <a:buNone/>
            </a:pPr>
            <a:r>
              <a:rPr b="1" lang="en-US" sz="4400"/>
              <a:t>CDMA (Code Division Multiple Access)</a:t>
            </a:r>
            <a:endParaRPr b="1" sz="4400"/>
          </a:p>
        </p:txBody>
      </p:sp>
      <p:sp>
        <p:nvSpPr>
          <p:cNvPr id="148" name="Google Shape;148;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560"/>
              <a:buNone/>
            </a:pPr>
            <a:r>
              <a:rPr lang="en-US" sz="3200"/>
              <a:t>PRESENTED BY : ANJALI SINGH</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u="sng"/>
              <a:t>Chip Sequence</a:t>
            </a:r>
            <a:endParaRPr b="1" u="sng"/>
          </a:p>
        </p:txBody>
      </p:sp>
      <p:sp>
        <p:nvSpPr>
          <p:cNvPr id="204" name="Google Shape;204;p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920"/>
              <a:buChar char="►"/>
            </a:pPr>
            <a:r>
              <a:rPr lang="en-US" sz="2400"/>
              <a:t>Each sequence is made of N elements, where N is the number of stations. </a:t>
            </a:r>
            <a:endParaRPr/>
          </a:p>
          <a:p>
            <a:pPr indent="-342906" lvl="0" marL="342906" rtl="0" algn="l">
              <a:spcBef>
                <a:spcPts val="1000"/>
              </a:spcBef>
              <a:spcAft>
                <a:spcPts val="0"/>
              </a:spcAft>
              <a:buSzPts val="1920"/>
              <a:buChar char="►"/>
            </a:pPr>
            <a:r>
              <a:rPr lang="en-US" sz="2400"/>
              <a:t>If we multiply a sequence by a number, every element in the sequence is multiplied by that element. This is called multiplication of a sequence by a scalar. For example, 2 • [+1 +1 −1 −1] = [+2 +2 −2 −2]</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idx="1" type="body"/>
          </p:nvPr>
        </p:nvSpPr>
        <p:spPr>
          <a:xfrm>
            <a:off x="228600" y="990600"/>
            <a:ext cx="8229600" cy="5549900"/>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920"/>
              <a:buChar char="►"/>
            </a:pPr>
            <a:r>
              <a:rPr lang="en-US" sz="2400"/>
              <a:t>If we multiply two different sequences, element by element, and add the results, we get 0. This is called the inner product of two different sequences. For example, [+1 +1 −1 −1] • [+1 +1 +1 +1] = 1 + 1 − 1 − 1 = 0</a:t>
            </a:r>
            <a:endParaRPr/>
          </a:p>
          <a:p>
            <a:pPr indent="-342906" lvl="0" marL="342906" rtl="0" algn="l">
              <a:spcBef>
                <a:spcPts val="1000"/>
              </a:spcBef>
              <a:spcAft>
                <a:spcPts val="0"/>
              </a:spcAft>
              <a:buSzPts val="1920"/>
              <a:buChar char="►"/>
            </a:pPr>
            <a:r>
              <a:rPr lang="en-US" sz="2400"/>
              <a:t>If we multiply two equal sequences, element by element, and add the results, we get N, where N is the number of elements in each sequence. This is called the inner product of two equal sequences. For example, [+1 +1 −1 −1] • [+1 +1 −1 −1] = 1 + 1 + 1 + 1 = 4</a:t>
            </a:r>
            <a:endParaRPr/>
          </a:p>
          <a:p>
            <a:pPr indent="-342906" lvl="0" marL="342906" rtl="0" algn="l">
              <a:spcBef>
                <a:spcPts val="1000"/>
              </a:spcBef>
              <a:spcAft>
                <a:spcPts val="0"/>
              </a:spcAft>
              <a:buSzPts val="1920"/>
              <a:buChar char="►"/>
            </a:pPr>
            <a:r>
              <a:rPr lang="en-US" sz="2400"/>
              <a:t> Adding two sequences means adding the corresponding elements. The result is another sequence. For example, [+1 +1 −1 −1] + [+1 +1 +1 +1] = [+2 +2  0  0]</a:t>
            </a:r>
            <a:endParaRPr/>
          </a:p>
          <a:p>
            <a:pPr indent="-220986" lvl="0" marL="342906" rtl="0" algn="l">
              <a:spcBef>
                <a:spcPts val="1000"/>
              </a:spcBef>
              <a:spcAft>
                <a:spcPts val="0"/>
              </a:spcAft>
              <a:buSzPts val="192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u="sng"/>
              <a:t>Data Representation </a:t>
            </a:r>
            <a:endParaRPr b="1" u="sng"/>
          </a:p>
        </p:txBody>
      </p:sp>
      <p:sp>
        <p:nvSpPr>
          <p:cNvPr id="215" name="Google Shape;215;p10"/>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920"/>
              <a:buChar char="►"/>
            </a:pPr>
            <a:r>
              <a:rPr lang="en-US" sz="2400"/>
              <a:t>If a station needs to send a 0 bit, it encodes it as − 1.</a:t>
            </a:r>
            <a:endParaRPr/>
          </a:p>
          <a:p>
            <a:pPr indent="-342906" lvl="0" marL="342906" rtl="0" algn="l">
              <a:spcBef>
                <a:spcPts val="1000"/>
              </a:spcBef>
              <a:spcAft>
                <a:spcPts val="0"/>
              </a:spcAft>
              <a:buSzPts val="1920"/>
              <a:buChar char="►"/>
            </a:pPr>
            <a:r>
              <a:rPr lang="en-US" sz="2400"/>
              <a:t>If it needs to send a 1 bit, it encodes it as +1.</a:t>
            </a:r>
            <a:endParaRPr/>
          </a:p>
          <a:p>
            <a:pPr indent="-342906" lvl="0" marL="342906" rtl="0" algn="l">
              <a:spcBef>
                <a:spcPts val="1000"/>
              </a:spcBef>
              <a:spcAft>
                <a:spcPts val="0"/>
              </a:spcAft>
              <a:buSzPts val="1920"/>
              <a:buChar char="►"/>
            </a:pPr>
            <a:r>
              <a:rPr lang="en-US" sz="2400"/>
              <a:t>When a station is idle, it sends no signal, which is interpreted as a 0</a:t>
            </a:r>
            <a:endParaRPr sz="2400"/>
          </a:p>
        </p:txBody>
      </p:sp>
      <p:pic>
        <p:nvPicPr>
          <p:cNvPr id="216" name="Google Shape;216;p10"/>
          <p:cNvPicPr preferRelativeResize="0"/>
          <p:nvPr/>
        </p:nvPicPr>
        <p:blipFill rotWithShape="1">
          <a:blip r:embed="rId3">
            <a:alphaModFix/>
          </a:blip>
          <a:srcRect b="0" l="0" r="0" t="0"/>
          <a:stretch/>
        </p:blipFill>
        <p:spPr>
          <a:xfrm>
            <a:off x="153531" y="5198056"/>
            <a:ext cx="8836937" cy="99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idx="1" type="body"/>
          </p:nvPr>
        </p:nvSpPr>
        <p:spPr>
          <a:xfrm>
            <a:off x="381000" y="228600"/>
            <a:ext cx="8229600" cy="74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b="1" lang="en-US" sz="2400" u="sng"/>
              <a:t>Sharing channel in CDMA</a:t>
            </a:r>
            <a:endParaRPr b="1" sz="2400" u="sng"/>
          </a:p>
        </p:txBody>
      </p:sp>
      <p:pic>
        <p:nvPicPr>
          <p:cNvPr id="222" name="Google Shape;222;p11"/>
          <p:cNvPicPr preferRelativeResize="0"/>
          <p:nvPr/>
        </p:nvPicPr>
        <p:blipFill rotWithShape="1">
          <a:blip r:embed="rId3">
            <a:alphaModFix/>
          </a:blip>
          <a:srcRect b="0" l="0" r="0" t="0"/>
          <a:stretch/>
        </p:blipFill>
        <p:spPr>
          <a:xfrm>
            <a:off x="-5366" y="838200"/>
            <a:ext cx="9144000" cy="556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4"/>
          <p:cNvSpPr txBox="1"/>
          <p:nvPr>
            <p:ph idx="1" type="body"/>
          </p:nvPr>
        </p:nvSpPr>
        <p:spPr>
          <a:xfrm>
            <a:off x="304800" y="609600"/>
            <a:ext cx="8229600" cy="45259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b="1" lang="en-US" sz="2400" u="sng"/>
              <a:t>General rule and examples of creating Walsh tables</a:t>
            </a:r>
            <a:endParaRPr/>
          </a:p>
          <a:p>
            <a:pPr indent="-241306" lvl="0" marL="342906" rtl="0" algn="l">
              <a:spcBef>
                <a:spcPts val="1000"/>
              </a:spcBef>
              <a:spcAft>
                <a:spcPts val="0"/>
              </a:spcAft>
              <a:buSzPts val="1600"/>
              <a:buNone/>
            </a:pPr>
            <a:r>
              <a:t/>
            </a:r>
            <a:endParaRPr b="1"/>
          </a:p>
        </p:txBody>
      </p:sp>
      <p:pic>
        <p:nvPicPr>
          <p:cNvPr id="228" name="Google Shape;228;p14"/>
          <p:cNvPicPr preferRelativeResize="0"/>
          <p:nvPr/>
        </p:nvPicPr>
        <p:blipFill rotWithShape="1">
          <a:blip r:embed="rId3">
            <a:alphaModFix/>
          </a:blip>
          <a:srcRect b="0" l="0" r="0" t="0"/>
          <a:stretch/>
        </p:blipFill>
        <p:spPr>
          <a:xfrm>
            <a:off x="3220" y="2057400"/>
            <a:ext cx="9144000" cy="41333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ph idx="1" type="body"/>
          </p:nvPr>
        </p:nvSpPr>
        <p:spPr>
          <a:xfrm>
            <a:off x="457200" y="2438400"/>
            <a:ext cx="8229600" cy="45259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b="1" lang="en-US" sz="4000" u="sng"/>
              <a:t>NOTE</a:t>
            </a:r>
            <a:r>
              <a:rPr b="1" lang="en-US" sz="4000"/>
              <a:t> :- </a:t>
            </a:r>
            <a:r>
              <a:rPr lang="en-US" sz="4000">
                <a:latin typeface="Arial"/>
                <a:ea typeface="Arial"/>
                <a:cs typeface="Arial"/>
                <a:sym typeface="Arial"/>
              </a:rPr>
              <a:t>The number of sequences in a Walsh table needs to be N = 2</a:t>
            </a:r>
            <a:r>
              <a:rPr baseline="30000" lang="en-US" sz="4000">
                <a:latin typeface="Arial"/>
                <a:ea typeface="Arial"/>
                <a:cs typeface="Arial"/>
                <a:sym typeface="Arial"/>
              </a:rPr>
              <a:t>m</a:t>
            </a:r>
            <a:r>
              <a:rPr lang="en-US" sz="4000">
                <a:latin typeface="Arial"/>
                <a:ea typeface="Arial"/>
                <a:cs typeface="Arial"/>
                <a:sym typeface="Arial"/>
              </a:rPr>
              <a:t>.</a:t>
            </a:r>
            <a:endParaRPr sz="4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title"/>
          </p:nvPr>
        </p:nvSpPr>
        <p:spPr>
          <a:xfrm>
            <a:off x="468313" y="35417"/>
            <a:ext cx="82296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u="sng"/>
              <a:t>Example 1</a:t>
            </a:r>
            <a:endParaRPr b="1" u="sng"/>
          </a:p>
        </p:txBody>
      </p:sp>
      <p:sp>
        <p:nvSpPr>
          <p:cNvPr id="239" name="Google Shape;239;p16"/>
          <p:cNvSpPr txBox="1"/>
          <p:nvPr>
            <p:ph idx="1" type="body"/>
          </p:nvPr>
        </p:nvSpPr>
        <p:spPr>
          <a:xfrm>
            <a:off x="468313" y="1752600"/>
            <a:ext cx="8229600" cy="495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Find the chips for a network with</a:t>
            </a:r>
            <a:endParaRPr/>
          </a:p>
          <a:p>
            <a:pPr indent="0" lvl="0" marL="0" rtl="0" algn="l">
              <a:spcBef>
                <a:spcPts val="1000"/>
              </a:spcBef>
              <a:spcAft>
                <a:spcPts val="0"/>
              </a:spcAft>
              <a:buSzPts val="1600"/>
              <a:buNone/>
            </a:pPr>
            <a:r>
              <a:rPr lang="en-US"/>
              <a:t>	a. Two stations</a:t>
            </a:r>
            <a:endParaRPr/>
          </a:p>
          <a:p>
            <a:pPr indent="0" lvl="0" marL="0" rtl="0" algn="l">
              <a:spcBef>
                <a:spcPts val="1000"/>
              </a:spcBef>
              <a:spcAft>
                <a:spcPts val="0"/>
              </a:spcAft>
              <a:buSzPts val="1600"/>
              <a:buNone/>
            </a:pPr>
            <a:r>
              <a:rPr lang="en-US"/>
              <a:t>	b. Four stations</a:t>
            </a:r>
            <a:endParaRPr/>
          </a:p>
          <a:p>
            <a:pPr indent="0" lvl="0" marL="0" rtl="0" algn="l">
              <a:spcBef>
                <a:spcPts val="1000"/>
              </a:spcBef>
              <a:spcAft>
                <a:spcPts val="0"/>
              </a:spcAft>
              <a:buSzPts val="1600"/>
              <a:buNone/>
            </a:pPr>
            <a:r>
              <a:rPr b="1" lang="en-US" u="sng"/>
              <a:t>Solution</a:t>
            </a:r>
            <a:endParaRPr/>
          </a:p>
          <a:p>
            <a:pPr indent="0" lvl="0" marL="0" rtl="0" algn="l">
              <a:spcBef>
                <a:spcPts val="1000"/>
              </a:spcBef>
              <a:spcAft>
                <a:spcPts val="0"/>
              </a:spcAft>
              <a:buSzPts val="1600"/>
              <a:buNone/>
            </a:pPr>
            <a:r>
              <a:rPr lang="en-US"/>
              <a:t>We can use the rows of W2 and W4 </a:t>
            </a:r>
            <a:endParaRPr/>
          </a:p>
          <a:p>
            <a:pPr indent="-514350" lvl="0" marL="514350" rtl="0" algn="l">
              <a:spcBef>
                <a:spcPts val="1000"/>
              </a:spcBef>
              <a:spcAft>
                <a:spcPts val="0"/>
              </a:spcAft>
              <a:buSzPts val="1600"/>
              <a:buAutoNum type="alphaLcPeriod"/>
            </a:pPr>
            <a:r>
              <a:rPr lang="en-US"/>
              <a:t>For a two-station network, we have</a:t>
            </a:r>
            <a:endParaRPr/>
          </a:p>
          <a:p>
            <a:pPr indent="0" lvl="0" marL="0" rtl="0" algn="l">
              <a:spcBef>
                <a:spcPts val="1000"/>
              </a:spcBef>
              <a:spcAft>
                <a:spcPts val="0"/>
              </a:spcAft>
              <a:buSzPts val="1600"/>
              <a:buNone/>
            </a:pPr>
            <a:r>
              <a:rPr lang="en-US"/>
              <a:t>[+1 +1] and [+1 −1].</a:t>
            </a:r>
            <a:endParaRPr/>
          </a:p>
          <a:p>
            <a:pPr indent="0" lvl="0" marL="0" rtl="0" algn="l">
              <a:spcBef>
                <a:spcPts val="1000"/>
              </a:spcBef>
              <a:spcAft>
                <a:spcPts val="0"/>
              </a:spcAft>
              <a:buSzPts val="1600"/>
              <a:buNone/>
            </a:pPr>
            <a:r>
              <a:rPr lang="en-US"/>
              <a:t>b. For a four-station network we have </a:t>
            </a:r>
            <a:endParaRPr/>
          </a:p>
          <a:p>
            <a:pPr indent="0" lvl="0" marL="0" rtl="0" algn="l">
              <a:spcBef>
                <a:spcPts val="1000"/>
              </a:spcBef>
              <a:spcAft>
                <a:spcPts val="0"/>
              </a:spcAft>
              <a:buSzPts val="1600"/>
              <a:buNone/>
            </a:pPr>
            <a:r>
              <a:rPr lang="en-US"/>
              <a:t>[+1 +1 +1 +1], [+1 −1 +1 −1], [+1 +1 −1 −1], and [+1 −1 −1 +1].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type="title"/>
          </p:nvPr>
        </p:nvSpPr>
        <p:spPr>
          <a:xfrm>
            <a:off x="461874" y="77273"/>
            <a:ext cx="82296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u="sng"/>
              <a:t>Example 2</a:t>
            </a:r>
            <a:endParaRPr b="1" u="sng"/>
          </a:p>
        </p:txBody>
      </p:sp>
      <p:sp>
        <p:nvSpPr>
          <p:cNvPr id="245" name="Google Shape;245;p17"/>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What is the number of sequences if we have 90 stations in our network?</a:t>
            </a:r>
            <a:endParaRPr/>
          </a:p>
          <a:p>
            <a:pPr indent="0" lvl="0" marL="0" rtl="0" algn="l">
              <a:spcBef>
                <a:spcPts val="1000"/>
              </a:spcBef>
              <a:spcAft>
                <a:spcPts val="0"/>
              </a:spcAft>
              <a:buSzPts val="1600"/>
              <a:buNone/>
            </a:pPr>
            <a:r>
              <a:rPr b="1" lang="en-US" u="sng"/>
              <a:t>Solution</a:t>
            </a:r>
            <a:endParaRPr/>
          </a:p>
          <a:p>
            <a:pPr indent="0" lvl="0" marL="0" rtl="0" algn="l">
              <a:spcBef>
                <a:spcPts val="1000"/>
              </a:spcBef>
              <a:spcAft>
                <a:spcPts val="0"/>
              </a:spcAft>
              <a:buSzPts val="1600"/>
              <a:buNone/>
            </a:pPr>
            <a:r>
              <a:rPr lang="en-US"/>
              <a:t>The number of sequences needs to be 2m. We need to choose m = 7 and N = 27 or 128. We can then use 90 of the sequences as the chips.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92396702e8_1_0"/>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Uses of CDMA</a:t>
            </a:r>
            <a:endParaRPr/>
          </a:p>
        </p:txBody>
      </p:sp>
      <p:sp>
        <p:nvSpPr>
          <p:cNvPr id="251" name="Google Shape;251;g192396702e8_1_0"/>
          <p:cNvSpPr txBox="1"/>
          <p:nvPr>
            <p:ph idx="1" type="body"/>
          </p:nvPr>
        </p:nvSpPr>
        <p:spPr>
          <a:xfrm>
            <a:off x="827700" y="2052925"/>
            <a:ext cx="6711600" cy="4195500"/>
          </a:xfrm>
          <a:prstGeom prst="rect">
            <a:avLst/>
          </a:prstGeom>
        </p:spPr>
        <p:txBody>
          <a:bodyPr anchorCtr="0" anchor="t" bIns="45700" lIns="91425" spcFirstLastPara="1" rIns="91425" wrap="square" tIns="45700">
            <a:normAutofit/>
          </a:bodyPr>
          <a:lstStyle/>
          <a:p>
            <a:pPr indent="-298450" lvl="0" marL="457200" rtl="0" algn="l">
              <a:lnSpc>
                <a:spcPct val="115000"/>
              </a:lnSpc>
              <a:spcBef>
                <a:spcPts val="1200"/>
              </a:spcBef>
              <a:spcAft>
                <a:spcPts val="0"/>
              </a:spcAft>
              <a:buClr>
                <a:schemeClr val="dk1"/>
              </a:buClr>
              <a:buSzPts val="1100"/>
              <a:buFont typeface="Arial"/>
              <a:buChar char="●"/>
            </a:pPr>
            <a:r>
              <a:rPr lang="en-US"/>
              <a:t>It is used in the Global Positioning System (GPS).</a:t>
            </a:r>
            <a:endParaRPr/>
          </a:p>
          <a:p>
            <a:pPr indent="-298450" lvl="0" marL="457200" rtl="0" algn="l">
              <a:lnSpc>
                <a:spcPct val="115000"/>
              </a:lnSpc>
              <a:spcBef>
                <a:spcPts val="0"/>
              </a:spcBef>
              <a:spcAft>
                <a:spcPts val="0"/>
              </a:spcAft>
              <a:buClr>
                <a:schemeClr val="dk1"/>
              </a:buClr>
              <a:buSzPts val="1100"/>
              <a:buFont typeface="Arial"/>
              <a:buChar char="●"/>
            </a:pPr>
            <a:r>
              <a:rPr lang="en-US"/>
              <a:t>It is used by several mobile phone companies (e.g. Qualcomm standard IS-2000 also known as CDMA2000)</a:t>
            </a:r>
            <a:endParaRPr/>
          </a:p>
          <a:p>
            <a:pPr indent="-298450" lvl="0" marL="457200" rtl="0" algn="l">
              <a:lnSpc>
                <a:spcPct val="115000"/>
              </a:lnSpc>
              <a:spcBef>
                <a:spcPts val="0"/>
              </a:spcBef>
              <a:spcAft>
                <a:spcPts val="0"/>
              </a:spcAft>
              <a:buClr>
                <a:schemeClr val="dk1"/>
              </a:buClr>
              <a:buSzPts val="1100"/>
              <a:buFont typeface="Arial"/>
              <a:buChar char="●"/>
            </a:pPr>
            <a:r>
              <a:rPr lang="en-US"/>
              <a:t>W-CDMA is used in UTMS 3G mobile phone standard.</a:t>
            </a:r>
            <a:endParaRPr/>
          </a:p>
          <a:p>
            <a:pPr indent="-298450" lvl="0" marL="457200" rtl="0" algn="l">
              <a:lnSpc>
                <a:spcPct val="115000"/>
              </a:lnSpc>
              <a:spcBef>
                <a:spcPts val="0"/>
              </a:spcBef>
              <a:spcAft>
                <a:spcPts val="0"/>
              </a:spcAft>
              <a:buClr>
                <a:schemeClr val="dk1"/>
              </a:buClr>
              <a:buSzPts val="1100"/>
              <a:buFont typeface="Arial"/>
              <a:buChar char="●"/>
            </a:pPr>
            <a:r>
              <a:rPr lang="en-US"/>
              <a:t>CDMA has been used in OmniTRACS satellite system for transportation</a:t>
            </a:r>
            <a:endParaRPr/>
          </a:p>
          <a:p>
            <a:pPr indent="0" lvl="0" marL="0" rtl="0" algn="l">
              <a:spcBef>
                <a:spcPts val="12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92396702e8_1_6"/>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References</a:t>
            </a:r>
            <a:endParaRPr/>
          </a:p>
        </p:txBody>
      </p:sp>
      <p:sp>
        <p:nvSpPr>
          <p:cNvPr id="257" name="Google Shape;257;g192396702e8_1_6"/>
          <p:cNvSpPr txBox="1"/>
          <p:nvPr>
            <p:ph idx="1" type="body"/>
          </p:nvPr>
        </p:nvSpPr>
        <p:spPr>
          <a:xfrm>
            <a:off x="827700" y="2052925"/>
            <a:ext cx="6711600" cy="798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-BY McGraw-Hill Forouzan Networking Behrouzan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92396702e8_1_11"/>
          <p:cNvSpPr txBox="1"/>
          <p:nvPr>
            <p:ph type="title"/>
          </p:nvPr>
        </p:nvSpPr>
        <p:spPr>
          <a:xfrm>
            <a:off x="2385175" y="2890625"/>
            <a:ext cx="3501300" cy="61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u="sng"/>
              <a:t>Introduction to CDMA</a:t>
            </a:r>
            <a:endParaRPr b="1" u="sng"/>
          </a:p>
        </p:txBody>
      </p:sp>
      <p:sp>
        <p:nvSpPr>
          <p:cNvPr id="159" name="Google Shape;159;p3"/>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920"/>
              <a:buChar char="►"/>
            </a:pPr>
            <a:r>
              <a:rPr lang="en-US" sz="2400"/>
              <a:t>CDMA stands for Code Division Multiple Access.</a:t>
            </a:r>
            <a:endParaRPr/>
          </a:p>
          <a:p>
            <a:pPr indent="-342906" lvl="0" marL="342906" rtl="0" algn="l">
              <a:spcBef>
                <a:spcPts val="1000"/>
              </a:spcBef>
              <a:spcAft>
                <a:spcPts val="0"/>
              </a:spcAft>
              <a:buSzPts val="1920"/>
              <a:buChar char="►"/>
            </a:pPr>
            <a:r>
              <a:rPr lang="en-US" sz="2400"/>
              <a:t>It is basically a channel access method and is also an example of multiple access.</a:t>
            </a:r>
            <a:endParaRPr/>
          </a:p>
          <a:p>
            <a:pPr indent="-342906" lvl="0" marL="342906" rtl="0" algn="l">
              <a:spcBef>
                <a:spcPts val="1000"/>
              </a:spcBef>
              <a:spcAft>
                <a:spcPts val="0"/>
              </a:spcAft>
              <a:buSzPts val="1920"/>
              <a:buChar char="►"/>
            </a:pPr>
            <a:r>
              <a:rPr lang="en-US" sz="2400"/>
              <a:t>Multiple access basically means that information by several transmitters can be sent simultaneously onto a single communication channel,optimizing the use of available bandwidth.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u="sng"/>
              <a:t>Analogy</a:t>
            </a:r>
            <a:endParaRPr b="1" u="sng"/>
          </a:p>
        </p:txBody>
      </p:sp>
      <p:sp>
        <p:nvSpPr>
          <p:cNvPr id="165" name="Google Shape;165;p5"/>
          <p:cNvSpPr txBox="1"/>
          <p:nvPr>
            <p:ph idx="1" type="body"/>
          </p:nvPr>
        </p:nvSpPr>
        <p:spPr>
          <a:xfrm>
            <a:off x="827700" y="2052925"/>
            <a:ext cx="8087700"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920"/>
              <a:buChar char="►"/>
            </a:pPr>
            <a:r>
              <a:rPr lang="en-US" sz="2400"/>
              <a:t>CDMA simply means communication with different codes.</a:t>
            </a:r>
            <a:endParaRPr/>
          </a:p>
          <a:p>
            <a:pPr indent="-342906" lvl="0" marL="342906" rtl="0" algn="l">
              <a:spcBef>
                <a:spcPts val="1000"/>
              </a:spcBef>
              <a:spcAft>
                <a:spcPts val="0"/>
              </a:spcAft>
              <a:buSzPts val="1920"/>
              <a:buChar char="►"/>
            </a:pPr>
            <a:r>
              <a:rPr lang="en-US" sz="2400"/>
              <a:t>For example, in a large room with many people, two people can talk privately in English if nobody else understands English. Another two people can talk in Chinese if they are the only ones who understand Chinese, and so on. In other words, the common channel, the space of the room in this case, can easily allow communication between several couples, but in different languages (codes).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92396702e8_1_16"/>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b="1" sz="1100">
              <a:solidFill>
                <a:schemeClr val="lt1"/>
              </a:solidFill>
              <a:latin typeface="Arial"/>
              <a:ea typeface="Arial"/>
              <a:cs typeface="Arial"/>
              <a:sym typeface="Arial"/>
            </a:endParaRPr>
          </a:p>
          <a:p>
            <a:pPr indent="0" lvl="0" marL="0" rtl="0" algn="l">
              <a:spcBef>
                <a:spcPts val="200"/>
              </a:spcBef>
              <a:spcAft>
                <a:spcPts val="0"/>
              </a:spcAft>
              <a:buNone/>
            </a:pPr>
            <a:r>
              <a:t/>
            </a:r>
            <a:endParaRPr>
              <a:solidFill>
                <a:schemeClr val="lt1"/>
              </a:solidFill>
            </a:endParaRPr>
          </a:p>
        </p:txBody>
      </p:sp>
      <p:sp>
        <p:nvSpPr>
          <p:cNvPr id="171" name="Google Shape;171;g192396702e8_1_16"/>
          <p:cNvSpPr txBox="1"/>
          <p:nvPr>
            <p:ph idx="1" type="body"/>
          </p:nvPr>
        </p:nvSpPr>
        <p:spPr>
          <a:xfrm>
            <a:off x="827700" y="1482175"/>
            <a:ext cx="7717800" cy="4766400"/>
          </a:xfrm>
          <a:prstGeom prst="rect">
            <a:avLst/>
          </a:prstGeom>
        </p:spPr>
        <p:txBody>
          <a:bodyPr anchorCtr="0" anchor="t" bIns="45700" lIns="91425" spcFirstLastPara="1" rIns="91425" wrap="square" tIns="45700">
            <a:normAutofit/>
          </a:bodyPr>
          <a:lstStyle/>
          <a:p>
            <a:pPr indent="-298450" lvl="0" marL="457200" rtl="0" algn="l">
              <a:lnSpc>
                <a:spcPct val="115000"/>
              </a:lnSpc>
              <a:spcBef>
                <a:spcPts val="1200"/>
              </a:spcBef>
              <a:spcAft>
                <a:spcPts val="0"/>
              </a:spcAft>
              <a:buClr>
                <a:schemeClr val="dk1"/>
              </a:buClr>
              <a:buSzPts val="1100"/>
              <a:buFont typeface="Arial"/>
              <a:buChar char="●"/>
            </a:pPr>
            <a:r>
              <a:rPr lang="en-US"/>
              <a:t>It allows more users to connect at a given time and thus provides improved data and voice communication capacity.</a:t>
            </a:r>
            <a:endParaRPr/>
          </a:p>
          <a:p>
            <a:pPr indent="-298450" lvl="0" marL="457200" rtl="0" algn="l">
              <a:lnSpc>
                <a:spcPct val="115000"/>
              </a:lnSpc>
              <a:spcBef>
                <a:spcPts val="0"/>
              </a:spcBef>
              <a:spcAft>
                <a:spcPts val="0"/>
              </a:spcAft>
              <a:buClr>
                <a:schemeClr val="dk1"/>
              </a:buClr>
              <a:buSzPts val="1100"/>
              <a:buFont typeface="Arial"/>
              <a:buChar char="●"/>
            </a:pPr>
            <a:r>
              <a:rPr lang="en-US"/>
              <a:t>A full spectrum is used by all the channels in CDMA.</a:t>
            </a:r>
            <a:endParaRPr/>
          </a:p>
          <a:p>
            <a:pPr indent="-298450" lvl="0" marL="457200" rtl="0" algn="l">
              <a:lnSpc>
                <a:spcPct val="115000"/>
              </a:lnSpc>
              <a:spcBef>
                <a:spcPts val="0"/>
              </a:spcBef>
              <a:spcAft>
                <a:spcPts val="0"/>
              </a:spcAft>
              <a:buClr>
                <a:schemeClr val="dk1"/>
              </a:buClr>
              <a:buSzPts val="1100"/>
              <a:buFont typeface="Arial"/>
              <a:buChar char="●"/>
            </a:pPr>
            <a:r>
              <a:rPr lang="en-US"/>
              <a:t>CDMA systems make the use of power control to eliminate the interference and noise and to thus improve the network quality.</a:t>
            </a:r>
            <a:endParaRPr/>
          </a:p>
          <a:p>
            <a:pPr indent="-298450" lvl="0" marL="457200" rtl="0" algn="l">
              <a:lnSpc>
                <a:spcPct val="115000"/>
              </a:lnSpc>
              <a:spcBef>
                <a:spcPts val="0"/>
              </a:spcBef>
              <a:spcAft>
                <a:spcPts val="0"/>
              </a:spcAft>
              <a:buClr>
                <a:schemeClr val="dk1"/>
              </a:buClr>
              <a:buSzPts val="1100"/>
              <a:buFont typeface="Arial"/>
              <a:buChar char="●"/>
            </a:pPr>
            <a:r>
              <a:rPr lang="en-US"/>
              <a:t>CDMA encodes the user transmissions into distinct and unique codes in order to secure its signals.</a:t>
            </a:r>
            <a:endParaRPr/>
          </a:p>
          <a:p>
            <a:pPr indent="-298450" lvl="0" marL="457200" rtl="0" algn="l">
              <a:lnSpc>
                <a:spcPct val="115000"/>
              </a:lnSpc>
              <a:spcBef>
                <a:spcPts val="0"/>
              </a:spcBef>
              <a:spcAft>
                <a:spcPts val="0"/>
              </a:spcAft>
              <a:buClr>
                <a:schemeClr val="dk1"/>
              </a:buClr>
              <a:buSzPts val="1100"/>
              <a:buFont typeface="Arial"/>
              <a:buChar char="●"/>
            </a:pPr>
            <a:r>
              <a:rPr lang="en-US"/>
              <a:t>In CDMA systems all the cells can thus use the same frequency.</a:t>
            </a:r>
            <a:endParaRPr/>
          </a:p>
          <a:p>
            <a:pPr indent="0" lvl="0" marL="0" rtl="0" algn="l">
              <a:spcBef>
                <a:spcPts val="1200"/>
              </a:spcBef>
              <a:spcAft>
                <a:spcPts val="0"/>
              </a:spcAft>
              <a:buNone/>
            </a:pPr>
            <a:r>
              <a:t/>
            </a:r>
            <a:endParaRPr/>
          </a:p>
        </p:txBody>
      </p:sp>
      <p:sp>
        <p:nvSpPr>
          <p:cNvPr id="172" name="Google Shape;172;g192396702e8_1_16"/>
          <p:cNvSpPr txBox="1"/>
          <p:nvPr>
            <p:ph type="title"/>
          </p:nvPr>
        </p:nvSpPr>
        <p:spPr>
          <a:xfrm>
            <a:off x="637110" y="605118"/>
            <a:ext cx="7055400" cy="14004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b="1" sz="1100">
              <a:solidFill>
                <a:schemeClr val="lt1"/>
              </a:solidFill>
              <a:latin typeface="Arial"/>
              <a:ea typeface="Arial"/>
              <a:cs typeface="Arial"/>
              <a:sym typeface="Arial"/>
            </a:endParaRPr>
          </a:p>
          <a:p>
            <a:pPr indent="0" lvl="0" marL="0" rtl="0" algn="l">
              <a:spcBef>
                <a:spcPts val="200"/>
              </a:spcBef>
              <a:spcAft>
                <a:spcPts val="0"/>
              </a:spcAft>
              <a:buNone/>
            </a:pPr>
            <a:r>
              <a:t/>
            </a:r>
            <a:endParaRPr>
              <a:solidFill>
                <a:schemeClr val="lt1"/>
              </a:solidFill>
            </a:endParaRPr>
          </a:p>
        </p:txBody>
      </p:sp>
      <p:sp>
        <p:nvSpPr>
          <p:cNvPr id="173" name="Google Shape;173;g192396702e8_1_16"/>
          <p:cNvSpPr txBox="1"/>
          <p:nvPr>
            <p:ph type="title"/>
          </p:nvPr>
        </p:nvSpPr>
        <p:spPr>
          <a:xfrm>
            <a:off x="418875" y="605126"/>
            <a:ext cx="7055400" cy="11799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Clr>
                <a:schemeClr val="dk1"/>
              </a:buClr>
              <a:buSzPts val="1100"/>
              <a:buFont typeface="Arial"/>
              <a:buNone/>
            </a:pPr>
            <a:r>
              <a:rPr lang="en-US" sz="2800" u="sng">
                <a:solidFill>
                  <a:schemeClr val="lt1"/>
                </a:solidFill>
                <a:latin typeface="Arial"/>
                <a:ea typeface="Arial"/>
                <a:cs typeface="Arial"/>
                <a:sym typeface="Arial"/>
              </a:rPr>
              <a:t>Characteristics of CDMA</a:t>
            </a:r>
            <a:endParaRPr sz="2800" u="sng">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92396702e8_1_26"/>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t>Advantages</a:t>
            </a:r>
            <a:endParaRPr u="sng"/>
          </a:p>
        </p:txBody>
      </p:sp>
      <p:sp>
        <p:nvSpPr>
          <p:cNvPr id="179" name="Google Shape;179;g192396702e8_1_26"/>
          <p:cNvSpPr txBox="1"/>
          <p:nvPr>
            <p:ph idx="1" type="body"/>
          </p:nvPr>
        </p:nvSpPr>
        <p:spPr>
          <a:xfrm>
            <a:off x="937225" y="1482175"/>
            <a:ext cx="7497300" cy="4713600"/>
          </a:xfrm>
          <a:prstGeom prst="rect">
            <a:avLst/>
          </a:prstGeom>
        </p:spPr>
        <p:txBody>
          <a:bodyPr anchorCtr="0" anchor="t" bIns="45700" lIns="91425" spcFirstLastPara="1" rIns="91425" wrap="square" tIns="45700">
            <a:normAutofit lnSpcReduction="10000"/>
          </a:bodyPr>
          <a:lstStyle/>
          <a:p>
            <a:pPr indent="-298450" lvl="0" marL="457200" rtl="0" algn="l">
              <a:lnSpc>
                <a:spcPct val="115000"/>
              </a:lnSpc>
              <a:spcBef>
                <a:spcPts val="1200"/>
              </a:spcBef>
              <a:spcAft>
                <a:spcPts val="0"/>
              </a:spcAft>
              <a:buClr>
                <a:schemeClr val="dk1"/>
              </a:buClr>
              <a:buSzPts val="1100"/>
              <a:buFont typeface="Arial"/>
              <a:buChar char="●"/>
            </a:pPr>
            <a:r>
              <a:rPr lang="en-US"/>
              <a:t>Increased user capacity is an advantage of the CDMA as it supports a lot more users in comparison to TDMA or FDMA.</a:t>
            </a:r>
            <a:endParaRPr/>
          </a:p>
          <a:p>
            <a:pPr indent="-298450" lvl="0" marL="457200" rtl="0" algn="l">
              <a:lnSpc>
                <a:spcPct val="115000"/>
              </a:lnSpc>
              <a:spcBef>
                <a:spcPts val="0"/>
              </a:spcBef>
              <a:spcAft>
                <a:spcPts val="0"/>
              </a:spcAft>
              <a:buClr>
                <a:schemeClr val="dk1"/>
              </a:buClr>
              <a:buSzPts val="1100"/>
              <a:buFont typeface="Arial"/>
              <a:buChar char="●"/>
            </a:pPr>
            <a:r>
              <a:rPr lang="en-US"/>
              <a:t>CDMA systems have comparatively fewer dropouts than GSM. Thus, it can also be used in rural areas.</a:t>
            </a:r>
            <a:endParaRPr/>
          </a:p>
          <a:p>
            <a:pPr indent="-298450" lvl="0" marL="457200" rtl="0" algn="l">
              <a:lnSpc>
                <a:spcPct val="115000"/>
              </a:lnSpc>
              <a:spcBef>
                <a:spcPts val="0"/>
              </a:spcBef>
              <a:spcAft>
                <a:spcPts val="0"/>
              </a:spcAft>
              <a:buClr>
                <a:schemeClr val="dk1"/>
              </a:buClr>
              <a:buSzPts val="1100"/>
              <a:buFont typeface="Arial"/>
              <a:buChar char="●"/>
            </a:pPr>
            <a:r>
              <a:rPr lang="en-US"/>
              <a:t>The cost of the calls in CDMA is lower in comparison to the cost in GSM.</a:t>
            </a:r>
            <a:endParaRPr/>
          </a:p>
          <a:p>
            <a:pPr indent="-298450" lvl="0" marL="457200" rtl="0" algn="l">
              <a:lnSpc>
                <a:spcPct val="115000"/>
              </a:lnSpc>
              <a:spcBef>
                <a:spcPts val="0"/>
              </a:spcBef>
              <a:spcAft>
                <a:spcPts val="0"/>
              </a:spcAft>
              <a:buClr>
                <a:schemeClr val="dk1"/>
              </a:buClr>
              <a:buSzPts val="1100"/>
              <a:buFont typeface="Arial"/>
              <a:buChar char="●"/>
            </a:pPr>
            <a:r>
              <a:rPr lang="en-US"/>
              <a:t>CDMA provides a high quality of voice with almost no noise during the calls.</a:t>
            </a:r>
            <a:endParaRPr/>
          </a:p>
          <a:p>
            <a:pPr indent="-298450" lvl="0" marL="457200" rtl="0" algn="l">
              <a:lnSpc>
                <a:spcPct val="115000"/>
              </a:lnSpc>
              <a:spcBef>
                <a:spcPts val="0"/>
              </a:spcBef>
              <a:spcAft>
                <a:spcPts val="0"/>
              </a:spcAft>
              <a:buClr>
                <a:schemeClr val="dk1"/>
              </a:buClr>
              <a:buSzPts val="1100"/>
              <a:buFont typeface="Arial"/>
              <a:buChar char="●"/>
            </a:pPr>
            <a:r>
              <a:rPr lang="en-US"/>
              <a:t>Using CDMA problems like multipath and fading do not occur.</a:t>
            </a:r>
            <a:endParaRPr/>
          </a:p>
          <a:p>
            <a:pPr indent="-298450" lvl="0" marL="457200" rtl="0" algn="l">
              <a:lnSpc>
                <a:spcPct val="115000"/>
              </a:lnSpc>
              <a:spcBef>
                <a:spcPts val="0"/>
              </a:spcBef>
              <a:spcAft>
                <a:spcPts val="0"/>
              </a:spcAft>
              <a:buClr>
                <a:schemeClr val="dk1"/>
              </a:buClr>
              <a:buSzPts val="1100"/>
              <a:buFont typeface="Arial"/>
              <a:buChar char="●"/>
            </a:pPr>
            <a:r>
              <a:rPr lang="en-US"/>
              <a:t>CDMA has a very low power requirement</a:t>
            </a:r>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u="sng"/>
              <a:t>CDMA v/s FDMA v/s TDMA</a:t>
            </a:r>
            <a:endParaRPr b="1" u="sng"/>
          </a:p>
        </p:txBody>
      </p:sp>
      <p:sp>
        <p:nvSpPr>
          <p:cNvPr id="185" name="Google Shape;185;p4"/>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920"/>
              <a:buChar char="►"/>
            </a:pPr>
            <a:r>
              <a:rPr lang="en-US" sz="2400"/>
              <a:t>CDMA differs from FDMA in that only one channel occupies the entire bandwidth of the link.</a:t>
            </a:r>
            <a:endParaRPr/>
          </a:p>
          <a:p>
            <a:pPr indent="-342906" lvl="0" marL="342906" rtl="0" algn="l">
              <a:spcBef>
                <a:spcPts val="1000"/>
              </a:spcBef>
              <a:spcAft>
                <a:spcPts val="0"/>
              </a:spcAft>
              <a:buSzPts val="1920"/>
              <a:buChar char="►"/>
            </a:pPr>
            <a:r>
              <a:rPr lang="en-US" sz="2400"/>
              <a:t>CDMA differs from TDMA in that all stations can send data simultaneously; there is no timesharing.</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txBox="1"/>
          <p:nvPr>
            <p:ph idx="1" type="body"/>
          </p:nvPr>
        </p:nvSpPr>
        <p:spPr>
          <a:xfrm>
            <a:off x="468313" y="76200"/>
            <a:ext cx="8229600" cy="6705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b="1" lang="en-US" sz="2400">
                <a:latin typeface="Arial"/>
                <a:ea typeface="Arial"/>
                <a:cs typeface="Arial"/>
                <a:sym typeface="Arial"/>
              </a:rPr>
              <a:t>NOTE :-</a:t>
            </a:r>
            <a:r>
              <a:rPr lang="en-US" sz="2400">
                <a:latin typeface="Arial"/>
                <a:ea typeface="Arial"/>
                <a:cs typeface="Arial"/>
                <a:sym typeface="Arial"/>
              </a:rPr>
              <a:t> In CDMA, one channel carries all transmissions simultaneously.</a:t>
            </a:r>
            <a:endParaRPr sz="2400">
              <a:latin typeface="Arial"/>
              <a:ea typeface="Arial"/>
              <a:cs typeface="Arial"/>
              <a:sym typeface="Arial"/>
            </a:endParaRPr>
          </a:p>
        </p:txBody>
      </p:sp>
      <p:pic>
        <p:nvPicPr>
          <p:cNvPr id="191" name="Google Shape;191;p6"/>
          <p:cNvPicPr preferRelativeResize="0"/>
          <p:nvPr/>
        </p:nvPicPr>
        <p:blipFill rotWithShape="1">
          <a:blip r:embed="rId3">
            <a:alphaModFix/>
          </a:blip>
          <a:srcRect b="0" l="0" r="0" t="0"/>
          <a:stretch/>
        </p:blipFill>
        <p:spPr>
          <a:xfrm>
            <a:off x="11113" y="1600200"/>
            <a:ext cx="9144000" cy="49056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u="sng"/>
              <a:t>Chips</a:t>
            </a:r>
            <a:endParaRPr b="1" u="sng"/>
          </a:p>
        </p:txBody>
      </p:sp>
      <p:sp>
        <p:nvSpPr>
          <p:cNvPr id="197" name="Google Shape;197;p7"/>
          <p:cNvSpPr txBox="1"/>
          <p:nvPr>
            <p:ph idx="1" type="body"/>
          </p:nvPr>
        </p:nvSpPr>
        <p:spPr>
          <a:xfrm>
            <a:off x="827700" y="2052925"/>
            <a:ext cx="8011500"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920"/>
              <a:buChar char="►"/>
            </a:pPr>
            <a:r>
              <a:rPr lang="en-US" sz="2400"/>
              <a:t>CDMA is based on coding theory. Each station is assigned a code, which is a sequence of numbers called chips.</a:t>
            </a:r>
            <a:endParaRPr sz="2400"/>
          </a:p>
        </p:txBody>
      </p:sp>
      <p:pic>
        <p:nvPicPr>
          <p:cNvPr id="198" name="Google Shape;198;p7"/>
          <p:cNvPicPr preferRelativeResize="0"/>
          <p:nvPr/>
        </p:nvPicPr>
        <p:blipFill rotWithShape="1">
          <a:blip r:embed="rId3">
            <a:alphaModFix/>
          </a:blip>
          <a:srcRect b="0" l="0" r="0" t="0"/>
          <a:stretch/>
        </p:blipFill>
        <p:spPr>
          <a:xfrm>
            <a:off x="11113" y="3429000"/>
            <a:ext cx="9144000" cy="12609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2022-11-13T17:09:45Z</dcterms:created>
  <dc:creator>acer</dc:creator>
</cp:coreProperties>
</file>