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E9C9-0DFD-1F14-D8AA-AA4586938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4817" y="-449765"/>
            <a:ext cx="8791574" cy="137619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Direct Sequence spread spectrum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5E8C5-39E5-D51F-467D-D4CF68B6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676" y="1155032"/>
            <a:ext cx="9645017" cy="49570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Used For Digital Signal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Direct Sequence Spread Spectrum (DSSS) Technique  Expand The Bandwidth Of The Original Signal.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DSSS Replace Each  Data Bit With N Bits Using a Spread Code  Called Chipping Code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Sequence Spread Spectrum(DSSS) (XOR) With  Chipping </a:t>
            </a:r>
          </a:p>
          <a:p>
            <a:r>
              <a:rPr lang="en-IN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77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FD61-3BDF-C50F-8988-A9E78ED40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47357"/>
            <a:ext cx="8598567" cy="818149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disadvantage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C1A7F-7016-7E5A-2347-BD8B6ADF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76985"/>
            <a:ext cx="9808645" cy="45505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0" i="0" cap="none" dirty="0">
                <a:solidFill>
                  <a:srgbClr val="273239"/>
                </a:solidFill>
                <a:effectLst/>
                <a:latin typeface="urw-din"/>
              </a:rPr>
              <a:t>The Acquisition Time Is Too Large With The Serial Search System. Because Of That DSSS System Is Slow.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2800" b="0" i="0" cap="none" dirty="0">
                <a:solidFill>
                  <a:srgbClr val="273239"/>
                </a:solidFill>
                <a:effectLst/>
                <a:latin typeface="urw-din"/>
              </a:rPr>
              <a:t>DSSS System Required Very High Bandwidth.  But This Bandwidth Is Less Than The FSSS System .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2800" b="0" i="0" cap="none" dirty="0">
                <a:solidFill>
                  <a:srgbClr val="273239"/>
                </a:solidFill>
                <a:effectLst/>
                <a:latin typeface="urw-din"/>
              </a:rPr>
              <a:t>The Variable Distance Between The Transmitter And Receiver, Affect The Synchronization.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66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A2A0-7628-B83B-AC8B-2B29AA87A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658" y="790858"/>
            <a:ext cx="8415687" cy="477837"/>
          </a:xfrm>
        </p:spPr>
        <p:txBody>
          <a:bodyPr>
            <a:noAutofit/>
          </a:bodyPr>
          <a:lstStyle/>
          <a:p>
            <a:r>
              <a:rPr lang="en-IN" sz="3600" cap="none" dirty="0">
                <a:solidFill>
                  <a:schemeClr val="bg1"/>
                </a:solidFill>
              </a:rPr>
              <a:t>DIRECT SEQUENCE SPREAD SPECTRUM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F448A-FEF3-569A-6BFC-9BFDCCF81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800" cap="none" dirty="0"/>
              <a:t>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71661-6BAA-9E3D-9B7E-C62C31E8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76" y="1398069"/>
            <a:ext cx="8762861" cy="4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8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77705D-B47B-EE40-6906-F1D455D9A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4D69F1-552F-F01C-76FD-B53F7B811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8318" y="4273617"/>
            <a:ext cx="8791575" cy="1655762"/>
          </a:xfrm>
        </p:spPr>
        <p:txBody>
          <a:bodyPr/>
          <a:lstStyle/>
          <a:p>
            <a:r>
              <a:rPr lang="en-IN" sz="2000" cap="none" dirty="0"/>
              <a:t>                       tb : bit period</a:t>
            </a:r>
          </a:p>
          <a:p>
            <a:r>
              <a:rPr lang="en-IN" sz="2000" cap="none" dirty="0"/>
              <a:t>                       tc : chip period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805FC-3C00-94ED-8988-06F4D2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24" y="885524"/>
            <a:ext cx="10493169" cy="33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8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AF200E-2931-428B-6B27-486786E27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432" y="733710"/>
            <a:ext cx="8874995" cy="32126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Each user bit has a duration tb , the chipping sequence consists of smaller pulses ,called with a duration tc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Spreading factor  s =tb/tc gives the bandwidth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17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15BD30-BB4B-E2FF-AF7E-9328EA9E568C}"/>
              </a:ext>
            </a:extLst>
          </p:cNvPr>
          <p:cNvSpPr/>
          <p:nvPr/>
        </p:nvSpPr>
        <p:spPr>
          <a:xfrm>
            <a:off x="2492943" y="2107933"/>
            <a:ext cx="770021" cy="68339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D2470-8280-EDF9-36B8-5EB10D941923}"/>
              </a:ext>
            </a:extLst>
          </p:cNvPr>
          <p:cNvSpPr/>
          <p:nvPr/>
        </p:nvSpPr>
        <p:spPr>
          <a:xfrm>
            <a:off x="5467149" y="2117558"/>
            <a:ext cx="1665171" cy="68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modulator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40F60-49E2-C2C7-D226-68063EA7AB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49592" y="2449629"/>
            <a:ext cx="2117557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770E74-6461-1DCC-AC2C-9F849A298E81}"/>
              </a:ext>
            </a:extLst>
          </p:cNvPr>
          <p:cNvCxnSpPr>
            <a:cxnSpLocks/>
          </p:cNvCxnSpPr>
          <p:nvPr/>
        </p:nvCxnSpPr>
        <p:spPr>
          <a:xfrm>
            <a:off x="1540042" y="2459254"/>
            <a:ext cx="952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9EF1B5-16F1-34FA-9C50-5FA96A6DDC0D}"/>
              </a:ext>
            </a:extLst>
          </p:cNvPr>
          <p:cNvSpPr txBox="1"/>
          <p:nvPr/>
        </p:nvSpPr>
        <p:spPr>
          <a:xfrm flipH="1">
            <a:off x="1682013" y="2117558"/>
            <a:ext cx="7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User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AED9BB-188B-5047-D190-AA43C650A14F}"/>
              </a:ext>
            </a:extLst>
          </p:cNvPr>
          <p:cNvCxnSpPr>
            <a:cxnSpLocks/>
          </p:cNvCxnSpPr>
          <p:nvPr/>
        </p:nvCxnSpPr>
        <p:spPr>
          <a:xfrm flipV="1">
            <a:off x="2868327" y="2800951"/>
            <a:ext cx="0" cy="141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3EC92-8C2A-AA4C-C7F0-D65B3B7F4F29}"/>
              </a:ext>
            </a:extLst>
          </p:cNvPr>
          <p:cNvSpPr txBox="1"/>
          <p:nvPr/>
        </p:nvSpPr>
        <p:spPr>
          <a:xfrm flipH="1">
            <a:off x="2050175" y="3537285"/>
            <a:ext cx="121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Chipping sequence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10C52-A07A-71E0-0CF0-5EF26A67DD16}"/>
              </a:ext>
            </a:extLst>
          </p:cNvPr>
          <p:cNvSpPr txBox="1"/>
          <p:nvPr/>
        </p:nvSpPr>
        <p:spPr>
          <a:xfrm>
            <a:off x="3349592" y="1637262"/>
            <a:ext cx="16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Spread spectrum signal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FC7F89-F6FD-A83D-8727-EF6806463C59}"/>
              </a:ext>
            </a:extLst>
          </p:cNvPr>
          <p:cNvCxnSpPr>
            <a:cxnSpLocks/>
          </p:cNvCxnSpPr>
          <p:nvPr/>
        </p:nvCxnSpPr>
        <p:spPr>
          <a:xfrm flipV="1">
            <a:off x="6391174" y="2825016"/>
            <a:ext cx="0" cy="135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C01CF7-814C-4AEB-91B2-53D28A96662E}"/>
              </a:ext>
            </a:extLst>
          </p:cNvPr>
          <p:cNvSpPr txBox="1"/>
          <p:nvPr/>
        </p:nvSpPr>
        <p:spPr>
          <a:xfrm>
            <a:off x="6525928" y="3537285"/>
            <a:ext cx="97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Radio carrier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88C914-B443-F25E-08DD-A69969E50C5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132320" y="2459255"/>
            <a:ext cx="166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108E8D9-0101-42E7-607D-7A7656B15277}"/>
              </a:ext>
            </a:extLst>
          </p:cNvPr>
          <p:cNvSpPr txBox="1"/>
          <p:nvPr/>
        </p:nvSpPr>
        <p:spPr>
          <a:xfrm>
            <a:off x="7969718" y="1848051"/>
            <a:ext cx="15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Transmit signal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00F28DC6-C4E3-26B2-4637-29DCAF0C6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6380" y="-76284"/>
            <a:ext cx="7999096" cy="14601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Transmission and receiving using  dsss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7D53C-1730-CA2F-E852-26FE739C239B}"/>
              </a:ext>
            </a:extLst>
          </p:cNvPr>
          <p:cNvSpPr txBox="1"/>
          <p:nvPr/>
        </p:nvSpPr>
        <p:spPr>
          <a:xfrm>
            <a:off x="3330341" y="4561656"/>
            <a:ext cx="282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transmitter</a:t>
            </a:r>
          </a:p>
        </p:txBody>
      </p:sp>
    </p:spTree>
    <p:extLst>
      <p:ext uri="{BB962C8B-B14F-4D97-AF65-F5344CB8AC3E}">
        <p14:creationId xmlns:p14="http://schemas.microsoft.com/office/powerpoint/2010/main" val="10692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40192C-553C-1A65-16D9-49A570139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053" y="627832"/>
            <a:ext cx="8791575" cy="1655762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Transmission process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bg1"/>
                </a:solidFill>
              </a:rPr>
              <a:t>Spreading Of The  User Data Sequence(Digital Modulation)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bg1"/>
                </a:solidFill>
              </a:rPr>
              <a:t>The Spread Signal Is Then Modulated With a Radio Carrier</a:t>
            </a:r>
          </a:p>
        </p:txBody>
      </p:sp>
    </p:spTree>
    <p:extLst>
      <p:ext uri="{BB962C8B-B14F-4D97-AF65-F5344CB8AC3E}">
        <p14:creationId xmlns:p14="http://schemas.microsoft.com/office/powerpoint/2010/main" val="427826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9C4927-8828-7EEE-1DA5-0303007AA463}"/>
              </a:ext>
            </a:extLst>
          </p:cNvPr>
          <p:cNvSpPr/>
          <p:nvPr/>
        </p:nvSpPr>
        <p:spPr>
          <a:xfrm>
            <a:off x="2531444" y="2627697"/>
            <a:ext cx="1655545" cy="5197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demodulator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48204-87DE-BD7F-2ADA-DDF616A25D02}"/>
              </a:ext>
            </a:extLst>
          </p:cNvPr>
          <p:cNvSpPr/>
          <p:nvPr/>
        </p:nvSpPr>
        <p:spPr>
          <a:xfrm>
            <a:off x="5258604" y="2589196"/>
            <a:ext cx="737936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CDE25-EE08-DCC4-655A-2C9870D65505}"/>
              </a:ext>
            </a:extLst>
          </p:cNvPr>
          <p:cNvSpPr/>
          <p:nvPr/>
        </p:nvSpPr>
        <p:spPr>
          <a:xfrm>
            <a:off x="6689558" y="2589196"/>
            <a:ext cx="1809549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integrator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F8798-117F-4773-F16C-21D283CCD249}"/>
              </a:ext>
            </a:extLst>
          </p:cNvPr>
          <p:cNvSpPr/>
          <p:nvPr/>
        </p:nvSpPr>
        <p:spPr>
          <a:xfrm>
            <a:off x="9490510" y="2627697"/>
            <a:ext cx="1511166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decision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0C8C10-12BF-365A-A543-1CD06561E16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186989" y="2859907"/>
            <a:ext cx="1071615" cy="2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534DD6-DDC9-9824-CFAD-FDF6E2CE231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996540" y="2859907"/>
            <a:ext cx="69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0214D8-56AC-60C7-6D8D-0B5113D2526C}"/>
              </a:ext>
            </a:extLst>
          </p:cNvPr>
          <p:cNvCxnSpPr>
            <a:cxnSpLocks/>
          </p:cNvCxnSpPr>
          <p:nvPr/>
        </p:nvCxnSpPr>
        <p:spPr>
          <a:xfrm>
            <a:off x="8499107" y="2859906"/>
            <a:ext cx="1020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DB0350-F972-D978-C70E-B8A307A017DB}"/>
              </a:ext>
            </a:extLst>
          </p:cNvPr>
          <p:cNvCxnSpPr>
            <a:cxnSpLocks/>
          </p:cNvCxnSpPr>
          <p:nvPr/>
        </p:nvCxnSpPr>
        <p:spPr>
          <a:xfrm>
            <a:off x="11001676" y="2821404"/>
            <a:ext cx="952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9CBD8F-BE76-BAA2-0F34-00F8E6BBFE0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289785" y="2887579"/>
            <a:ext cx="1241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C98976-2A83-564F-FE4E-75FD60A509D9}"/>
              </a:ext>
            </a:extLst>
          </p:cNvPr>
          <p:cNvCxnSpPr>
            <a:cxnSpLocks/>
          </p:cNvCxnSpPr>
          <p:nvPr/>
        </p:nvCxnSpPr>
        <p:spPr>
          <a:xfrm flipV="1">
            <a:off x="3339964" y="3147461"/>
            <a:ext cx="0" cy="128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75A803-9C12-08ED-A29A-C1CA9E1FE06B}"/>
              </a:ext>
            </a:extLst>
          </p:cNvPr>
          <p:cNvCxnSpPr>
            <a:endCxn id="5" idx="2"/>
          </p:cNvCxnSpPr>
          <p:nvPr/>
        </p:nvCxnSpPr>
        <p:spPr>
          <a:xfrm flipV="1">
            <a:off x="5627572" y="3130617"/>
            <a:ext cx="0" cy="130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64CC56-A0B1-B321-93BD-342EF524CCBF}"/>
              </a:ext>
            </a:extLst>
          </p:cNvPr>
          <p:cNvSpPr txBox="1"/>
          <p:nvPr/>
        </p:nvSpPr>
        <p:spPr>
          <a:xfrm>
            <a:off x="1289785" y="2304531"/>
            <a:ext cx="106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Received signal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7D094-F8E3-7FB9-F1F3-D8F9575DAB3A}"/>
              </a:ext>
            </a:extLst>
          </p:cNvPr>
          <p:cNvSpPr txBox="1"/>
          <p:nvPr/>
        </p:nvSpPr>
        <p:spPr>
          <a:xfrm>
            <a:off x="2184935" y="3869356"/>
            <a:ext cx="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Radio carrier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263925-BB47-9595-2C54-54BCC213BFDB}"/>
              </a:ext>
            </a:extLst>
          </p:cNvPr>
          <p:cNvSpPr txBox="1"/>
          <p:nvPr/>
        </p:nvSpPr>
        <p:spPr>
          <a:xfrm>
            <a:off x="4639385" y="4196615"/>
            <a:ext cx="121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Chipping sequence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F4B21C-5636-D774-0D12-F656373163C0}"/>
              </a:ext>
            </a:extLst>
          </p:cNvPr>
          <p:cNvSpPr txBox="1"/>
          <p:nvPr/>
        </p:nvSpPr>
        <p:spPr>
          <a:xfrm>
            <a:off x="4302493" y="2464067"/>
            <a:ext cx="80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Low pass filter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77047-B9EF-2382-C894-270B3F06EE56}"/>
              </a:ext>
            </a:extLst>
          </p:cNvPr>
          <p:cNvSpPr txBox="1"/>
          <p:nvPr/>
        </p:nvSpPr>
        <p:spPr>
          <a:xfrm>
            <a:off x="11271183" y="2377440"/>
            <a:ext cx="73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EA6C48-0223-8DCE-752A-2E2958603812}"/>
              </a:ext>
            </a:extLst>
          </p:cNvPr>
          <p:cNvCxnSpPr>
            <a:cxnSpLocks/>
          </p:cNvCxnSpPr>
          <p:nvPr/>
        </p:nvCxnSpPr>
        <p:spPr>
          <a:xfrm>
            <a:off x="5111015" y="1405288"/>
            <a:ext cx="0" cy="2464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05DBB1-320F-3326-7826-E82C5CBF11A1}"/>
              </a:ext>
            </a:extLst>
          </p:cNvPr>
          <p:cNvCxnSpPr>
            <a:cxnSpLocks/>
          </p:cNvCxnSpPr>
          <p:nvPr/>
        </p:nvCxnSpPr>
        <p:spPr>
          <a:xfrm flipV="1">
            <a:off x="5111015" y="1359569"/>
            <a:ext cx="3510011" cy="18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CA9C2D-6FEA-2AED-3D6C-2D6F80ACA838}"/>
              </a:ext>
            </a:extLst>
          </p:cNvPr>
          <p:cNvCxnSpPr>
            <a:cxnSpLocks/>
          </p:cNvCxnSpPr>
          <p:nvPr/>
        </p:nvCxnSpPr>
        <p:spPr>
          <a:xfrm flipH="1" flipV="1">
            <a:off x="8621026" y="1377615"/>
            <a:ext cx="12835" cy="2538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FB3B11-4812-255E-EA8D-9CC087F62ECE}"/>
              </a:ext>
            </a:extLst>
          </p:cNvPr>
          <p:cNvCxnSpPr>
            <a:cxnSpLocks/>
          </p:cNvCxnSpPr>
          <p:nvPr/>
        </p:nvCxnSpPr>
        <p:spPr>
          <a:xfrm>
            <a:off x="5111015" y="3885598"/>
            <a:ext cx="3522846" cy="14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7C82D3-2FEB-6180-678D-6BB800186BAD}"/>
              </a:ext>
            </a:extLst>
          </p:cNvPr>
          <p:cNvSpPr txBox="1"/>
          <p:nvPr/>
        </p:nvSpPr>
        <p:spPr>
          <a:xfrm>
            <a:off x="6217920" y="1029903"/>
            <a:ext cx="19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correlator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0687CE-F034-8263-7070-94DF8FC83E69}"/>
              </a:ext>
            </a:extLst>
          </p:cNvPr>
          <p:cNvSpPr txBox="1"/>
          <p:nvPr/>
        </p:nvSpPr>
        <p:spPr>
          <a:xfrm>
            <a:off x="8701238" y="2227412"/>
            <a:ext cx="102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Sample sum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28DDE9-7513-7B57-C3C7-DBD7C2C91D78}"/>
              </a:ext>
            </a:extLst>
          </p:cNvPr>
          <p:cNvSpPr txBox="1"/>
          <p:nvPr/>
        </p:nvSpPr>
        <p:spPr>
          <a:xfrm>
            <a:off x="2993457" y="5497463"/>
            <a:ext cx="190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615B58-8CF0-441E-C92F-18E529E04C8B}"/>
              </a:ext>
            </a:extLst>
          </p:cNvPr>
          <p:cNvSpPr txBox="1"/>
          <p:nvPr/>
        </p:nvSpPr>
        <p:spPr>
          <a:xfrm>
            <a:off x="5627572" y="2069432"/>
            <a:ext cx="125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98047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849CDD-81D2-5329-E28D-EF0AC6C07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931" y="548640"/>
            <a:ext cx="8637068" cy="4709160"/>
          </a:xfrm>
        </p:spPr>
        <p:txBody>
          <a:bodyPr>
            <a:normAutofit fontScale="92500"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Receiving process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bg1"/>
                </a:solidFill>
              </a:rPr>
              <a:t>The Receiving Signal Is First Demodulated Using The Same Carrier Frequency Used In Sender Generates Lowpass Filter Signal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bg1"/>
                </a:solidFill>
              </a:rPr>
              <a:t>The Receiver Has To Know The Original Chipping Sequence For Dispreading The Data , So Sequence At The Sender And The Receiver Have To Precisely Synchronized.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bg1"/>
                </a:solidFill>
              </a:rPr>
              <a:t>The Receiver Calculates The Product Of A Chip With The Incoming XOR Signal.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bg1"/>
                </a:solidFill>
              </a:rPr>
              <a:t>An Integrator Adds All These Products . The Products In An Integrator Is Also Called Correlator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bg1"/>
                </a:solidFill>
              </a:rPr>
              <a:t>Finally In Each Bit Period A Decision Unit Decides If This Sum Represent A Binary1or a 0 .</a:t>
            </a:r>
          </a:p>
        </p:txBody>
      </p:sp>
    </p:spTree>
    <p:extLst>
      <p:ext uri="{BB962C8B-B14F-4D97-AF65-F5344CB8AC3E}">
        <p14:creationId xmlns:p14="http://schemas.microsoft.com/office/powerpoint/2010/main" val="118399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6BA211-4DE2-FD47-0135-3B6530736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099" y="259882"/>
            <a:ext cx="8001801" cy="728262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advantage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D4F86-444B-6F76-658D-658DC528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1263099"/>
            <a:ext cx="10491789" cy="525320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The main advantage of DSSS technology is the ability to protect signals from interference and jamming. 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0" i="0" u="sng" dirty="0">
                <a:solidFill>
                  <a:srgbClr val="273239"/>
                </a:solidFill>
                <a:effectLst/>
                <a:latin typeface="urw-din"/>
              </a:rPr>
              <a:t>The primary advantage of the direct-sequence spread spectrum is that security is enhanced without any additional hardware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95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233</TotalTime>
  <Words>348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urw-din</vt:lpstr>
      <vt:lpstr>Wingdings</vt:lpstr>
      <vt:lpstr>Circuit</vt:lpstr>
      <vt:lpstr>Direct Sequence spread spectrum</vt:lpstr>
      <vt:lpstr>DIRECT SEQUENCE SPREAD SPECTRUM EXAMPLE</vt:lpstr>
      <vt:lpstr>PowerPoint Presentation</vt:lpstr>
      <vt:lpstr>PowerPoint Presentation</vt:lpstr>
      <vt:lpstr>Transmission and receiving using  dsss</vt:lpstr>
      <vt:lpstr>PowerPoint Presentation</vt:lpstr>
      <vt:lpstr>PowerPoint Presentation</vt:lpstr>
      <vt:lpstr>PowerPoint Presentation</vt:lpstr>
      <vt:lpstr>advantage</vt:lpstr>
      <vt:lpstr>disadvantage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Sequence spread spectrum</dc:title>
  <dc:creator>Deepak Kumar</dc:creator>
  <cp:lastModifiedBy>Deepak Kumar</cp:lastModifiedBy>
  <cp:revision>11</cp:revision>
  <dcterms:created xsi:type="dcterms:W3CDTF">2022-11-06T13:26:33Z</dcterms:created>
  <dcterms:modified xsi:type="dcterms:W3CDTF">2022-11-12T04:09:56Z</dcterms:modified>
</cp:coreProperties>
</file>