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aleway"/>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italic.fntdata"/><Relationship Id="rId16" Type="http://schemas.openxmlformats.org/officeDocument/2006/relationships/slide" Target="slides/slide11.xml"/><Relationship Id="rId38" Type="http://schemas.openxmlformats.org/officeDocument/2006/relationships/font" Target="fonts/Ralew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8b5ba65d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8b5ba65d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8b5ba65d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8b5ba65d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68b5ba65d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68b5ba65d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6c4105652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6c4105652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6c4105652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6c4105652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6c41056523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6c41056523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6c41056523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6c41056523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6c41056523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6c41056523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68b5ba65d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68b5ba65d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68b5ba65d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68b5ba65d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8b5ba65d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8b5ba65d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68b5ba65d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68b5ba65d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68b5ba65d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68b5ba65d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68b5ba65d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68b5ba65d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68b5ba65d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68b5ba65d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68b5ba65d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68b5ba65d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68b5ba65d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68b5ba65d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68b5ba65d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68b5ba65d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8b5ba65d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68b5ba65d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68b5ba65d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68b5ba65d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68b5ba65d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68b5ba65d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8b5ba65d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8b5ba65d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68b5ba65d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68b5ba65d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68b5ba65d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68b5ba65d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8b5ba65d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8b5ba65d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68b5ba65d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68b5ba65d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8b5ba65d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8b5ba65d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68b5ba65d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68b5ba65d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68b5ba65d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68b5ba65d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68b5ba65d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68b5ba65d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geeksforgeeks.org/gsm-full-for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Subscriber_Identity_Module" TargetMode="External"/><Relationship Id="rId4" Type="http://schemas.openxmlformats.org/officeDocument/2006/relationships/hyperlink" Target="https://en.wikipedia.org/wiki/Smart_card" TargetMode="External"/><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Mobile_network_operator" TargetMode="External"/><Relationship Id="rId4" Type="http://schemas.openxmlformats.org/officeDocument/2006/relationships/hyperlink" Target="https://en.wikipedia.org/wiki/SIM_loc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Global System for Mobile Communications (GSM)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Himanshu Dewan (24) , Nikita Jha (30)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200"/>
              <a:t>GSM ARCHITECTURE</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GSM network can be broadly divided into −</a:t>
            </a:r>
            <a:endParaRPr sz="1600">
              <a:solidFill>
                <a:srgbClr val="000000"/>
              </a:solidFill>
              <a:latin typeface="Arial"/>
              <a:ea typeface="Arial"/>
              <a:cs typeface="Arial"/>
              <a:sym typeface="Arial"/>
            </a:endParaRPr>
          </a:p>
          <a:p>
            <a:pPr indent="-330200" lvl="1" marL="13716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Mobile Station (MS)</a:t>
            </a:r>
            <a:endParaRPr sz="1600">
              <a:solidFill>
                <a:srgbClr val="000000"/>
              </a:solidFill>
              <a:latin typeface="Arial"/>
              <a:ea typeface="Arial"/>
              <a:cs typeface="Arial"/>
              <a:sym typeface="Arial"/>
            </a:endParaRPr>
          </a:p>
          <a:p>
            <a:pPr indent="-330200" lvl="1" marL="13716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Base Station Subsystem (BSS)</a:t>
            </a:r>
            <a:endParaRPr sz="1600">
              <a:solidFill>
                <a:srgbClr val="000000"/>
              </a:solidFill>
              <a:latin typeface="Arial"/>
              <a:ea typeface="Arial"/>
              <a:cs typeface="Arial"/>
              <a:sym typeface="Arial"/>
            </a:endParaRPr>
          </a:p>
          <a:p>
            <a:pPr indent="-330200" lvl="1" marL="13716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Network Switching Subsystem (NSS)</a:t>
            </a:r>
            <a:endParaRPr sz="1600">
              <a:solidFill>
                <a:srgbClr val="000000"/>
              </a:solidFill>
              <a:latin typeface="Arial"/>
              <a:ea typeface="Arial"/>
              <a:cs typeface="Arial"/>
              <a:sym typeface="Arial"/>
            </a:endParaRPr>
          </a:p>
          <a:p>
            <a:pPr indent="-330200" lvl="1" marL="13716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Operation Support Subsystem (OSS)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GSM - The Mobile Station</a:t>
            </a:r>
            <a:endParaRPr/>
          </a:p>
          <a:p>
            <a:pPr indent="0" lvl="0" marL="0" rtl="0" algn="l">
              <a:spcBef>
                <a:spcPts val="0"/>
              </a:spcBef>
              <a:spcAft>
                <a:spcPts val="0"/>
              </a:spcAft>
              <a:buNone/>
            </a:pPr>
            <a:r>
              <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MS consists of the physical equipment, such as the radio transceiver, display and digital signal processors, and the SIM card. </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It provides the air interface to the user in GSM networks.</a:t>
            </a:r>
            <a:endParaRPr b="1" sz="2100"/>
          </a:p>
        </p:txBody>
      </p:sp>
      <p:pic>
        <p:nvPicPr>
          <p:cNvPr id="148" name="Google Shape;148;p23"/>
          <p:cNvPicPr preferRelativeResize="0"/>
          <p:nvPr/>
        </p:nvPicPr>
        <p:blipFill>
          <a:blip r:embed="rId3">
            <a:alphaModFix/>
          </a:blip>
          <a:stretch>
            <a:fillRect/>
          </a:stretch>
        </p:blipFill>
        <p:spPr>
          <a:xfrm>
            <a:off x="6798700" y="3044450"/>
            <a:ext cx="2345300" cy="209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GSM - The Base Station Subsystem (BSS)</a:t>
            </a:r>
            <a:endParaRPr/>
          </a:p>
        </p:txBody>
      </p:sp>
      <p:sp>
        <p:nvSpPr>
          <p:cNvPr id="154" name="Google Shape;154;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BSS is composed of two parts −</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Base Transceiver Station (BTS)</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Base Station Controller (BSC)</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BTS and the BSC communicate across the specified Abis interface, enabling operations between components that are made by different suppliers.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BSS uses the Abis interface between the BTS and the BSC.</a:t>
            </a:r>
            <a:endParaRPr sz="1400">
              <a:solidFill>
                <a:srgbClr val="000000"/>
              </a:solidFill>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990"/>
              <a:buNone/>
            </a:pPr>
            <a:r>
              <a:rPr lang="en" sz="1779" u="sng">
                <a:solidFill>
                  <a:srgbClr val="000000"/>
                </a:solidFill>
                <a:latin typeface="Arial"/>
                <a:ea typeface="Arial"/>
                <a:cs typeface="Arial"/>
                <a:sym typeface="Arial"/>
              </a:rPr>
              <a:t>The Base Transceiver Station (BTS)</a:t>
            </a:r>
            <a:endParaRPr sz="1779" u="sng">
              <a:solidFill>
                <a:srgbClr val="000000"/>
              </a:solidFill>
              <a:latin typeface="Arial"/>
              <a:ea typeface="Arial"/>
              <a:cs typeface="Arial"/>
              <a:sym typeface="Arial"/>
            </a:endParaRPr>
          </a:p>
          <a:p>
            <a:pPr indent="0" lvl="0" marL="0" rtl="0" algn="l">
              <a:spcBef>
                <a:spcPts val="0"/>
              </a:spcBef>
              <a:spcAft>
                <a:spcPts val="0"/>
              </a:spcAft>
              <a:buSzPts val="990"/>
              <a:buNone/>
            </a:pPr>
            <a:r>
              <a:t/>
            </a:r>
            <a:endParaRPr sz="2340"/>
          </a:p>
        </p:txBody>
      </p:sp>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BTS houses the radio transceivers that define a cell and handles the radio link protocols with the MS.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BTS corresponds to the transceivers and antennas used in each cell of the network.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BTS is usually placed in the center of a cell.</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 Each BTS serves as a single cell. It also includes the following functions −</a:t>
            </a:r>
            <a:endParaRPr sz="1400">
              <a:solidFill>
                <a:srgbClr val="000000"/>
              </a:solidFill>
              <a:latin typeface="Arial"/>
              <a:ea typeface="Arial"/>
              <a:cs typeface="Arial"/>
              <a:sym typeface="Arial"/>
            </a:endParaRPr>
          </a:p>
          <a:p>
            <a:pPr indent="-317500" lvl="1" marL="914400" rtl="0" algn="l">
              <a:spcBef>
                <a:spcPts val="0"/>
              </a:spcBef>
              <a:spcAft>
                <a:spcPts val="0"/>
              </a:spcAft>
              <a:buSzPts val="1400"/>
              <a:buChar char="○"/>
            </a:pPr>
            <a:r>
              <a:rPr lang="en" sz="1400">
                <a:solidFill>
                  <a:srgbClr val="000000"/>
                </a:solidFill>
                <a:latin typeface="Arial"/>
                <a:ea typeface="Arial"/>
                <a:cs typeface="Arial"/>
                <a:sym typeface="Arial"/>
              </a:rPr>
              <a:t>Encoding, encrypting, multiplexing, modulating, and feeding the RF signals to the antenna</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Time and frequency </a:t>
            </a:r>
            <a:r>
              <a:rPr lang="en" sz="1400">
                <a:solidFill>
                  <a:srgbClr val="000000"/>
                </a:solidFill>
                <a:latin typeface="Arial"/>
                <a:ea typeface="Arial"/>
                <a:cs typeface="Arial"/>
                <a:sym typeface="Arial"/>
              </a:rPr>
              <a:t>synchronization</a:t>
            </a:r>
            <a:endParaRPr sz="1400">
              <a:solidFill>
                <a:srgbClr val="000000"/>
              </a:solidFill>
              <a:latin typeface="Arial"/>
              <a:ea typeface="Arial"/>
              <a:cs typeface="Arial"/>
              <a:sym typeface="Arial"/>
            </a:endParaRPr>
          </a:p>
          <a:p>
            <a:pPr indent="0" lvl="0" marL="914400" rtl="0" algn="l">
              <a:spcBef>
                <a:spcPts val="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990"/>
              <a:buNone/>
            </a:pPr>
            <a:r>
              <a:rPr lang="en" sz="1779" u="sng">
                <a:solidFill>
                  <a:srgbClr val="000000"/>
                </a:solidFill>
                <a:latin typeface="Arial"/>
                <a:ea typeface="Arial"/>
                <a:cs typeface="Arial"/>
                <a:sym typeface="Arial"/>
              </a:rPr>
              <a:t>The Base Station Controller (BSC)</a:t>
            </a:r>
            <a:endParaRPr sz="1779" u="sng">
              <a:solidFill>
                <a:srgbClr val="000000"/>
              </a:solidFill>
              <a:latin typeface="Arial"/>
              <a:ea typeface="Arial"/>
              <a:cs typeface="Arial"/>
              <a:sym typeface="Arial"/>
            </a:endParaRPr>
          </a:p>
          <a:p>
            <a:pPr indent="0" lvl="0" marL="0" rtl="0" algn="l">
              <a:spcBef>
                <a:spcPts val="0"/>
              </a:spcBef>
              <a:spcAft>
                <a:spcPts val="0"/>
              </a:spcAft>
              <a:buSzPts val="990"/>
              <a:buNone/>
            </a:pPr>
            <a:r>
              <a:t/>
            </a:r>
            <a:endParaRPr sz="2340"/>
          </a:p>
        </p:txBody>
      </p:sp>
      <p:sp>
        <p:nvSpPr>
          <p:cNvPr id="166" name="Google Shape;166;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BSC manages the radio resources for one or more BTSs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BSC is the connection between the mobile and the MSC</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BSC also translates the 13 Kbps voice channel used over the radio link to the standard 64 Kbps channel used by the Public Switched Telephone Network (PSDN) or ISDN.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It is a switching device that handles the radio resources.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Performs traffic concentration to reduce the number of lines from the MSC</a:t>
            </a:r>
            <a:endParaRPr sz="1400">
              <a:solidFill>
                <a:srgbClr val="000000"/>
              </a:solidFill>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990"/>
              <a:buNone/>
            </a:pPr>
            <a:r>
              <a:rPr lang="en" sz="1970" u="sng">
                <a:solidFill>
                  <a:srgbClr val="000000"/>
                </a:solidFill>
                <a:latin typeface="Arial"/>
                <a:ea typeface="Arial"/>
                <a:cs typeface="Arial"/>
                <a:sym typeface="Arial"/>
              </a:rPr>
              <a:t>The Network Switching Subsystem (NSS)</a:t>
            </a:r>
            <a:endParaRPr sz="1970" u="sng">
              <a:solidFill>
                <a:srgbClr val="000000"/>
              </a:solidFill>
              <a:latin typeface="Arial"/>
              <a:ea typeface="Arial"/>
              <a:cs typeface="Arial"/>
              <a:sym typeface="Arial"/>
            </a:endParaRPr>
          </a:p>
          <a:p>
            <a:pPr indent="0" lvl="0" marL="0" rtl="0" algn="l">
              <a:spcBef>
                <a:spcPts val="0"/>
              </a:spcBef>
              <a:spcAft>
                <a:spcPts val="0"/>
              </a:spcAft>
              <a:buSzPts val="990"/>
              <a:buNone/>
            </a:pPr>
            <a:r>
              <a:t/>
            </a:r>
            <a:endParaRPr sz="2340"/>
          </a:p>
        </p:txBody>
      </p:sp>
      <p:sp>
        <p:nvSpPr>
          <p:cNvPr id="172" name="Google Shape;172;p27"/>
          <p:cNvSpPr txBox="1"/>
          <p:nvPr>
            <p:ph idx="1" type="body"/>
          </p:nvPr>
        </p:nvSpPr>
        <p:spPr>
          <a:xfrm>
            <a:off x="729450" y="2078875"/>
            <a:ext cx="7688700" cy="281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Network switching system (NSS), the main part of which is the Mobile Switching Center (MSC), performs the switching of calls between the mobile and other fixed or mobile network users, as well as the management of mobile services such as authentication. </a:t>
            </a:r>
            <a:endParaRPr sz="14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u="sng">
                <a:solidFill>
                  <a:srgbClr val="000000"/>
                </a:solidFill>
                <a:latin typeface="Arial"/>
                <a:ea typeface="Arial"/>
                <a:cs typeface="Arial"/>
                <a:sym typeface="Arial"/>
              </a:rPr>
              <a:t>Home Location Register (HLR)</a:t>
            </a:r>
            <a:endParaRPr b="1" sz="1500" u="sng">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HLR is a database used for storage and management of subscriptions.</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HLR is considered the most important database, as it stores permanent data about subscribers, including a subscriber's service profile, location information, and activity status.</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When an individual buys a subscription in the form of SIM, then all the information about this subscription is registered in the HLR of that operator.</a:t>
            </a:r>
            <a:endParaRPr sz="1400">
              <a:solidFill>
                <a:srgbClr val="000000"/>
              </a:solidFill>
              <a:latin typeface="Arial"/>
              <a:ea typeface="Arial"/>
              <a:cs typeface="Arial"/>
              <a:sym typeface="Arial"/>
            </a:endParaRPr>
          </a:p>
          <a:p>
            <a:pPr indent="0" lvl="0" marL="914400" rtl="0" algn="l">
              <a:spcBef>
                <a:spcPts val="0"/>
              </a:spcBef>
              <a:spcAft>
                <a:spcPts val="12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idx="1" type="body"/>
          </p:nvPr>
        </p:nvSpPr>
        <p:spPr>
          <a:xfrm>
            <a:off x="729450" y="621500"/>
            <a:ext cx="7688700" cy="435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b="1" lang="en" sz="1400" u="sng">
                <a:solidFill>
                  <a:srgbClr val="000000"/>
                </a:solidFill>
                <a:latin typeface="Arial"/>
                <a:ea typeface="Arial"/>
                <a:cs typeface="Arial"/>
                <a:sym typeface="Arial"/>
              </a:rPr>
              <a:t>Mobile Services Switching Center (MSC)</a:t>
            </a:r>
            <a:endParaRPr b="1" sz="1400" u="sng">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The central component of the Network Subsystem is the MSC.</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The MSC performs the switching of calls between the mobile and other fixed or mobile network users, as well as the management of mobile services such as registration, authentication, location updating, handovers, and call routing to a roaming subscriber.</a:t>
            </a:r>
            <a:endParaRPr sz="13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u="sng">
                <a:solidFill>
                  <a:srgbClr val="000000"/>
                </a:solidFill>
                <a:latin typeface="Arial"/>
                <a:ea typeface="Arial"/>
                <a:cs typeface="Arial"/>
                <a:sym typeface="Arial"/>
              </a:rPr>
              <a:t>Visitor Location Register (VLR)</a:t>
            </a:r>
            <a:endParaRPr b="1" sz="1400" u="sng">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The VLR is a database that contains temporary information about subscribers that is needed by the MSC in order to service visiting subscribers. </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When a mobile station roams into a new MSC area, the VLR connected to that MSC will request data about the mobile station from the HLR. </a:t>
            </a:r>
            <a:endParaRPr sz="13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u="sng">
                <a:solidFill>
                  <a:srgbClr val="000000"/>
                </a:solidFill>
                <a:latin typeface="Arial"/>
                <a:ea typeface="Arial"/>
                <a:cs typeface="Arial"/>
                <a:sym typeface="Arial"/>
              </a:rPr>
              <a:t>Authentication Center (AUC)</a:t>
            </a:r>
            <a:endParaRPr b="1" sz="1400" u="sng">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The Authentication Center is a protected database that stores a copy of the secret key stored in each subscriber's SIM card, which is used for authentication and ciphering of the radio channel.</a:t>
            </a:r>
            <a:endParaRPr sz="13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u="sng">
                <a:solidFill>
                  <a:srgbClr val="000000"/>
                </a:solidFill>
                <a:latin typeface="Arial"/>
                <a:ea typeface="Arial"/>
                <a:cs typeface="Arial"/>
                <a:sym typeface="Arial"/>
              </a:rPr>
              <a:t>Equipment Identity Register (EIR)</a:t>
            </a:r>
            <a:endParaRPr b="1" sz="1400" u="sng">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The Equipment Identity Register (EIR) is a database that contains a list of all valid mobile equipment on the network, where its International Mobile Equipment Identity (IMEI) identifies each MS.</a:t>
            </a:r>
            <a:endParaRPr b="1" sz="1250">
              <a:solidFill>
                <a:srgbClr val="202122"/>
              </a:solidFill>
              <a:highlight>
                <a:srgbClr val="FFFFFF"/>
              </a:highlight>
              <a:latin typeface="Courier New"/>
              <a:ea typeface="Courier New"/>
              <a:cs typeface="Courier New"/>
              <a:sym typeface="Courier New"/>
            </a:endParaRPr>
          </a:p>
          <a:p>
            <a:pPr indent="0" lvl="0" marL="91440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990"/>
              <a:buNone/>
            </a:pPr>
            <a:r>
              <a:rPr lang="en" sz="1879" u="sng">
                <a:solidFill>
                  <a:srgbClr val="000000"/>
                </a:solidFill>
                <a:latin typeface="Arial"/>
                <a:ea typeface="Arial"/>
                <a:cs typeface="Arial"/>
                <a:sym typeface="Arial"/>
              </a:rPr>
              <a:t>The Operation Support Subsystem(OSS):</a:t>
            </a:r>
            <a:endParaRPr sz="1879" u="sng">
              <a:solidFill>
                <a:srgbClr val="000000"/>
              </a:solidFill>
              <a:latin typeface="Arial"/>
              <a:ea typeface="Arial"/>
              <a:cs typeface="Arial"/>
              <a:sym typeface="Arial"/>
            </a:endParaRPr>
          </a:p>
          <a:p>
            <a:pPr indent="0" lvl="0" marL="0" rtl="0" algn="l">
              <a:spcBef>
                <a:spcPts val="0"/>
              </a:spcBef>
              <a:spcAft>
                <a:spcPts val="0"/>
              </a:spcAft>
              <a:buSzPts val="990"/>
              <a:buNone/>
            </a:pPr>
            <a:r>
              <a:t/>
            </a:r>
            <a:endParaRPr sz="2340"/>
          </a:p>
        </p:txBody>
      </p:sp>
      <p:sp>
        <p:nvSpPr>
          <p:cNvPr id="183" name="Google Shape;183;p29"/>
          <p:cNvSpPr txBox="1"/>
          <p:nvPr>
            <p:ph idx="1" type="body"/>
          </p:nvPr>
        </p:nvSpPr>
        <p:spPr>
          <a:xfrm>
            <a:off x="729450" y="2078875"/>
            <a:ext cx="7688700" cy="29040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operations and maintenance center (OMC) is connected to all equipment in the switching system and to the BSC. The implementation of OMC is called the operation and support system (OSS).</a:t>
            </a:r>
            <a:endParaRPr sz="1400">
              <a:solidFill>
                <a:srgbClr val="000000"/>
              </a:solidFill>
              <a:latin typeface="Arial"/>
              <a:ea typeface="Arial"/>
              <a:cs typeface="Arial"/>
              <a:sym typeface="Arial"/>
            </a:endParaRPr>
          </a:p>
          <a:p>
            <a:pPr indent="-317500" lvl="0" marL="457200" rtl="0" algn="l">
              <a:lnSpc>
                <a:spcPct val="10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Here are some of the OMC functions:</a:t>
            </a:r>
            <a:endParaRPr sz="1400">
              <a:solidFill>
                <a:srgbClr val="000000"/>
              </a:solidFill>
              <a:latin typeface="Arial"/>
              <a:ea typeface="Arial"/>
              <a:cs typeface="Arial"/>
              <a:sym typeface="Arial"/>
            </a:endParaRPr>
          </a:p>
          <a:p>
            <a:pPr indent="0" lvl="0" marL="914400" rtl="0" algn="l">
              <a:lnSpc>
                <a:spcPct val="105000"/>
              </a:lnSpc>
              <a:spcBef>
                <a:spcPts val="0"/>
              </a:spcBef>
              <a:spcAft>
                <a:spcPts val="0"/>
              </a:spcAft>
              <a:buNone/>
            </a:pPr>
            <a:r>
              <a:rPr lang="en" sz="1400">
                <a:solidFill>
                  <a:srgbClr val="000000"/>
                </a:solidFill>
                <a:latin typeface="Arial"/>
                <a:ea typeface="Arial"/>
                <a:cs typeface="Arial"/>
                <a:sym typeface="Arial"/>
              </a:rPr>
              <a:t>1,Administration and commercial operation (subscription, end terminals, charging and statistics).</a:t>
            </a:r>
            <a:endParaRPr sz="1400">
              <a:solidFill>
                <a:srgbClr val="000000"/>
              </a:solidFill>
              <a:latin typeface="Arial"/>
              <a:ea typeface="Arial"/>
              <a:cs typeface="Arial"/>
              <a:sym typeface="Arial"/>
            </a:endParaRPr>
          </a:p>
          <a:p>
            <a:pPr indent="0" lvl="0" marL="914400" rtl="0" algn="l">
              <a:lnSpc>
                <a:spcPct val="105000"/>
              </a:lnSpc>
              <a:spcBef>
                <a:spcPts val="0"/>
              </a:spcBef>
              <a:spcAft>
                <a:spcPts val="0"/>
              </a:spcAft>
              <a:buNone/>
            </a:pPr>
            <a:r>
              <a:t/>
            </a:r>
            <a:endParaRPr sz="1400">
              <a:solidFill>
                <a:srgbClr val="000000"/>
              </a:solidFill>
              <a:latin typeface="Arial"/>
              <a:ea typeface="Arial"/>
              <a:cs typeface="Arial"/>
              <a:sym typeface="Arial"/>
            </a:endParaRPr>
          </a:p>
          <a:p>
            <a:pPr indent="0" lvl="0" marL="914400" rtl="0" algn="l">
              <a:lnSpc>
                <a:spcPct val="105000"/>
              </a:lnSpc>
              <a:spcBef>
                <a:spcPts val="0"/>
              </a:spcBef>
              <a:spcAft>
                <a:spcPts val="0"/>
              </a:spcAft>
              <a:buNone/>
            </a:pPr>
            <a:r>
              <a:rPr lang="en" sz="1400">
                <a:solidFill>
                  <a:srgbClr val="000000"/>
                </a:solidFill>
                <a:latin typeface="Arial"/>
                <a:ea typeface="Arial"/>
                <a:cs typeface="Arial"/>
                <a:sym typeface="Arial"/>
              </a:rPr>
              <a:t>2,Security Management.</a:t>
            </a:r>
            <a:endParaRPr sz="1400">
              <a:solidFill>
                <a:srgbClr val="000000"/>
              </a:solidFill>
              <a:latin typeface="Arial"/>
              <a:ea typeface="Arial"/>
              <a:cs typeface="Arial"/>
              <a:sym typeface="Arial"/>
            </a:endParaRPr>
          </a:p>
          <a:p>
            <a:pPr indent="0" lvl="0" marL="914400" rtl="0" algn="l">
              <a:lnSpc>
                <a:spcPct val="105000"/>
              </a:lnSpc>
              <a:spcBef>
                <a:spcPts val="0"/>
              </a:spcBef>
              <a:spcAft>
                <a:spcPts val="0"/>
              </a:spcAft>
              <a:buNone/>
            </a:pPr>
            <a:r>
              <a:t/>
            </a:r>
            <a:endParaRPr sz="1400">
              <a:solidFill>
                <a:srgbClr val="000000"/>
              </a:solidFill>
              <a:latin typeface="Arial"/>
              <a:ea typeface="Arial"/>
              <a:cs typeface="Arial"/>
              <a:sym typeface="Arial"/>
            </a:endParaRPr>
          </a:p>
          <a:p>
            <a:pPr indent="0" lvl="0" marL="914400" rtl="0" algn="l">
              <a:lnSpc>
                <a:spcPct val="105000"/>
              </a:lnSpc>
              <a:spcBef>
                <a:spcPts val="0"/>
              </a:spcBef>
              <a:spcAft>
                <a:spcPts val="0"/>
              </a:spcAft>
              <a:buNone/>
            </a:pPr>
            <a:r>
              <a:rPr lang="en" sz="1400">
                <a:solidFill>
                  <a:srgbClr val="000000"/>
                </a:solidFill>
                <a:latin typeface="Arial"/>
                <a:ea typeface="Arial"/>
                <a:cs typeface="Arial"/>
                <a:sym typeface="Arial"/>
              </a:rPr>
              <a:t>3,Network configuration, Operation and Performance Management.</a:t>
            </a:r>
            <a:endParaRPr sz="1400">
              <a:solidFill>
                <a:srgbClr val="000000"/>
              </a:solidFill>
              <a:latin typeface="Arial"/>
              <a:ea typeface="Arial"/>
              <a:cs typeface="Arial"/>
              <a:sym typeface="Arial"/>
            </a:endParaRPr>
          </a:p>
          <a:p>
            <a:pPr indent="0" lvl="0" marL="914400" rtl="0" algn="l">
              <a:lnSpc>
                <a:spcPct val="105000"/>
              </a:lnSpc>
              <a:spcBef>
                <a:spcPts val="0"/>
              </a:spcBef>
              <a:spcAft>
                <a:spcPts val="0"/>
              </a:spcAft>
              <a:buNone/>
            </a:pPr>
            <a:r>
              <a:t/>
            </a:r>
            <a:endParaRPr sz="1400">
              <a:solidFill>
                <a:srgbClr val="000000"/>
              </a:solidFill>
              <a:latin typeface="Arial"/>
              <a:ea typeface="Arial"/>
              <a:cs typeface="Arial"/>
              <a:sym typeface="Arial"/>
            </a:endParaRPr>
          </a:p>
          <a:p>
            <a:pPr indent="0" lvl="0" marL="914400" rtl="0" algn="l">
              <a:lnSpc>
                <a:spcPct val="105000"/>
              </a:lnSpc>
              <a:spcBef>
                <a:spcPts val="0"/>
              </a:spcBef>
              <a:spcAft>
                <a:spcPts val="0"/>
              </a:spcAft>
              <a:buNone/>
            </a:pPr>
            <a:r>
              <a:rPr lang="en" sz="1400">
                <a:solidFill>
                  <a:srgbClr val="000000"/>
                </a:solidFill>
                <a:latin typeface="Arial"/>
                <a:ea typeface="Arial"/>
                <a:cs typeface="Arial"/>
                <a:sym typeface="Arial"/>
              </a:rPr>
              <a:t>4,Maintenance Tasks.</a:t>
            </a:r>
            <a:endParaRPr sz="1400">
              <a:solidFill>
                <a:srgbClr val="000000"/>
              </a:solidFill>
              <a:latin typeface="Arial"/>
              <a:ea typeface="Arial"/>
              <a:cs typeface="Arial"/>
              <a:sym typeface="Arial"/>
            </a:endParaRPr>
          </a:p>
          <a:p>
            <a:pPr indent="0" lvl="0" marL="457200" rtl="0" algn="l">
              <a:lnSpc>
                <a:spcPct val="105000"/>
              </a:lnSpc>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Interfaces:</a:t>
            </a:r>
            <a:endParaRPr/>
          </a:p>
        </p:txBody>
      </p:sp>
      <p:sp>
        <p:nvSpPr>
          <p:cNvPr id="189" name="Google Shape;189;p30"/>
          <p:cNvSpPr txBox="1"/>
          <p:nvPr>
            <p:ph idx="1" type="body"/>
          </p:nvPr>
        </p:nvSpPr>
        <p:spPr>
          <a:xfrm>
            <a:off x="729450" y="2078875"/>
            <a:ext cx="8006100" cy="2756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800">
                <a:solidFill>
                  <a:srgbClr val="000000"/>
                </a:solidFill>
                <a:latin typeface="Arial"/>
                <a:ea typeface="Arial"/>
                <a:cs typeface="Arial"/>
                <a:sym typeface="Arial"/>
              </a:rPr>
              <a:t>Three subsystems </a:t>
            </a:r>
            <a:r>
              <a:rPr b="1" lang="en" sz="1800">
                <a:solidFill>
                  <a:srgbClr val="000000"/>
                </a:solidFill>
                <a:latin typeface="Arial"/>
                <a:ea typeface="Arial"/>
                <a:cs typeface="Arial"/>
                <a:sym typeface="Arial"/>
              </a:rPr>
              <a:t>BSS</a:t>
            </a:r>
            <a:r>
              <a:rPr lang="en" sz="1800">
                <a:solidFill>
                  <a:srgbClr val="000000"/>
                </a:solidFill>
                <a:latin typeface="Arial"/>
                <a:ea typeface="Arial"/>
                <a:cs typeface="Arial"/>
                <a:sym typeface="Arial"/>
              </a:rPr>
              <a:t>, </a:t>
            </a:r>
            <a:r>
              <a:rPr b="1" lang="en" sz="1800">
                <a:solidFill>
                  <a:srgbClr val="000000"/>
                </a:solidFill>
                <a:latin typeface="Arial"/>
                <a:ea typeface="Arial"/>
                <a:cs typeface="Arial"/>
                <a:sym typeface="Arial"/>
              </a:rPr>
              <a:t>NSS </a:t>
            </a:r>
            <a:r>
              <a:rPr lang="en" sz="1800">
                <a:solidFill>
                  <a:srgbClr val="000000"/>
                </a:solidFill>
                <a:latin typeface="Arial"/>
                <a:ea typeface="Arial"/>
                <a:cs typeface="Arial"/>
                <a:sym typeface="Arial"/>
              </a:rPr>
              <a:t>and </a:t>
            </a:r>
            <a:r>
              <a:rPr b="1" lang="en" sz="1800">
                <a:solidFill>
                  <a:srgbClr val="000000"/>
                </a:solidFill>
                <a:latin typeface="Arial"/>
                <a:ea typeface="Arial"/>
                <a:cs typeface="Arial"/>
                <a:sym typeface="Arial"/>
              </a:rPr>
              <a:t>OSS </a:t>
            </a:r>
            <a:r>
              <a:rPr lang="en" sz="1800">
                <a:solidFill>
                  <a:srgbClr val="000000"/>
                </a:solidFill>
                <a:latin typeface="Arial"/>
                <a:ea typeface="Arial"/>
                <a:cs typeface="Arial"/>
                <a:sym typeface="Arial"/>
              </a:rPr>
              <a:t>are connected with each other via some interfaces. Total three interfaces are there:</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b="1" lang="en" sz="1800" u="sng">
                <a:solidFill>
                  <a:srgbClr val="000000"/>
                </a:solidFill>
                <a:latin typeface="Arial"/>
                <a:ea typeface="Arial"/>
                <a:cs typeface="Arial"/>
                <a:sym typeface="Arial"/>
              </a:rPr>
              <a:t>Air Interface</a:t>
            </a:r>
            <a:r>
              <a:rPr lang="en" sz="1800">
                <a:solidFill>
                  <a:srgbClr val="000000"/>
                </a:solidFill>
                <a:latin typeface="Arial"/>
                <a:ea typeface="Arial"/>
                <a:cs typeface="Arial"/>
                <a:sym typeface="Arial"/>
              </a:rPr>
              <a:t>: Air interface is also known as UM interface. Interface  between MS and BTS is called the UM interface because it is a mobile analog to the U interface of ISDN. It uses TDMA </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b="1" lang="en" sz="1800" u="sng">
                <a:solidFill>
                  <a:srgbClr val="000000"/>
                </a:solidFill>
                <a:latin typeface="Arial"/>
                <a:ea typeface="Arial"/>
                <a:cs typeface="Arial"/>
                <a:sym typeface="Arial"/>
              </a:rPr>
              <a:t>Abis Interface</a:t>
            </a:r>
            <a:r>
              <a:rPr lang="en" sz="1800">
                <a:solidFill>
                  <a:srgbClr val="000000"/>
                </a:solidFill>
                <a:latin typeface="Arial"/>
                <a:ea typeface="Arial"/>
                <a:cs typeface="Arial"/>
                <a:sym typeface="Arial"/>
              </a:rPr>
              <a:t> : It is a BSS internal interface linking with BTS and BSC.I is based on LAP (Link Access Protocol)</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b="1" lang="en" sz="1800" u="sng">
                <a:solidFill>
                  <a:srgbClr val="000000"/>
                </a:solidFill>
                <a:latin typeface="Arial"/>
                <a:ea typeface="Arial"/>
                <a:cs typeface="Arial"/>
                <a:sym typeface="Arial"/>
              </a:rPr>
              <a:t>A interface</a:t>
            </a:r>
            <a:r>
              <a:rPr lang="en" sz="1800">
                <a:solidFill>
                  <a:srgbClr val="000000"/>
                </a:solidFill>
                <a:latin typeface="Arial"/>
                <a:ea typeface="Arial"/>
                <a:cs typeface="Arial"/>
                <a:sym typeface="Arial"/>
              </a:rPr>
              <a:t> : It provides communication between BSS and MSC</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Multiplexing:</a:t>
            </a:r>
            <a:endParaRPr/>
          </a:p>
          <a:p>
            <a:pPr indent="0" lvl="0" marL="0" rtl="0" algn="l">
              <a:spcBef>
                <a:spcPts val="0"/>
              </a:spcBef>
              <a:spcAft>
                <a:spcPts val="0"/>
              </a:spcAft>
              <a:buNone/>
            </a:pPr>
            <a:r>
              <a:t/>
            </a:r>
            <a:endParaRPr/>
          </a:p>
        </p:txBody>
      </p:sp>
      <p:sp>
        <p:nvSpPr>
          <p:cNvPr id="195" name="Google Shape;195;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Whenever the bandwidth of a medium linking two devices is greater than the bandwidth needs of the devices, the link can be shared. Multiplexing is the set of techniques that allows the simultaneous transmission of multiple signals across a single data link.</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An efficient system maximizes the utilization of all resources; bandwidth is one of the most precious resources we have in data communications</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GSM?</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Clr>
                <a:srgbClr val="000000"/>
              </a:buClr>
              <a:buSzPts val="1600"/>
              <a:buFont typeface="Arial"/>
              <a:buChar char="●"/>
            </a:pPr>
            <a:r>
              <a:rPr lang="en" sz="1600" u="sng">
                <a:solidFill>
                  <a:srgbClr val="1155CC"/>
                </a:solidFill>
                <a:latin typeface="Arial"/>
                <a:ea typeface="Arial"/>
                <a:cs typeface="Arial"/>
                <a:sym typeface="Arial"/>
                <a:hlinkClick r:id="rId3">
                  <a:extLst>
                    <a:ext uri="{A12FA001-AC4F-418D-AE19-62706E023703}">
                      <ahyp:hlinkClr val="tx"/>
                    </a:ext>
                  </a:extLst>
                </a:hlinkClick>
              </a:rPr>
              <a:t>GSM</a:t>
            </a:r>
            <a:r>
              <a:rPr lang="en" sz="1600">
                <a:solidFill>
                  <a:srgbClr val="000000"/>
                </a:solidFill>
                <a:latin typeface="Arial"/>
                <a:ea typeface="Arial"/>
                <a:cs typeface="Arial"/>
                <a:sym typeface="Arial"/>
              </a:rPr>
              <a:t>  stands for Global System for Mobile Communication.</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GSM is an open and digital cellular technology used for mobile communication.</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It uses 4 different frequency bands of 850 MHz, 900 MHz, 1800 MHz and 1900 MHz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It uses the combination of FDMA and TDMA.</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2G technology</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It was launched on December 1991</a:t>
            </a:r>
            <a:endParaRPr sz="16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1" name="Google Shape;201;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32"/>
          <p:cNvPicPr preferRelativeResize="0"/>
          <p:nvPr/>
        </p:nvPicPr>
        <p:blipFill>
          <a:blip r:embed="rId3">
            <a:alphaModFix/>
          </a:blip>
          <a:stretch>
            <a:fillRect/>
          </a:stretch>
        </p:blipFill>
        <p:spPr>
          <a:xfrm>
            <a:off x="966600" y="86525"/>
            <a:ext cx="7002249" cy="2393324"/>
          </a:xfrm>
          <a:prstGeom prst="rect">
            <a:avLst/>
          </a:prstGeom>
          <a:noFill/>
          <a:ln>
            <a:noFill/>
          </a:ln>
        </p:spPr>
      </p:pic>
      <p:pic>
        <p:nvPicPr>
          <p:cNvPr id="203" name="Google Shape;203;p32"/>
          <p:cNvPicPr preferRelativeResize="0"/>
          <p:nvPr/>
        </p:nvPicPr>
        <p:blipFill>
          <a:blip r:embed="rId4">
            <a:alphaModFix/>
          </a:blip>
          <a:stretch>
            <a:fillRect/>
          </a:stretch>
        </p:blipFill>
        <p:spPr>
          <a:xfrm>
            <a:off x="1611525" y="2664325"/>
            <a:ext cx="5924550" cy="202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FDMA(Frequency-division multiple access)</a:t>
            </a:r>
            <a:endParaRPr/>
          </a:p>
        </p:txBody>
      </p:sp>
      <p:sp>
        <p:nvSpPr>
          <p:cNvPr id="209" name="Google Shape;209;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FDMA is a type of channelization protocol. This bandwidth is divided into various frequency bands. Each station is allocated with band to send data and that band is reserved for particular station for all the time which is as follows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:The frequency bands of different stations are separated by small bands of unused frequency and that unused frequency bands are called guard bands that prevent the interference of stations</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It was primarily used in 1G and PSTN </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5" name="Google Shape;215;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34"/>
          <p:cNvPicPr preferRelativeResize="0"/>
          <p:nvPr/>
        </p:nvPicPr>
        <p:blipFill>
          <a:blip r:embed="rId3">
            <a:alphaModFix/>
          </a:blip>
          <a:stretch>
            <a:fillRect/>
          </a:stretch>
        </p:blipFill>
        <p:spPr>
          <a:xfrm>
            <a:off x="152400" y="152400"/>
            <a:ext cx="7748775" cy="3958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TDMA(Time Division Multiple Access)</a:t>
            </a:r>
            <a:endParaRPr/>
          </a:p>
        </p:txBody>
      </p:sp>
      <p:sp>
        <p:nvSpPr>
          <p:cNvPr id="222" name="Google Shape;222;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TDMA is the channelization protocol in which bandwidth of a channel is divided into various stations on the time basis. There is a time slot given to each station, the station can transmit data during that time slot only which is as follows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Each station must be aware of its beginning time slot and the location of the time slot. TDMA requires synchronization between different stations. It is a type of access method in the data link layer. At each station data link layer tells the station to use the allocated time slot.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8" name="Google Shape;228;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36"/>
          <p:cNvPicPr preferRelativeResize="0"/>
          <p:nvPr/>
        </p:nvPicPr>
        <p:blipFill>
          <a:blip r:embed="rId3">
            <a:alphaModFix/>
          </a:blip>
          <a:stretch>
            <a:fillRect/>
          </a:stretch>
        </p:blipFill>
        <p:spPr>
          <a:xfrm>
            <a:off x="152400" y="152400"/>
            <a:ext cx="4682100" cy="2851675"/>
          </a:xfrm>
          <a:prstGeom prst="rect">
            <a:avLst/>
          </a:prstGeom>
          <a:noFill/>
          <a:ln>
            <a:noFill/>
          </a:ln>
        </p:spPr>
      </p:pic>
      <p:pic>
        <p:nvPicPr>
          <p:cNvPr id="230" name="Google Shape;230;p36"/>
          <p:cNvPicPr preferRelativeResize="0"/>
          <p:nvPr/>
        </p:nvPicPr>
        <p:blipFill>
          <a:blip r:embed="rId4">
            <a:alphaModFix/>
          </a:blip>
          <a:stretch>
            <a:fillRect/>
          </a:stretch>
        </p:blipFill>
        <p:spPr>
          <a:xfrm>
            <a:off x="3756875" y="2860900"/>
            <a:ext cx="5505450" cy="2362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PSTN </a:t>
            </a:r>
            <a:endParaRPr/>
          </a:p>
        </p:txBody>
      </p:sp>
      <p:sp>
        <p:nvSpPr>
          <p:cNvPr id="236" name="Google Shape;236;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PSTN stands for Public Switched Telephone Network. PSTN connects with MSC. PSTN originally a network of fixed line analog telephone systems. Now almost entirely digital in its core network and includes mobile and other networks as well as fixed telephones. The earlier landline phones which are at our home are nothing but PSTN. They are circuit switched networks.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This is the system that has been in general use since the late 1800s. It's the aggregation of circuit-switching telephone networks that has evolved from the days of Alexander Graham Bell.</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Using underground copper wires, this legacy platform has provided businesses and households alike with a reliable means to communicate with anyone around the world for generations. Today, it is almost entirely digital</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Circuit Switching </a:t>
            </a:r>
            <a:endParaRPr/>
          </a:p>
        </p:txBody>
      </p:sp>
      <p:sp>
        <p:nvSpPr>
          <p:cNvPr id="242" name="Google Shape;24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The dedicated path/circuit established between sender and receiver provides a guaranteed data rate. Data can be transmitted without any delays once the circuit is established</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In-circuit switching has there are 3 phases: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i) Connection Establishment.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ii) Data Transfer.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iii) Connection Released.</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Circuit Switching  : Advantages</a:t>
            </a:r>
            <a:endParaRPr/>
          </a:p>
        </p:txBody>
      </p:sp>
      <p:sp>
        <p:nvSpPr>
          <p:cNvPr id="248" name="Google Shape;248;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1,The main advantage of circuit switching is that a committed transmission channel is established between the computers which give a guaranteed data rate.</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2,In-circuit switching, there is no delay in data flow because of the dedicated transmission path.</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Circuit Switching  : Disadvantages</a:t>
            </a:r>
            <a:endParaRPr/>
          </a:p>
        </p:txBody>
      </p:sp>
      <p:sp>
        <p:nvSpPr>
          <p:cNvPr id="254" name="Google Shape;254;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1,It takes a long time to establish a connection.</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2,More bandwidth is required in setting up dedicated channels.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3,It cannot be used to transmit any other data even if the channel is free as the connection is dedicated to circuit switching.</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GSM</a:t>
            </a:r>
            <a:endParaRPr/>
          </a:p>
        </p:txBody>
      </p:sp>
      <p:sp>
        <p:nvSpPr>
          <p:cNvPr id="260" name="Google Shape;260;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GSM based networks (i.e. base stations) are deployed across the world and hence the same mobile phone works across the globe.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Advanced versions of GSM with a higher number of antennas will provide high quality voice calls.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phone works based on a SIM card and hence it is easy to change the different varieties of phones by Users</a:t>
            </a:r>
            <a:r>
              <a:rPr lang="en" sz="1100">
                <a:solidFill>
                  <a:srgbClr val="000000"/>
                </a:solidFill>
                <a:latin typeface="Arial"/>
                <a:ea typeface="Arial"/>
                <a:cs typeface="Arial"/>
                <a:sym typeface="Arial"/>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GSM?</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Standard developed by ETSI</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Presently GSM supports more than one billion mobile subscribers in more than 210 countries throughout the world.</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GSM provides basic to advanced voice services including roaming service.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Roaming is the ability to use your GSM phone number in another GSM network.</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 Of GSM:</a:t>
            </a:r>
            <a:endParaRPr/>
          </a:p>
        </p:txBody>
      </p:sp>
      <p:sp>
        <p:nvSpPr>
          <p:cNvPr id="266" name="Google Shape;266;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GSM provides limited data rate capability, for higher data rate GSM advanced version devices are used.</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 order to increase the coverage, repeaters are required to be installed.</a:t>
            </a:r>
            <a:endParaRPr sz="16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rPr lang="en"/>
              <a:t>Made By : Nikita Jha </a:t>
            </a:r>
            <a:endParaRPr/>
          </a:p>
          <a:p>
            <a:pPr indent="0" lvl="0" marL="0" rtl="0" algn="l">
              <a:spcBef>
                <a:spcPts val="0"/>
              </a:spcBef>
              <a:spcAft>
                <a:spcPts val="0"/>
              </a:spcAft>
              <a:buNone/>
            </a:pPr>
            <a:r>
              <a:rPr lang="en"/>
              <a:t>					Himanshu Dewan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GSM are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Supports international roaming</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Clear voice clarity</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Ability to support multiple handheld devices.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Low powered handheld devices.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Ease of accessing network</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GSM are :</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Compatibility with Integrated Services Digital Network (ISDN) and other telephone company services(PSDN)</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Support for new services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Low-cost mobile sets and base stations (BSS)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 (Subscriber Identity Module)</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One of the key features of GSM is the </a:t>
            </a:r>
            <a:r>
              <a:rPr lang="en" sz="1600" u="sng">
                <a:solidFill>
                  <a:srgbClr val="1155CC"/>
                </a:solidFill>
                <a:latin typeface="Arial"/>
                <a:ea typeface="Arial"/>
                <a:cs typeface="Arial"/>
                <a:sym typeface="Arial"/>
                <a:hlinkClick r:id="rId3">
                  <a:extLst>
                    <a:ext uri="{A12FA001-AC4F-418D-AE19-62706E023703}">
                      <ahyp:hlinkClr val="tx"/>
                    </a:ext>
                  </a:extLst>
                </a:hlinkClick>
              </a:rPr>
              <a:t>Subscriber Identity Module</a:t>
            </a:r>
            <a:r>
              <a:rPr lang="en" sz="1600">
                <a:solidFill>
                  <a:srgbClr val="000000"/>
                </a:solidFill>
                <a:latin typeface="Arial"/>
                <a:ea typeface="Arial"/>
                <a:cs typeface="Arial"/>
                <a:sym typeface="Arial"/>
              </a:rPr>
              <a:t>, commonly known as a SIM card.</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SIM is a detachable </a:t>
            </a:r>
            <a:r>
              <a:rPr lang="en" sz="1600" u="sng">
                <a:solidFill>
                  <a:srgbClr val="1155CC"/>
                </a:solidFill>
                <a:latin typeface="Arial"/>
                <a:ea typeface="Arial"/>
                <a:cs typeface="Arial"/>
                <a:sym typeface="Arial"/>
                <a:hlinkClick r:id="rId4">
                  <a:extLst>
                    <a:ext uri="{A12FA001-AC4F-418D-AE19-62706E023703}">
                      <ahyp:hlinkClr val="tx"/>
                    </a:ext>
                  </a:extLst>
                </a:hlinkClick>
              </a:rPr>
              <a:t>smart card</a:t>
            </a:r>
            <a:r>
              <a:rPr lang="en" sz="1600">
                <a:solidFill>
                  <a:srgbClr val="000000"/>
                </a:solidFill>
                <a:latin typeface="Arial"/>
                <a:ea typeface="Arial"/>
                <a:cs typeface="Arial"/>
                <a:sym typeface="Arial"/>
              </a:rPr>
              <a:t> containing a user's subscription information and phone book.</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This allows users to retain their information after switching handsets.</a:t>
            </a:r>
            <a:endParaRPr sz="16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18" name="Google Shape;118;p18"/>
          <p:cNvPicPr preferRelativeResize="0"/>
          <p:nvPr/>
        </p:nvPicPr>
        <p:blipFill>
          <a:blip r:embed="rId5">
            <a:alphaModFix/>
          </a:blip>
          <a:stretch>
            <a:fillRect/>
          </a:stretch>
        </p:blipFill>
        <p:spPr>
          <a:xfrm>
            <a:off x="6416623" y="107575"/>
            <a:ext cx="2620075" cy="17462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Phone locking</a:t>
            </a:r>
            <a:endParaRPr/>
          </a:p>
          <a:p>
            <a:pPr indent="0" lvl="0" marL="0" rtl="0" algn="l">
              <a:spcBef>
                <a:spcPts val="0"/>
              </a:spcBef>
              <a:spcAft>
                <a:spcPts val="0"/>
              </a:spcAft>
              <a:buNone/>
            </a:pPr>
            <a:r>
              <a:t/>
            </a:r>
            <a:endParaRPr/>
          </a:p>
        </p:txBody>
      </p:sp>
      <p:sp>
        <p:nvSpPr>
          <p:cNvPr id="124" name="Google Shape;124;p19"/>
          <p:cNvSpPr txBox="1"/>
          <p:nvPr>
            <p:ph idx="1" type="body"/>
          </p:nvPr>
        </p:nvSpPr>
        <p:spPr>
          <a:xfrm>
            <a:off x="879475" y="1853850"/>
            <a:ext cx="7688700" cy="2261100"/>
          </a:xfrm>
          <a:prstGeom prst="rect">
            <a:avLst/>
          </a:prstGeom>
        </p:spPr>
        <p:txBody>
          <a:bodyPr anchorCtr="0" anchor="t" bIns="91425" lIns="91425" spcFirstLastPara="1" rIns="91425" wrap="square" tIns="91425">
            <a:normAutofit/>
          </a:bodyPr>
          <a:lstStyle/>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Sometimes </a:t>
            </a:r>
            <a:r>
              <a:rPr lang="en" sz="1600" u="sng">
                <a:solidFill>
                  <a:srgbClr val="1155CC"/>
                </a:solidFill>
                <a:latin typeface="Arial"/>
                <a:ea typeface="Arial"/>
                <a:cs typeface="Arial"/>
                <a:sym typeface="Arial"/>
                <a:hlinkClick r:id="rId3">
                  <a:extLst>
                    <a:ext uri="{A12FA001-AC4F-418D-AE19-62706E023703}">
                      <ahyp:hlinkClr val="tx"/>
                    </a:ext>
                  </a:extLst>
                </a:hlinkClick>
              </a:rPr>
              <a:t>mobile network operators</a:t>
            </a:r>
            <a:r>
              <a:rPr lang="en" sz="1600">
                <a:solidFill>
                  <a:srgbClr val="000000"/>
                </a:solidFill>
                <a:latin typeface="Arial"/>
                <a:ea typeface="Arial"/>
                <a:cs typeface="Arial"/>
                <a:sym typeface="Arial"/>
              </a:rPr>
              <a:t> restrict handsets that they sell for exclusive use in their own network.</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This is called </a:t>
            </a:r>
            <a:r>
              <a:rPr lang="en" sz="1600" u="sng">
                <a:solidFill>
                  <a:srgbClr val="1155CC"/>
                </a:solidFill>
                <a:latin typeface="Arial"/>
                <a:ea typeface="Arial"/>
                <a:cs typeface="Arial"/>
                <a:sym typeface="Arial"/>
                <a:hlinkClick r:id="rId4">
                  <a:extLst>
                    <a:ext uri="{A12FA001-AC4F-418D-AE19-62706E023703}">
                      <ahyp:hlinkClr val="tx"/>
                    </a:ext>
                  </a:extLst>
                </a:hlinkClick>
              </a:rPr>
              <a:t>SIM locking</a:t>
            </a:r>
            <a:r>
              <a:rPr lang="en" sz="1600">
                <a:solidFill>
                  <a:srgbClr val="000000"/>
                </a:solidFill>
                <a:latin typeface="Arial"/>
                <a:ea typeface="Arial"/>
                <a:cs typeface="Arial"/>
                <a:sym typeface="Arial"/>
              </a:rPr>
              <a:t> and is implemented by a software feature of the phone. </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 subscriber may usually contact the provider to remove the lock for a fee, utilize private services to remove the lock, or use software and websites to unlock the handset themselves.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GSM ARCHITECTURE</a:t>
            </a:r>
            <a:endParaRPr/>
          </a:p>
          <a:p>
            <a:pPr indent="0" lvl="0" marL="0" rtl="0" algn="l">
              <a:spcBef>
                <a:spcPts val="0"/>
              </a:spcBef>
              <a:spcAft>
                <a:spcPts val="0"/>
              </a:spcAft>
              <a:buNone/>
            </a:pPr>
            <a:r>
              <a:t/>
            </a:r>
            <a:endParaRPr/>
          </a:p>
        </p:txBody>
      </p:sp>
      <p:sp>
        <p:nvSpPr>
          <p:cNvPr id="130" name="Google Shape;130;p20"/>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rotWithShape="1">
          <a:blip r:embed="rId3">
            <a:alphaModFix/>
          </a:blip>
          <a:srcRect b="0" l="0" r="0" t="16022"/>
          <a:stretch/>
        </p:blipFill>
        <p:spPr>
          <a:xfrm>
            <a:off x="152400" y="567925"/>
            <a:ext cx="8602125" cy="4423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