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A11-B1E2-4A01-A6E5-EF99684F0C6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B0B-EC88-413D-90C3-1E7E8298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6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A11-B1E2-4A01-A6E5-EF99684F0C6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B0B-EC88-413D-90C3-1E7E8298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24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A11-B1E2-4A01-A6E5-EF99684F0C6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B0B-EC88-413D-90C3-1E7E8298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13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A11-B1E2-4A01-A6E5-EF99684F0C6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B0B-EC88-413D-90C3-1E7E8298C3E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6075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A11-B1E2-4A01-A6E5-EF99684F0C6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B0B-EC88-413D-90C3-1E7E8298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320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A11-B1E2-4A01-A6E5-EF99684F0C6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B0B-EC88-413D-90C3-1E7E8298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114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A11-B1E2-4A01-A6E5-EF99684F0C6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B0B-EC88-413D-90C3-1E7E8298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084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A11-B1E2-4A01-A6E5-EF99684F0C6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B0B-EC88-413D-90C3-1E7E8298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30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A11-B1E2-4A01-A6E5-EF99684F0C6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B0B-EC88-413D-90C3-1E7E8298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47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A11-B1E2-4A01-A6E5-EF99684F0C6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B0B-EC88-413D-90C3-1E7E8298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12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A11-B1E2-4A01-A6E5-EF99684F0C6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B0B-EC88-413D-90C3-1E7E8298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61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A11-B1E2-4A01-A6E5-EF99684F0C6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B0B-EC88-413D-90C3-1E7E8298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4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A11-B1E2-4A01-A6E5-EF99684F0C6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B0B-EC88-413D-90C3-1E7E8298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44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A11-B1E2-4A01-A6E5-EF99684F0C6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B0B-EC88-413D-90C3-1E7E8298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8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A11-B1E2-4A01-A6E5-EF99684F0C6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B0B-EC88-413D-90C3-1E7E8298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7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A11-B1E2-4A01-A6E5-EF99684F0C6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B0B-EC88-413D-90C3-1E7E8298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10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A11-B1E2-4A01-A6E5-EF99684F0C6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B0B-EC88-413D-90C3-1E7E8298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6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85A11-B1E2-4A01-A6E5-EF99684F0C6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6AB0B-EC88-413D-90C3-1E7E8298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262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es10.com/p/54549/explain-hard-hand-off-and-soft-hand-off-1/" TargetMode="External"/><Relationship Id="rId2" Type="http://schemas.openxmlformats.org/officeDocument/2006/relationships/hyperlink" Target="https://www.tutorialspoint.com/handoff-in-mobile-connec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educlick.com/difference-between-hard-handoff-and-soft-handoff/" TargetMode="External"/><Relationship Id="rId5" Type="http://schemas.openxmlformats.org/officeDocument/2006/relationships/hyperlink" Target="https://www.geeksforgeeks.org/handoff-in-cellular-telecommunications/" TargetMode="External"/><Relationship Id="rId4" Type="http://schemas.openxmlformats.org/officeDocument/2006/relationships/hyperlink" Target="https://technobyte.org/handoff-types-mobile-communication-wireless-networ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Handoff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By </a:t>
            </a:r>
            <a:r>
              <a:rPr lang="en-US" sz="3200" dirty="0" smtClean="0"/>
              <a:t>Rohit (44)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3395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Handoff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38314" cy="421286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800" dirty="0" smtClean="0"/>
              <a:t>Handoff</a:t>
            </a:r>
            <a:r>
              <a:rPr lang="en-US" sz="1800" dirty="0"/>
              <a:t> refers to the process of transferring ongoing call or data connectivity from one Base Station to other Base </a:t>
            </a:r>
            <a:r>
              <a:rPr lang="en-US" sz="1800" dirty="0" smtClean="0"/>
              <a:t>Station</a:t>
            </a:r>
          </a:p>
          <a:p>
            <a:r>
              <a:rPr lang="en-US" sz="1800" dirty="0"/>
              <a:t>When a mobile moves into the different cell while the conversation is in progress then the MSC </a:t>
            </a:r>
            <a:r>
              <a:rPr lang="en-US" sz="1800" dirty="0" smtClean="0"/>
              <a:t>transfer </a:t>
            </a:r>
            <a:r>
              <a:rPr lang="en-US" sz="1800" dirty="0"/>
              <a:t>the call to a new channel belonging to the new Base Station.</a:t>
            </a:r>
            <a:endParaRPr lang="en-US" sz="1800" dirty="0" smtClean="0"/>
          </a:p>
          <a:p>
            <a:r>
              <a:rPr lang="en-US" sz="1800" dirty="0" smtClean="0"/>
              <a:t>Handoff </a:t>
            </a:r>
            <a:r>
              <a:rPr lang="en-US" sz="1800" dirty="0"/>
              <a:t>is necessary for preventing loss of interruption of service to a caller or a data session user</a:t>
            </a:r>
            <a:r>
              <a:rPr lang="en-US" sz="18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2" y="1825625"/>
            <a:ext cx="5268257" cy="406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9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Handoff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511104" cy="44285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As the user (MS) moves away from </a:t>
            </a:r>
            <a:r>
              <a:rPr lang="en-US" dirty="0" smtClean="0"/>
              <a:t>the BS, </a:t>
            </a:r>
            <a:r>
              <a:rPr lang="en-US" dirty="0"/>
              <a:t>the signal strength of that BS reduces. However, the signal from another (now closer) BS grows, and a handoff is imminent</a:t>
            </a:r>
            <a:r>
              <a:rPr lang="en-US" dirty="0" smtClean="0"/>
              <a:t>.</a:t>
            </a:r>
          </a:p>
          <a:p>
            <a:r>
              <a:rPr lang="en-US" dirty="0"/>
              <a:t>One of the building blocks of cellular communication is </a:t>
            </a:r>
            <a:r>
              <a:rPr lang="en-US" dirty="0" smtClean="0"/>
              <a:t>mobility</a:t>
            </a:r>
            <a:endParaRPr lang="en-IN" dirty="0"/>
          </a:p>
          <a:p>
            <a:r>
              <a:rPr lang="en-US" dirty="0"/>
              <a:t>Handoffs play a major role in allowing users to move across cells without the fear of being disconnected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64" b="-1"/>
          <a:stretch/>
        </p:blipFill>
        <p:spPr>
          <a:xfrm>
            <a:off x="6349304" y="2182483"/>
            <a:ext cx="5689306" cy="304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6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Handoff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move out coverage of one cell and enter coverage area of another cell</a:t>
            </a:r>
          </a:p>
          <a:p>
            <a:r>
              <a:rPr lang="en-US" dirty="0" smtClean="0"/>
              <a:t>When capacity of a cell is exhausted</a:t>
            </a:r>
          </a:p>
          <a:p>
            <a:r>
              <a:rPr lang="en-US" dirty="0" smtClean="0"/>
              <a:t>When there is an interference of calls using the same frequency for communication.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22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Handoff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Hard Handoff</a:t>
            </a:r>
          </a:p>
          <a:p>
            <a:r>
              <a:rPr lang="en-US" sz="2400" dirty="0" smtClean="0"/>
              <a:t>Soft Handoff</a:t>
            </a:r>
          </a:p>
        </p:txBody>
      </p:sp>
    </p:spTree>
    <p:extLst>
      <p:ext uri="{BB962C8B-B14F-4D97-AF65-F5344CB8AC3E}">
        <p14:creationId xmlns:p14="http://schemas.microsoft.com/office/powerpoint/2010/main" val="253511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Handoff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0072" cy="43513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When there is an actual break in the connectivity while switching from one Base Station to another Base Station</a:t>
            </a:r>
            <a:endParaRPr lang="en-US" dirty="0" smtClean="0"/>
          </a:p>
          <a:p>
            <a:r>
              <a:rPr lang="en-US" dirty="0" smtClean="0"/>
              <a:t>Break Before Make policy</a:t>
            </a:r>
          </a:p>
          <a:p>
            <a:r>
              <a:rPr lang="en-US" dirty="0" smtClean="0"/>
              <a:t>Only one connection during handoff</a:t>
            </a:r>
          </a:p>
          <a:p>
            <a:r>
              <a:rPr lang="en-US" dirty="0" smtClean="0"/>
              <a:t>Slight disturbance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272" y="1825625"/>
            <a:ext cx="5791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8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Handoff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504"/>
            <a:ext cx="488974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switching the connection to new base station establishing the connection and then terminating the connection </a:t>
            </a:r>
            <a:endParaRPr lang="en-US" dirty="0" smtClean="0"/>
          </a:p>
          <a:p>
            <a:r>
              <a:rPr lang="en-US" dirty="0" smtClean="0"/>
              <a:t>Make Before Break policy</a:t>
            </a:r>
          </a:p>
          <a:p>
            <a:r>
              <a:rPr lang="en-US" dirty="0" smtClean="0"/>
              <a:t>MS is </a:t>
            </a:r>
            <a:r>
              <a:rPr lang="en-US" dirty="0"/>
              <a:t>always </a:t>
            </a:r>
            <a:r>
              <a:rPr lang="en-US" dirty="0" smtClean="0"/>
              <a:t>connected to </a:t>
            </a:r>
            <a:r>
              <a:rPr lang="en-US" dirty="0" err="1"/>
              <a:t>atleast</a:t>
            </a:r>
            <a:r>
              <a:rPr lang="en-US" dirty="0"/>
              <a:t> one </a:t>
            </a:r>
            <a:r>
              <a:rPr lang="en-US" dirty="0" smtClean="0"/>
              <a:t>base stations during handoff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830" y="1851504"/>
            <a:ext cx="59850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2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vs Soft handoff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585165"/>
              </p:ext>
            </p:extLst>
          </p:nvPr>
        </p:nvGraphicFramePr>
        <p:xfrm>
          <a:off x="810882" y="1802919"/>
          <a:ext cx="10739888" cy="4406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944"/>
                <a:gridCol w="5369944"/>
              </a:tblGrid>
              <a:tr h="5184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 Handoff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</a:t>
                      </a:r>
                      <a:r>
                        <a:rPr lang="en-US" baseline="0" dirty="0" smtClean="0"/>
                        <a:t> Handoff</a:t>
                      </a:r>
                      <a:endParaRPr lang="en-IN" dirty="0"/>
                    </a:p>
                  </a:txBody>
                  <a:tcPr/>
                </a:tc>
              </a:tr>
              <a:tr h="919137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defined as hand-off where an existing connection must be broken when the new one is established.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defined as hand-off where a new connection is established before old one is released.</a:t>
                      </a:r>
                      <a:endParaRPr lang="en-IN" dirty="0"/>
                    </a:p>
                  </a:txBody>
                  <a:tcPr/>
                </a:tc>
              </a:tr>
              <a:tr h="518465">
                <a:tc>
                  <a:txBody>
                    <a:bodyPr/>
                    <a:lstStyle/>
                    <a:p>
                      <a:r>
                        <a:rPr lang="en-US" dirty="0" smtClean="0"/>
                        <a:t>Cheaper in 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Expensive the hard handoff</a:t>
                      </a:r>
                      <a:endParaRPr lang="en-IN" dirty="0"/>
                    </a:p>
                  </a:txBody>
                  <a:tcPr/>
                </a:tc>
              </a:tr>
              <a:tr h="894885"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one connection at a time (some time no connection)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Always have at least one or more connection</a:t>
                      </a:r>
                      <a:r>
                        <a:rPr lang="en-US" baseline="0" dirty="0" smtClean="0"/>
                        <a:t> at a time</a:t>
                      </a:r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518465">
                <a:tc>
                  <a:txBody>
                    <a:bodyPr/>
                    <a:lstStyle/>
                    <a:p>
                      <a:r>
                        <a:rPr lang="en-US" dirty="0" smtClean="0"/>
                        <a:t>Slight</a:t>
                      </a:r>
                      <a:r>
                        <a:rPr lang="en-US" baseline="0" dirty="0" smtClean="0"/>
                        <a:t> Disturbance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disturbance</a:t>
                      </a:r>
                      <a:endParaRPr lang="en-IN" dirty="0"/>
                    </a:p>
                  </a:txBody>
                  <a:tcPr/>
                </a:tc>
              </a:tr>
              <a:tr h="51846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allocates different frequency.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allocates same frequency.</a:t>
                      </a:r>
                      <a:endParaRPr lang="en-IN" dirty="0"/>
                    </a:p>
                  </a:txBody>
                  <a:tcPr/>
                </a:tc>
              </a:tr>
              <a:tr h="518465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complex when compared to soft hand-off.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more complex than hard hand-off.  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14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hlinkClick r:id="rId2"/>
              </a:rPr>
              <a:t>https://www.tutorialspoint.com/handoff-in-mobile-connections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https://www.ques10.com/p/54549/explain-hard-hand-off-and-soft-hand-off-1/</a:t>
            </a:r>
            <a:endParaRPr lang="en-IN" dirty="0"/>
          </a:p>
          <a:p>
            <a:r>
              <a:rPr lang="en-IN" dirty="0" smtClean="0">
                <a:hlinkClick r:id="rId4"/>
              </a:rPr>
              <a:t>https://technobyte.org/handoff-types-mobile-communication-wireless-network/</a:t>
            </a:r>
            <a:endParaRPr lang="en-IN" dirty="0" smtClean="0"/>
          </a:p>
          <a:p>
            <a:r>
              <a:rPr lang="en-IN" dirty="0" smtClean="0">
                <a:hlinkClick r:id="rId5"/>
              </a:rPr>
              <a:t>https://www.geeksforgeeks.org/handoff-in-cellular-telecommunications/</a:t>
            </a:r>
            <a:endParaRPr lang="en-IN" dirty="0"/>
          </a:p>
          <a:p>
            <a:r>
              <a:rPr lang="en-IN" dirty="0" smtClean="0">
                <a:hlinkClick r:id="rId6"/>
              </a:rPr>
              <a:t>https://webeduclick.com/difference-between-hard-handoff-and-soft-handoff/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104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217</TotalTime>
  <Words>300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Handoff</vt:lpstr>
      <vt:lpstr>Handoff</vt:lpstr>
      <vt:lpstr>Need of Handoff</vt:lpstr>
      <vt:lpstr>Need of Handoff</vt:lpstr>
      <vt:lpstr>Type of Handoff</vt:lpstr>
      <vt:lpstr>Hard Handoff</vt:lpstr>
      <vt:lpstr>Soft Handoff</vt:lpstr>
      <vt:lpstr>Hard vs Soft handoff</vt:lpstr>
      <vt:lpstr>Reference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18</cp:revision>
  <dcterms:created xsi:type="dcterms:W3CDTF">2022-10-13T06:55:03Z</dcterms:created>
  <dcterms:modified xsi:type="dcterms:W3CDTF">2022-11-20T10:39:45Z</dcterms:modified>
</cp:coreProperties>
</file>