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9cf69069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9cf69069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9cf69069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9cf69069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69cf69069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69cf69069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9cf69069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9cf69069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69cf69069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69cf69069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9cf69069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9cf69069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69cf69069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69cf69069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Medium Earth Orbit Satellite</a:t>
            </a:r>
            <a:endParaRPr u="sng"/>
          </a:p>
        </p:txBody>
      </p:sp>
      <p:sp>
        <p:nvSpPr>
          <p:cNvPr id="278" name="Google Shape;278;p13"/>
          <p:cNvSpPr txBox="1"/>
          <p:nvPr>
            <p:ph idx="1" type="subTitle"/>
          </p:nvPr>
        </p:nvSpPr>
        <p:spPr>
          <a:xfrm>
            <a:off x="824000" y="39677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PRIYANSHU GAUR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b="0" lang="en" sz="1800"/>
              <a:t>In between LEO &amp; GE0</a:t>
            </a:r>
            <a:endParaRPr b="0" sz="1800"/>
          </a:p>
          <a:p>
            <a:pPr indent="-342900" lvl="0" marL="457200" rtl="0" algn="l">
              <a:spcBef>
                <a:spcPts val="0"/>
              </a:spcBef>
              <a:spcAft>
                <a:spcPts val="0"/>
              </a:spcAft>
              <a:buSzPts val="1800"/>
              <a:buChar char="●"/>
            </a:pPr>
            <a:r>
              <a:rPr b="0" lang="en" sz="1600">
                <a:solidFill>
                  <a:srgbClr val="FFFFFF"/>
                </a:solidFill>
                <a:latin typeface="Arial"/>
                <a:ea typeface="Arial"/>
                <a:cs typeface="Arial"/>
                <a:sym typeface="Arial"/>
              </a:rPr>
              <a:t>Range: 2000 km to 35870 km</a:t>
            </a:r>
            <a:endParaRPr b="0" sz="1600">
              <a:solidFill>
                <a:srgbClr val="FFFFFF"/>
              </a:solidFill>
              <a:latin typeface="Arial"/>
              <a:ea typeface="Arial"/>
              <a:cs typeface="Arial"/>
              <a:sym typeface="Arial"/>
            </a:endParaRPr>
          </a:p>
          <a:p>
            <a:pPr indent="-342900" lvl="0" marL="457200" rtl="0" algn="l">
              <a:lnSpc>
                <a:spcPct val="95000"/>
              </a:lnSpc>
              <a:spcBef>
                <a:spcPts val="0"/>
              </a:spcBef>
              <a:spcAft>
                <a:spcPts val="0"/>
              </a:spcAft>
              <a:buSzPts val="1800"/>
              <a:buChar char="●"/>
            </a:pPr>
            <a:r>
              <a:rPr b="0" lang="en" sz="1600">
                <a:solidFill>
                  <a:srgbClr val="FFFFFF"/>
                </a:solidFill>
                <a:latin typeface="Arial"/>
                <a:ea typeface="Arial"/>
                <a:cs typeface="Arial"/>
                <a:sym typeface="Arial"/>
              </a:rPr>
              <a:t>Medium Earth Orbit is also known as intermediate circular orbit (ICO). </a:t>
            </a:r>
            <a:endParaRPr b="0" sz="1800"/>
          </a:p>
        </p:txBody>
      </p:sp>
      <p:sp>
        <p:nvSpPr>
          <p:cNvPr id="284" name="Google Shape;284;p14"/>
          <p:cNvSpPr txBox="1"/>
          <p:nvPr/>
        </p:nvSpPr>
        <p:spPr>
          <a:xfrm>
            <a:off x="945425" y="1148000"/>
            <a:ext cx="326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u="sng">
                <a:latin typeface="Nunito"/>
                <a:ea typeface="Nunito"/>
                <a:cs typeface="Nunito"/>
                <a:sym typeface="Nunito"/>
              </a:rPr>
              <a:t>INTRO</a:t>
            </a:r>
            <a:endParaRPr sz="2200" u="sng">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1613818"/>
            <a:ext cx="4255500" cy="88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Orbital Period</a:t>
            </a:r>
            <a:endParaRPr/>
          </a:p>
        </p:txBody>
      </p:sp>
      <p:sp>
        <p:nvSpPr>
          <p:cNvPr id="290" name="Google Shape;290;p15"/>
          <p:cNvSpPr txBox="1"/>
          <p:nvPr>
            <p:ph idx="1" type="subTitle"/>
          </p:nvPr>
        </p:nvSpPr>
        <p:spPr>
          <a:xfrm>
            <a:off x="824000" y="2419800"/>
            <a:ext cx="4255500" cy="1872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Font typeface="Arial"/>
              <a:buChar char="●"/>
            </a:pPr>
            <a:r>
              <a:rPr lang="en">
                <a:solidFill>
                  <a:srgbClr val="FFFFFF"/>
                </a:solidFill>
                <a:latin typeface="Arial"/>
                <a:ea typeface="Arial"/>
                <a:cs typeface="Arial"/>
                <a:sym typeface="Arial"/>
              </a:rPr>
              <a:t>About 2 to nearly 24 hours.</a:t>
            </a:r>
            <a:endParaRPr>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a:solidFill>
                  <a:srgbClr val="FFFFFF"/>
                </a:solidFill>
                <a:latin typeface="Arial"/>
                <a:ea typeface="Arial"/>
                <a:cs typeface="Arial"/>
                <a:sym typeface="Arial"/>
              </a:rPr>
              <a:t>Depends upon the distance from the </a:t>
            </a:r>
            <a:r>
              <a:rPr lang="en">
                <a:solidFill>
                  <a:srgbClr val="FFFFFF"/>
                </a:solidFill>
                <a:latin typeface="Arial"/>
                <a:ea typeface="Arial"/>
                <a:cs typeface="Arial"/>
                <a:sym typeface="Arial"/>
              </a:rPr>
              <a:t>earth</a:t>
            </a:r>
            <a:endParaRPr>
              <a:solidFill>
                <a:srgbClr val="FFFFFF"/>
              </a:solidFill>
              <a:latin typeface="Arial"/>
              <a:ea typeface="Arial"/>
              <a:cs typeface="Arial"/>
              <a:sym typeface="Arial"/>
            </a:endParaRPr>
          </a:p>
          <a:p>
            <a:pPr indent="-330200" lvl="0" marL="457200" rtl="0" algn="l">
              <a:spcBef>
                <a:spcPts val="0"/>
              </a:spcBef>
              <a:spcAft>
                <a:spcPts val="0"/>
              </a:spcAft>
              <a:buClr>
                <a:srgbClr val="FFFFFF"/>
              </a:buClr>
              <a:buSzPts val="1600"/>
              <a:buFont typeface="Arial"/>
              <a:buChar char="●"/>
            </a:pPr>
            <a:r>
              <a:rPr lang="en">
                <a:solidFill>
                  <a:srgbClr val="FFFFFF"/>
                </a:solidFill>
                <a:latin typeface="Arial"/>
                <a:ea typeface="Arial"/>
                <a:cs typeface="Arial"/>
                <a:sym typeface="Arial"/>
              </a:rPr>
              <a:t>MEO satellite at the altitude of 20200 km have 12 hour time period used in GPS</a:t>
            </a:r>
            <a:endParaRPr>
              <a:solidFill>
                <a:srgbClr val="FFFFFF"/>
              </a:solidFill>
              <a:latin typeface="Arial"/>
              <a:ea typeface="Arial"/>
              <a:cs typeface="Arial"/>
              <a:sym typeface="Arial"/>
            </a:endParaRPr>
          </a:p>
        </p:txBody>
      </p:sp>
      <p:pic>
        <p:nvPicPr>
          <p:cNvPr id="291" name="Google Shape;291;p15"/>
          <p:cNvPicPr preferRelativeResize="0"/>
          <p:nvPr/>
        </p:nvPicPr>
        <p:blipFill>
          <a:blip r:embed="rId3">
            <a:alphaModFix/>
          </a:blip>
          <a:stretch>
            <a:fillRect/>
          </a:stretch>
        </p:blipFill>
        <p:spPr>
          <a:xfrm>
            <a:off x="4929650" y="438950"/>
            <a:ext cx="4050701" cy="268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767725" y="465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Global Postioning System(GPS)</a:t>
            </a:r>
            <a:endParaRPr/>
          </a:p>
        </p:txBody>
      </p:sp>
      <p:sp>
        <p:nvSpPr>
          <p:cNvPr id="297" name="Google Shape;297;p16"/>
          <p:cNvSpPr txBox="1"/>
          <p:nvPr>
            <p:ph idx="1" type="subTitle"/>
          </p:nvPr>
        </p:nvSpPr>
        <p:spPr>
          <a:xfrm>
            <a:off x="767725" y="2224050"/>
            <a:ext cx="5187300" cy="2579100"/>
          </a:xfrm>
          <a:prstGeom prst="rect">
            <a:avLst/>
          </a:prstGeom>
        </p:spPr>
        <p:txBody>
          <a:bodyPr anchorCtr="0" anchor="t" bIns="91425" lIns="91425" spcFirstLastPara="1" rIns="91425" wrap="square" tIns="91425">
            <a:normAutofit fontScale="62500" lnSpcReduction="20000"/>
          </a:bodyPr>
          <a:lstStyle/>
          <a:p>
            <a:pPr indent="-313209" lvl="0" marL="457200" rtl="0" algn="l">
              <a:lnSpc>
                <a:spcPct val="115000"/>
              </a:lnSpc>
              <a:spcBef>
                <a:spcPts val="0"/>
              </a:spcBef>
              <a:spcAft>
                <a:spcPts val="0"/>
              </a:spcAft>
              <a:buClr>
                <a:srgbClr val="FFFFFF"/>
              </a:buClr>
              <a:buSzPct val="100000"/>
              <a:buFont typeface="Arial"/>
              <a:buChar char="●"/>
            </a:pPr>
            <a:r>
              <a:rPr b="1" lang="en" sz="2131">
                <a:solidFill>
                  <a:srgbClr val="FFFFFF"/>
                </a:solidFill>
                <a:latin typeface="Arial"/>
                <a:ea typeface="Arial"/>
                <a:cs typeface="Arial"/>
                <a:sym typeface="Arial"/>
              </a:rPr>
              <a:t>GPS is the system which can show you your exact position on the earth anytime.</a:t>
            </a:r>
            <a:endParaRPr b="1" sz="2131">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431">
              <a:solidFill>
                <a:srgbClr val="FFFFFF"/>
              </a:solidFill>
              <a:latin typeface="Arial"/>
              <a:ea typeface="Arial"/>
              <a:cs typeface="Arial"/>
              <a:sym typeface="Arial"/>
            </a:endParaRPr>
          </a:p>
          <a:p>
            <a:pPr indent="-313209" lvl="0" marL="457200" rtl="0" algn="l">
              <a:lnSpc>
                <a:spcPct val="115000"/>
              </a:lnSpc>
              <a:spcBef>
                <a:spcPts val="0"/>
              </a:spcBef>
              <a:spcAft>
                <a:spcPts val="0"/>
              </a:spcAft>
              <a:buClr>
                <a:srgbClr val="FFFFFF"/>
              </a:buClr>
              <a:buSzPct val="100000"/>
              <a:buFont typeface="Arial"/>
              <a:buChar char="●"/>
            </a:pPr>
            <a:r>
              <a:rPr b="1" lang="en" sz="2131">
                <a:solidFill>
                  <a:srgbClr val="FFFFFF"/>
                </a:solidFill>
                <a:latin typeface="Arial"/>
                <a:ea typeface="Arial"/>
                <a:cs typeface="Arial"/>
                <a:sym typeface="Arial"/>
              </a:rPr>
              <a:t>The Global Positioning System consists of 24 satellites, that circle the globe once every 12 hours, to provide worldwide position, time and velocity information. GPS makes it possible to precisely identify locations on the earth by measuring distance from the satellites. GPS allows you to record or create locations from places on the earth and help you navigate to and from those places.</a:t>
            </a:r>
            <a:endParaRPr b="1" sz="2131">
              <a:solidFill>
                <a:srgbClr val="FFFFFF"/>
              </a:solidFill>
              <a:latin typeface="Arial"/>
              <a:ea typeface="Arial"/>
              <a:cs typeface="Arial"/>
              <a:sym typeface="Arial"/>
            </a:endParaRPr>
          </a:p>
          <a:p>
            <a:pPr indent="0" lvl="0" marL="0" rtl="0" algn="l">
              <a:spcBef>
                <a:spcPts val="0"/>
              </a:spcBef>
              <a:spcAft>
                <a:spcPts val="0"/>
              </a:spcAft>
              <a:buNone/>
            </a:pPr>
            <a:r>
              <a:t/>
            </a:r>
            <a:endParaRPr b="1"/>
          </a:p>
        </p:txBody>
      </p:sp>
      <p:pic>
        <p:nvPicPr>
          <p:cNvPr id="298" name="Google Shape;298;p16"/>
          <p:cNvPicPr preferRelativeResize="0"/>
          <p:nvPr/>
        </p:nvPicPr>
        <p:blipFill rotWithShape="1">
          <a:blip r:embed="rId3">
            <a:alphaModFix/>
          </a:blip>
          <a:srcRect b="7910" l="0" r="0" t="0"/>
          <a:stretch/>
        </p:blipFill>
        <p:spPr>
          <a:xfrm>
            <a:off x="5745550" y="465825"/>
            <a:ext cx="3246050" cy="2331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ctrTitle"/>
          </p:nvPr>
        </p:nvSpPr>
        <p:spPr>
          <a:xfrm>
            <a:off x="824000" y="3323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Other Positioning Systems based on MEO.</a:t>
            </a:r>
            <a:endParaRPr sz="3400"/>
          </a:p>
        </p:txBody>
      </p:sp>
      <p:sp>
        <p:nvSpPr>
          <p:cNvPr id="304" name="Google Shape;304;p17"/>
          <p:cNvSpPr txBox="1"/>
          <p:nvPr>
            <p:ph idx="1" type="subTitle"/>
          </p:nvPr>
        </p:nvSpPr>
        <p:spPr>
          <a:xfrm>
            <a:off x="824000" y="2418400"/>
            <a:ext cx="5837700" cy="1756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Russian GLONASS (altitude 19100 km)</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European</a:t>
            </a:r>
            <a:r>
              <a:rPr lang="en" sz="2000">
                <a:solidFill>
                  <a:srgbClr val="FFFFFF"/>
                </a:solidFill>
                <a:latin typeface="Arial"/>
                <a:ea typeface="Arial"/>
                <a:cs typeface="Arial"/>
                <a:sym typeface="Arial"/>
              </a:rPr>
              <a:t> Galileo (altitude 23222 km)</a:t>
            </a:r>
            <a:endParaRPr sz="20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Chinese</a:t>
            </a:r>
            <a:r>
              <a:rPr lang="en" sz="2000">
                <a:solidFill>
                  <a:srgbClr val="FFFFFF"/>
                </a:solidFill>
                <a:latin typeface="Arial"/>
                <a:ea typeface="Arial"/>
                <a:cs typeface="Arial"/>
                <a:sym typeface="Arial"/>
              </a:rPr>
              <a:t> BeiDou (altitude 21528 km)</a:t>
            </a:r>
            <a:endParaRPr sz="2000">
              <a:solidFill>
                <a:srgbClr val="FFFFFF"/>
              </a:solidFill>
              <a:latin typeface="Arial"/>
              <a:ea typeface="Arial"/>
              <a:cs typeface="Arial"/>
              <a:sym typeface="Arial"/>
            </a:endParaRPr>
          </a:p>
          <a:p>
            <a:pPr indent="0" lvl="0" marL="0" rtl="0" algn="l">
              <a:spcBef>
                <a:spcPts val="0"/>
              </a:spcBef>
              <a:spcAft>
                <a:spcPts val="0"/>
              </a:spcAft>
              <a:buNone/>
            </a:pPr>
            <a:r>
              <a:t/>
            </a:r>
            <a:endParaRPr>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ctrTitle"/>
          </p:nvPr>
        </p:nvSpPr>
        <p:spPr>
          <a:xfrm>
            <a:off x="700200" y="274500"/>
            <a:ext cx="4255500" cy="156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Disadvantages of MEO</a:t>
            </a:r>
            <a:endParaRPr sz="3400"/>
          </a:p>
        </p:txBody>
      </p:sp>
      <p:sp>
        <p:nvSpPr>
          <p:cNvPr id="310" name="Google Shape;310;p18"/>
          <p:cNvSpPr txBox="1"/>
          <p:nvPr>
            <p:ph idx="1" type="subTitle"/>
          </p:nvPr>
        </p:nvSpPr>
        <p:spPr>
          <a:xfrm>
            <a:off x="700200" y="1834500"/>
            <a:ext cx="5715000" cy="3005100"/>
          </a:xfrm>
          <a:prstGeom prst="rect">
            <a:avLst/>
          </a:prstGeom>
        </p:spPr>
        <p:txBody>
          <a:bodyPr anchorCtr="0" anchor="t" bIns="91425" lIns="91425" spcFirstLastPara="1" rIns="91425" wrap="square" tIns="91425">
            <a:normAutofit fontScale="70000" lnSpcReduction="10000"/>
          </a:bodyPr>
          <a:lstStyle/>
          <a:p>
            <a:pPr indent="-325925" lvl="0" marL="457200" rtl="0" algn="l">
              <a:lnSpc>
                <a:spcPct val="115000"/>
              </a:lnSpc>
              <a:spcBef>
                <a:spcPts val="0"/>
              </a:spcBef>
              <a:spcAft>
                <a:spcPts val="0"/>
              </a:spcAft>
              <a:buClr>
                <a:srgbClr val="FFFFFF"/>
              </a:buClr>
              <a:buSzPct val="100000"/>
              <a:buFont typeface="Arial"/>
              <a:buChar char="●"/>
            </a:pPr>
            <a:r>
              <a:rPr lang="en" sz="2189">
                <a:solidFill>
                  <a:srgbClr val="FFFFFF"/>
                </a:solidFill>
                <a:latin typeface="Arial"/>
                <a:ea typeface="Arial"/>
                <a:cs typeface="Arial"/>
                <a:sym typeface="Arial"/>
              </a:rPr>
              <a:t>Signal received from MEO satellites is weaker than LEO’s.</a:t>
            </a:r>
            <a:endParaRPr sz="2189">
              <a:solidFill>
                <a:srgbClr val="FFFFFF"/>
              </a:solidFill>
              <a:latin typeface="Arial"/>
              <a:ea typeface="Arial"/>
              <a:cs typeface="Arial"/>
              <a:sym typeface="Arial"/>
            </a:endParaRPr>
          </a:p>
          <a:p>
            <a:pPr indent="-325925" lvl="0" marL="457200" rtl="0" algn="l">
              <a:lnSpc>
                <a:spcPct val="115000"/>
              </a:lnSpc>
              <a:spcBef>
                <a:spcPts val="0"/>
              </a:spcBef>
              <a:spcAft>
                <a:spcPts val="0"/>
              </a:spcAft>
              <a:buClr>
                <a:srgbClr val="FFFFFF"/>
              </a:buClr>
              <a:buSzPct val="100000"/>
              <a:buFont typeface="Arial"/>
              <a:buChar char="●"/>
            </a:pPr>
            <a:r>
              <a:rPr lang="en" sz="2189">
                <a:solidFill>
                  <a:srgbClr val="FFFFFF"/>
                </a:solidFill>
                <a:latin typeface="Arial"/>
                <a:ea typeface="Arial"/>
                <a:cs typeface="Arial"/>
                <a:sym typeface="Arial"/>
              </a:rPr>
              <a:t>It needs to be tracked.</a:t>
            </a:r>
            <a:endParaRPr sz="2189">
              <a:solidFill>
                <a:srgbClr val="FFFFFF"/>
              </a:solidFill>
              <a:latin typeface="Arial"/>
              <a:ea typeface="Arial"/>
              <a:cs typeface="Arial"/>
              <a:sym typeface="Arial"/>
            </a:endParaRPr>
          </a:p>
          <a:p>
            <a:pPr indent="-325925" lvl="0" marL="457200" rtl="0" algn="l">
              <a:lnSpc>
                <a:spcPct val="115000"/>
              </a:lnSpc>
              <a:spcBef>
                <a:spcPts val="0"/>
              </a:spcBef>
              <a:spcAft>
                <a:spcPts val="0"/>
              </a:spcAft>
              <a:buClr>
                <a:srgbClr val="FFFFFF"/>
              </a:buClr>
              <a:buSzPct val="100000"/>
              <a:buFont typeface="Arial"/>
              <a:buChar char="●"/>
            </a:pPr>
            <a:r>
              <a:rPr lang="en" sz="2189">
                <a:solidFill>
                  <a:srgbClr val="FFFFFF"/>
                </a:solidFill>
                <a:latin typeface="Arial"/>
                <a:ea typeface="Arial"/>
                <a:cs typeface="Arial"/>
                <a:sym typeface="Arial"/>
              </a:rPr>
              <a:t>MEO satellite system is more expensive than LEO satellite system.</a:t>
            </a:r>
            <a:endParaRPr sz="2189">
              <a:solidFill>
                <a:srgbClr val="FFFFFF"/>
              </a:solidFill>
              <a:latin typeface="Arial"/>
              <a:ea typeface="Arial"/>
              <a:cs typeface="Arial"/>
              <a:sym typeface="Arial"/>
            </a:endParaRPr>
          </a:p>
          <a:p>
            <a:pPr indent="-325925" lvl="0" marL="457200" rtl="0" algn="l">
              <a:lnSpc>
                <a:spcPct val="115000"/>
              </a:lnSpc>
              <a:spcBef>
                <a:spcPts val="0"/>
              </a:spcBef>
              <a:spcAft>
                <a:spcPts val="0"/>
              </a:spcAft>
              <a:buClr>
                <a:srgbClr val="FFFFFF"/>
              </a:buClr>
              <a:buSzPct val="100000"/>
              <a:buFont typeface="Arial"/>
              <a:buChar char="●"/>
            </a:pPr>
            <a:r>
              <a:rPr lang="en" sz="2189">
                <a:solidFill>
                  <a:srgbClr val="FFFFFF"/>
                </a:solidFill>
                <a:latin typeface="Arial"/>
                <a:ea typeface="Arial"/>
                <a:cs typeface="Arial"/>
                <a:sym typeface="Arial"/>
              </a:rPr>
              <a:t>They need higher transmission power and faces longer time delays.</a:t>
            </a:r>
            <a:endParaRPr sz="2189">
              <a:solidFill>
                <a:srgbClr val="FFFFFF"/>
              </a:solidFill>
              <a:latin typeface="Arial"/>
              <a:ea typeface="Arial"/>
              <a:cs typeface="Arial"/>
              <a:sym typeface="Arial"/>
            </a:endParaRPr>
          </a:p>
          <a:p>
            <a:pPr indent="-325925" lvl="0" marL="457200" rtl="0" algn="l">
              <a:lnSpc>
                <a:spcPct val="115000"/>
              </a:lnSpc>
              <a:spcBef>
                <a:spcPts val="0"/>
              </a:spcBef>
              <a:spcAft>
                <a:spcPts val="0"/>
              </a:spcAft>
              <a:buClr>
                <a:srgbClr val="FFFFFF"/>
              </a:buClr>
              <a:buSzPct val="100000"/>
              <a:buFont typeface="Arial"/>
              <a:buChar char="●"/>
            </a:pPr>
            <a:r>
              <a:rPr lang="en" sz="2189">
                <a:solidFill>
                  <a:srgbClr val="FFFFFF"/>
                </a:solidFill>
                <a:latin typeface="Arial"/>
                <a:ea typeface="Arial"/>
                <a:cs typeface="Arial"/>
                <a:sym typeface="Arial"/>
              </a:rPr>
              <a:t>Multiple MEO satellites are required to cover a region continuously.</a:t>
            </a:r>
            <a:endParaRPr sz="2189">
              <a:solidFill>
                <a:srgbClr val="FFFFFF"/>
              </a:solidFill>
              <a:latin typeface="Arial"/>
              <a:ea typeface="Arial"/>
              <a:cs typeface="Arial"/>
              <a:sym typeface="Arial"/>
            </a:endParaRPr>
          </a:p>
          <a:p>
            <a:pPr indent="-325925" lvl="0" marL="457200" rtl="0" algn="l">
              <a:lnSpc>
                <a:spcPct val="115000"/>
              </a:lnSpc>
              <a:spcBef>
                <a:spcPts val="0"/>
              </a:spcBef>
              <a:spcAft>
                <a:spcPts val="0"/>
              </a:spcAft>
              <a:buClr>
                <a:srgbClr val="FFFFFF"/>
              </a:buClr>
              <a:buSzPct val="100000"/>
              <a:buFont typeface="Arial"/>
              <a:buChar char="●"/>
            </a:pPr>
            <a:r>
              <a:rPr lang="en" sz="2189">
                <a:solidFill>
                  <a:srgbClr val="FFFFFF"/>
                </a:solidFill>
                <a:latin typeface="Arial"/>
                <a:ea typeface="Arial"/>
                <a:cs typeface="Arial"/>
                <a:sym typeface="Arial"/>
              </a:rPr>
              <a:t>Increases orbital debris because of need of large number of satellites per system.</a:t>
            </a:r>
            <a:endParaRPr sz="2189">
              <a:solidFill>
                <a:srgbClr val="FFFFFF"/>
              </a:solidFill>
              <a:latin typeface="Arial"/>
              <a:ea typeface="Arial"/>
              <a:cs typeface="Arial"/>
              <a:sym typeface="Arial"/>
            </a:endParaRPr>
          </a:p>
          <a:p>
            <a:pPr indent="0" lvl="0" marL="0" rtl="0" algn="l">
              <a:spcBef>
                <a:spcPts val="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767750" y="387049"/>
            <a:ext cx="4255500" cy="116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Advantages</a:t>
            </a:r>
            <a:endParaRPr sz="3400"/>
          </a:p>
        </p:txBody>
      </p:sp>
      <p:sp>
        <p:nvSpPr>
          <p:cNvPr id="316" name="Google Shape;316;p19"/>
          <p:cNvSpPr txBox="1"/>
          <p:nvPr>
            <p:ph idx="1" type="subTitle"/>
          </p:nvPr>
        </p:nvSpPr>
        <p:spPr>
          <a:xfrm>
            <a:off x="621400" y="1711300"/>
            <a:ext cx="4255500" cy="1890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Less onboard fuel for launch vehicle</a:t>
            </a:r>
            <a:endParaRPr/>
          </a:p>
          <a:p>
            <a:pPr indent="-330200" lvl="0" marL="457200" rtl="0" algn="l">
              <a:spcBef>
                <a:spcPts val="0"/>
              </a:spcBef>
              <a:spcAft>
                <a:spcPts val="0"/>
              </a:spcAft>
              <a:buSzPts val="1600"/>
              <a:buChar char="●"/>
            </a:pPr>
            <a:r>
              <a:rPr lang="en"/>
              <a:t>Less number of satellites than LEO in the </a:t>
            </a:r>
            <a:r>
              <a:rPr lang="en"/>
              <a:t>constellation</a:t>
            </a:r>
            <a:r>
              <a:rPr lang="en"/>
              <a:t> for full coverage</a:t>
            </a:r>
            <a:endParaRPr/>
          </a:p>
          <a:p>
            <a:pPr indent="-330200" lvl="0" marL="457200" rtl="0" algn="l">
              <a:spcBef>
                <a:spcPts val="0"/>
              </a:spcBef>
              <a:spcAft>
                <a:spcPts val="0"/>
              </a:spcAft>
              <a:buSzPts val="1600"/>
              <a:buChar char="●"/>
            </a:pPr>
            <a:r>
              <a:rPr lang="en"/>
              <a:t>T</a:t>
            </a:r>
            <a:r>
              <a:rPr lang="en"/>
              <a:t>hey can capture weaker signals than in GEO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